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45"/>
  </p:notesMasterIdLst>
  <p:sldIdLst>
    <p:sldId id="256" r:id="rId2"/>
    <p:sldId id="257" r:id="rId3"/>
    <p:sldId id="258" r:id="rId4"/>
    <p:sldId id="279" r:id="rId5"/>
    <p:sldId id="259" r:id="rId6"/>
    <p:sldId id="280" r:id="rId7"/>
    <p:sldId id="260" r:id="rId8"/>
    <p:sldId id="261" r:id="rId9"/>
    <p:sldId id="262" r:id="rId10"/>
    <p:sldId id="282" r:id="rId11"/>
    <p:sldId id="263" r:id="rId12"/>
    <p:sldId id="264" r:id="rId13"/>
    <p:sldId id="281" r:id="rId14"/>
    <p:sldId id="265" r:id="rId15"/>
    <p:sldId id="266" r:id="rId16"/>
    <p:sldId id="267" r:id="rId17"/>
    <p:sldId id="278" r:id="rId18"/>
    <p:sldId id="268" r:id="rId19"/>
    <p:sldId id="284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85" r:id="rId29"/>
    <p:sldId id="277" r:id="rId30"/>
    <p:sldId id="286" r:id="rId31"/>
    <p:sldId id="289" r:id="rId32"/>
    <p:sldId id="290" r:id="rId33"/>
    <p:sldId id="287" r:id="rId34"/>
    <p:sldId id="288" r:id="rId35"/>
    <p:sldId id="298" r:id="rId36"/>
    <p:sldId id="299" r:id="rId37"/>
    <p:sldId id="300" r:id="rId38"/>
    <p:sldId id="301" r:id="rId39"/>
    <p:sldId id="293" r:id="rId40"/>
    <p:sldId id="297" r:id="rId41"/>
    <p:sldId id="302" r:id="rId42"/>
    <p:sldId id="295" r:id="rId43"/>
    <p:sldId id="296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56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92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11A8C-0E64-4B23-B54C-E159A8044C83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598A5-C34A-4CE1-968E-0073F54E0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34D841-33B4-4521-AA70-8BECD321C76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834790-9B2B-4993-BADE-4843652997F6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0C22E3-CA8A-4C3F-8853-442527CFA0BD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B626FA-F67E-42C8-A479-965AB9CC7785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397A36-315E-4070-A8C4-5F27795EEF59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1E75B8-1078-466D-A2C9-09466D488232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3781C3-63BE-40B0-B1B4-E74C45C33060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27BD3F-5A1F-4B66-9067-C73CAEB2219A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C0C009-CCBA-4E25-B15E-C93EF804174F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81624F-F5AE-4670-93B9-677142C739F0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ABDFA-397E-4BEC-8711-A213E4A42D51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3D84C1-7F40-458F-83F1-4619B808873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D10F6A-135E-4523-94F6-BC6EFCB2C0B4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525A66-AB8A-4303-996A-B84C3743BBD8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C61BF0-2988-4642-A00E-C695900D9078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D45043-2104-415D-B779-F9DF6004639A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932EFC-0782-4764-90AF-33E5CBA70558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61DF6A-3DC0-4159-A9CC-9484222A4411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Example Gerber layers</a:t>
            </a:r>
            <a:r>
              <a:rPr lang="en-US" dirty="0" smtClean="0"/>
              <a:t>, showing the top overlay (legend), top solder resist (protective film), top layer copper traces, and bottom layer copper traces of a printed circuit board.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598A5-C34A-4CE1-968E-0073F54E04B1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361138-6A63-4F03-875B-BCC44DE989D7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903A6F-64A6-4C1D-B094-B4B6B040B2A9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CB5397-2A3A-4C5B-A952-718D5DDB6D2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EA2C6C-7727-4875-9896-7B863059A70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252F29-3DB8-416E-BCEC-9BAD1F4F3E8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BB51F2-02FF-41E8-BF12-0EB0E8296B6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4C4DA7-DD94-4DF1-A5F5-1FA643412FF2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097D9C-6283-4F58-889B-BE5971379F0F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57B140-A24F-4761-BEAC-8C9D3FE31A0E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3A17-8135-4E37-80D3-8F8A662A2A6C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12F-6B35-4BEE-BF04-6E52AB900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3A17-8135-4E37-80D3-8F8A662A2A6C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12F-6B35-4BEE-BF04-6E52AB900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3A17-8135-4E37-80D3-8F8A662A2A6C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12F-6B35-4BEE-BF04-6E52AB900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3A17-8135-4E37-80D3-8F8A662A2A6C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12F-6B35-4BEE-BF04-6E52AB900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3A17-8135-4E37-80D3-8F8A662A2A6C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12F-6B35-4BEE-BF04-6E52AB900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3A17-8135-4E37-80D3-8F8A662A2A6C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12F-6B35-4BEE-BF04-6E52AB900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3A17-8135-4E37-80D3-8F8A662A2A6C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12F-6B35-4BEE-BF04-6E52AB900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3A17-8135-4E37-80D3-8F8A662A2A6C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12F-6B35-4BEE-BF04-6E52AB900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3A17-8135-4E37-80D3-8F8A662A2A6C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12F-6B35-4BEE-BF04-6E52AB900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3A17-8135-4E37-80D3-8F8A662A2A6C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12F-6B35-4BEE-BF04-6E52AB900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3A17-8135-4E37-80D3-8F8A662A2A6C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12F-6B35-4BEE-BF04-6E52AB900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93A17-8135-4E37-80D3-8F8A662A2A6C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3112F-6B35-4BEE-BF04-6E52AB900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dvancedcircuits.com/" TargetMode="External"/><Relationship Id="rId5" Type="http://schemas.openxmlformats.org/officeDocument/2006/relationships/hyperlink" Target="http://www.youtube.com/watch?v=Q6WJqjVleG0&amp;feature=related" TargetMode="External"/><Relationship Id="rId4" Type="http://schemas.openxmlformats.org/officeDocument/2006/relationships/image" Target="../media/image19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vancedcircuits.com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adsoftusa.com/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org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cbexpress.co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ECE 404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524000"/>
            <a:ext cx="6400800" cy="838200"/>
          </a:xfrm>
        </p:spPr>
        <p:txBody>
          <a:bodyPr/>
          <a:lstStyle/>
          <a:p>
            <a:r>
              <a:rPr lang="en-US" dirty="0" smtClean="0"/>
              <a:t>PCB Design Presentation</a:t>
            </a:r>
            <a:endParaRPr lang="en-US" dirty="0"/>
          </a:p>
        </p:txBody>
      </p:sp>
      <p:pic>
        <p:nvPicPr>
          <p:cNvPr id="1026" name="Picture 2" descr="C:\Users\Binod\Desktop\pcb presentation\image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590800"/>
            <a:ext cx="3886200" cy="286273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5000" y="5486400"/>
            <a:ext cx="3124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 smtClean="0"/>
          </a:p>
          <a:p>
            <a:pPr algn="ctr"/>
            <a:r>
              <a:rPr lang="en-US" sz="3200" dirty="0" smtClean="0"/>
              <a:t>-</a:t>
            </a:r>
            <a:r>
              <a:rPr lang="en-US" sz="3200" dirty="0" err="1" smtClean="0"/>
              <a:t>Binod</a:t>
            </a:r>
            <a:r>
              <a:rPr lang="en-US" sz="3200" dirty="0" smtClean="0"/>
              <a:t> Pant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Pads and Trace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657572"/>
            <a:ext cx="5764002" cy="4317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0070C0"/>
                </a:solidFill>
              </a:rPr>
              <a:t>Traces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/>
              <a:t>Traces connect pads together.</a:t>
            </a:r>
          </a:p>
          <a:p>
            <a:pPr eaLnBrk="1" hangingPunct="1"/>
            <a:r>
              <a:rPr lang="en-US" smtClean="0"/>
              <a:t> Traces are essentially the wiring of the PCB.</a:t>
            </a:r>
          </a:p>
          <a:p>
            <a:pPr eaLnBrk="1" hangingPunct="1"/>
            <a:r>
              <a:rPr lang="en-US" smtClean="0"/>
              <a:t>Equivalent to wire for conducting signals</a:t>
            </a:r>
          </a:p>
          <a:p>
            <a:pPr eaLnBrk="1" hangingPunct="1"/>
            <a:r>
              <a:rPr lang="en-US" smtClean="0"/>
              <a:t>Traces sometimes connect to vias.</a:t>
            </a:r>
          </a:p>
          <a:p>
            <a:pPr eaLnBrk="1" hangingPunct="1"/>
            <a:r>
              <a:rPr lang="en-US" smtClean="0"/>
              <a:t> High current traces should be wide.</a:t>
            </a:r>
          </a:p>
          <a:p>
            <a:pPr eaLnBrk="1" hangingPunct="1"/>
            <a:r>
              <a:rPr lang="en-US" smtClean="0"/>
              <a:t>Signal traces usually narrower than power or ground traces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err="1">
                <a:solidFill>
                  <a:srgbClr val="0070C0"/>
                </a:solidFill>
              </a:rPr>
              <a:t>Vias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Pad with a plated hole connecting traces from one layer of board to other layers.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 Attempt to minimize via use in your PCBs.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 Some component leads can be used as </a:t>
            </a:r>
            <a:r>
              <a:rPr lang="en-US" dirty="0" err="1" smtClean="0"/>
              <a:t>vias</a:t>
            </a:r>
            <a:r>
              <a:rPr lang="en-US" dirty="0" smtClean="0"/>
              <a:t>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Vias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Content Placeholder 3" descr="via-techniqu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207" y="1752600"/>
            <a:ext cx="8233886" cy="4343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0070C0"/>
                </a:solidFill>
              </a:rPr>
              <a:t>Top Metal Layer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4724400" cy="3962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Most of the components reside on the top layer</a:t>
            </a:r>
          </a:p>
          <a:p>
            <a:pPr eaLnBrk="1" hangingPunct="1"/>
            <a:r>
              <a:rPr lang="en-US" sz="2400" dirty="0" smtClean="0"/>
              <a:t>Fewer traces on the top layer</a:t>
            </a:r>
          </a:p>
          <a:p>
            <a:pPr eaLnBrk="1" hangingPunct="1"/>
            <a:r>
              <a:rPr lang="en-US" sz="2400" dirty="0" smtClean="0"/>
              <a:t>Components are soldered to the pads on the top layer of PCB </a:t>
            </a:r>
          </a:p>
          <a:p>
            <a:pPr eaLnBrk="1" hangingPunct="1"/>
            <a:r>
              <a:rPr lang="en-US" sz="2400" dirty="0" smtClean="0"/>
              <a:t>Higher circuit densities</a:t>
            </a:r>
          </a:p>
        </p:txBody>
      </p:sp>
      <p:pic>
        <p:nvPicPr>
          <p:cNvPr id="16388" name="Picture 4" descr="320px-Smt_closeu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0000" y="2057400"/>
            <a:ext cx="4064000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0070C0"/>
                </a:solidFill>
              </a:rPr>
              <a:t>Bottom Metal Layer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Few components on this layer.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Many traces on this layer.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Most soldering done on this layer.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53400" cy="944562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0070C0"/>
                </a:solidFill>
              </a:rPr>
              <a:t>Jumpers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7620000" cy="27432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Often, many signal wires need to exist in too small of a space and must overlap.</a:t>
            </a:r>
          </a:p>
          <a:p>
            <a:pPr eaLnBrk="1" hangingPunct="1"/>
            <a:r>
              <a:rPr lang="en-US" dirty="0" smtClean="0"/>
              <a:t> Running traces on different PCB layers is an option.</a:t>
            </a:r>
          </a:p>
          <a:p>
            <a:pPr eaLnBrk="1" hangingPunct="1"/>
            <a:r>
              <a:rPr lang="en-US" dirty="0" smtClean="0"/>
              <a:t> Multilayer PCBs are often expensive.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Solution: use jumpers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4" name="Picture 3" descr="jump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3465727"/>
            <a:ext cx="4876800" cy="339227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Jumpers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Content Placeholder 3" descr="pcb-jumpers1-l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2625" y="2905919"/>
            <a:ext cx="5238750" cy="1914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0070C0"/>
                </a:solidFill>
              </a:rPr>
              <a:t>Solder Mask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Protect copper traces on outer layers from corrosion</a:t>
            </a:r>
          </a:p>
          <a:p>
            <a:pPr eaLnBrk="1" hangingPunct="1"/>
            <a:r>
              <a:rPr lang="en-US" sz="2800" dirty="0" smtClean="0"/>
              <a:t>Areas that shouldn't be soldered may be covered with polymer resist  solder mask coating</a:t>
            </a:r>
          </a:p>
          <a:p>
            <a:pPr eaLnBrk="1" hangingPunct="1"/>
            <a:r>
              <a:rPr lang="en-US" sz="2800" dirty="0" smtClean="0"/>
              <a:t>Designed to keep solder only in certain areas</a:t>
            </a:r>
          </a:p>
          <a:p>
            <a:pPr eaLnBrk="1" hangingPunct="1"/>
            <a:r>
              <a:rPr lang="en-US" sz="2800" dirty="0" smtClean="0"/>
              <a:t>Prevents solder form binding between conductors and thereby creating short circuits(i.e. hides traces from solder)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Soldering	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Wave Soldering- for through hole and SMT</a:t>
            </a:r>
          </a:p>
          <a:p>
            <a:endParaRPr lang="en-US" dirty="0" smtClean="0"/>
          </a:p>
          <a:p>
            <a:r>
              <a:rPr lang="en-US" dirty="0" smtClean="0"/>
              <a:t>Reflow Soldering- for SMT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Introduction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Printed circuit board</a:t>
            </a:r>
          </a:p>
          <a:p>
            <a:endParaRPr lang="en-US" dirty="0" smtClean="0"/>
          </a:p>
          <a:p>
            <a:r>
              <a:rPr lang="en-US" dirty="0" smtClean="0"/>
              <a:t>Mechanical support</a:t>
            </a:r>
          </a:p>
          <a:p>
            <a:endParaRPr lang="en-US" dirty="0" smtClean="0"/>
          </a:p>
          <a:p>
            <a:r>
              <a:rPr lang="en-US" dirty="0" smtClean="0"/>
              <a:t>Electrically </a:t>
            </a:r>
            <a:r>
              <a:rPr lang="en-US" dirty="0"/>
              <a:t>connect electronic components </a:t>
            </a:r>
            <a:r>
              <a:rPr lang="en-US" dirty="0" smtClean="0"/>
              <a:t>using </a:t>
            </a:r>
            <a:r>
              <a:rPr lang="en-US" dirty="0"/>
              <a:t>conductive pathways, or </a:t>
            </a:r>
            <a:r>
              <a:rPr lang="en-US" dirty="0" smtClean="0"/>
              <a:t>traces</a:t>
            </a:r>
          </a:p>
          <a:p>
            <a:endParaRPr lang="en-US" dirty="0" smtClean="0"/>
          </a:p>
          <a:p>
            <a:r>
              <a:rPr lang="en-US" dirty="0" smtClean="0"/>
              <a:t>PCB populated with electronic components is a printed circuit assembly (PCA)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0070C0"/>
                </a:solidFill>
              </a:rPr>
              <a:t>Silkscreen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/>
              <a:t>Printing on the solder mask to designate component locations</a:t>
            </a:r>
          </a:p>
          <a:p>
            <a:pPr eaLnBrk="1" hangingPunct="1"/>
            <a:r>
              <a:rPr lang="en-US" smtClean="0"/>
              <a:t>Readable information about component part numbers and placement.</a:t>
            </a:r>
          </a:p>
          <a:p>
            <a:pPr eaLnBrk="1" hangingPunct="1"/>
            <a:r>
              <a:rPr lang="en-US" smtClean="0"/>
              <a:t>Helpful in assembling, testing and servicing the circuit board.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0070C0"/>
                </a:solidFill>
              </a:rPr>
              <a:t>Multilayer PCBs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/>
              <a:t>More then a top and bottom layer.</a:t>
            </a:r>
          </a:p>
          <a:p>
            <a:pPr eaLnBrk="1" hangingPunct="1"/>
            <a:r>
              <a:rPr lang="en-US" smtClean="0"/>
              <a:t>Typically there will be a power plane, ground plane, top layer, and bottom layer.</a:t>
            </a:r>
          </a:p>
          <a:p>
            <a:pPr eaLnBrk="1" hangingPunct="1"/>
            <a:r>
              <a:rPr lang="en-US" smtClean="0"/>
              <a:t>Sometimes signal layers are added as needed.</a:t>
            </a:r>
          </a:p>
          <a:p>
            <a:pPr eaLnBrk="1" hangingPunct="1"/>
            <a:r>
              <a:rPr lang="en-US" smtClean="0"/>
              <a:t>Sometimes RF planes made of more expensive materials are added.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rgbClr val="0070C0"/>
                </a:solidFill>
              </a:rPr>
              <a:t>Physical Design Issues</a:t>
            </a:r>
            <a:br>
              <a:rPr lang="en-US" sz="4000" dirty="0">
                <a:solidFill>
                  <a:srgbClr val="0070C0"/>
                </a:solidFill>
              </a:rPr>
            </a:b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/>
              <a:t>Component Size</a:t>
            </a:r>
          </a:p>
          <a:p>
            <a:pPr eaLnBrk="1" hangingPunct="1"/>
            <a:r>
              <a:rPr lang="en-US" smtClean="0"/>
              <a:t>Heat Dissipation</a:t>
            </a:r>
          </a:p>
          <a:p>
            <a:pPr eaLnBrk="1" hangingPunct="1"/>
            <a:r>
              <a:rPr lang="en-US" smtClean="0"/>
              <a:t>Input and Output</a:t>
            </a:r>
          </a:p>
          <a:p>
            <a:pPr eaLnBrk="1" hangingPunct="1"/>
            <a:r>
              <a:rPr lang="en-US" smtClean="0"/>
              <a:t>Mounting Points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0070C0"/>
                </a:solidFill>
              </a:rPr>
              <a:t>Component Size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/>
              <a:t>Make sure components will actually fit.</a:t>
            </a:r>
          </a:p>
          <a:p>
            <a:pPr eaLnBrk="1" hangingPunct="1"/>
            <a:r>
              <a:rPr lang="en-US" smtClean="0"/>
              <a:t>This especially applies for circuits that require high component densities.</a:t>
            </a:r>
          </a:p>
          <a:p>
            <a:pPr eaLnBrk="1" hangingPunct="1"/>
            <a:r>
              <a:rPr lang="en-US" smtClean="0"/>
              <a:t>Some components come in multiple sizes. SMT vs Through Hole</a:t>
            </a:r>
          </a:p>
          <a:p>
            <a:pPr eaLnBrk="1" hangingPunct="1"/>
            <a:r>
              <a:rPr lang="en-US" smtClean="0"/>
              <a:t>Sometimes you can get tall and narrow caps or short and wide capacitors.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0070C0"/>
                </a:solidFill>
              </a:rPr>
              <a:t>Heat Dissipation-Heat Sinks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smtClean="0"/>
              <a:t>Heat sink dissipates heat off the component</a:t>
            </a:r>
          </a:p>
          <a:p>
            <a:pPr eaLnBrk="1" hangingPunct="1"/>
            <a:r>
              <a:rPr lang="en-US" smtClean="0"/>
              <a:t>Doesn’t remove the heat just moves it</a:t>
            </a:r>
          </a:p>
          <a:p>
            <a:pPr eaLnBrk="1" hangingPunct="1"/>
            <a:r>
              <a:rPr lang="en-US" smtClean="0"/>
              <a:t>Some components may get hot. Make sure you get a large enough heat sink.</a:t>
            </a:r>
          </a:p>
          <a:p>
            <a:pPr eaLnBrk="1" hangingPunct="1"/>
            <a:r>
              <a:rPr lang="en-US" smtClean="0"/>
              <a:t>Data sheets specify the size of the heat sink</a:t>
            </a:r>
          </a:p>
          <a:p>
            <a:pPr eaLnBrk="1" hangingPunct="1"/>
            <a:r>
              <a:rPr lang="en-US" smtClean="0"/>
              <a:t>A short circuit may result when two devices share the same heat sink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0070C0"/>
                </a:solidFill>
              </a:rPr>
              <a:t>Mounting Points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/>
              <a:t>The PCB needs to be mechanically secured to something.</a:t>
            </a:r>
          </a:p>
          <a:p>
            <a:pPr eaLnBrk="1" hangingPunct="1"/>
            <a:r>
              <a:rPr lang="en-US" smtClean="0"/>
              <a:t>Could be the chassis-consist of metal frame on which the circuit boards and other electronic components are mounted.</a:t>
            </a:r>
          </a:p>
          <a:p>
            <a:pPr eaLnBrk="1" hangingPunct="1"/>
            <a:r>
              <a:rPr lang="en-US" smtClean="0"/>
              <a:t>Could be another PCB/socket on PCB.</a:t>
            </a:r>
          </a:p>
          <a:p>
            <a:pPr eaLnBrk="1" hangingPunct="1"/>
            <a:r>
              <a:rPr lang="en-US" smtClean="0"/>
              <a:t>Could be attachments to a heatsink.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err="1">
                <a:solidFill>
                  <a:srgbClr val="0070C0"/>
                </a:solidFill>
              </a:rPr>
              <a:t>Parasitics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smtClean="0"/>
              <a:t>High frequency circuits</a:t>
            </a:r>
          </a:p>
          <a:p>
            <a:pPr eaLnBrk="1" hangingPunct="1"/>
            <a:r>
              <a:rPr lang="en-US" smtClean="0"/>
              <a:t>Series Inductance</a:t>
            </a:r>
          </a:p>
          <a:p>
            <a:pPr eaLnBrk="1" hangingPunct="1"/>
            <a:r>
              <a:rPr lang="en-US" smtClean="0"/>
              <a:t>Shunt Capacitance</a:t>
            </a:r>
          </a:p>
          <a:p>
            <a:pPr eaLnBrk="1" hangingPunct="1"/>
            <a:r>
              <a:rPr lang="en-US" smtClean="0"/>
              <a:t>Inductive Coupling</a:t>
            </a:r>
          </a:p>
          <a:p>
            <a:pPr eaLnBrk="1" hangingPunct="1"/>
            <a:r>
              <a:rPr lang="en-US" smtClean="0"/>
              <a:t>Capacitive Coupling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0070C0"/>
                </a:solidFill>
              </a:rPr>
              <a:t>Series Inductance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Not an issue for low frequency circuits(&lt;10 Mhz)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The inductance of a trace may be signifigant.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 For power connections, a shunt capacitor is added to counter the series inductance of a long trace.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 capacitor has a low AC impedance source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 A 100nF capacitor is often used along with a larger capacitor. 100 nF ceramics have very low impedance at higher frequencies.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0070C0"/>
                </a:solidFill>
              </a:rPr>
              <a:t>Shunt Capacitance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/>
              <a:t>Result of wide wires over a ground plane.</a:t>
            </a:r>
          </a:p>
          <a:p>
            <a:pPr eaLnBrk="1" hangingPunct="1"/>
            <a:r>
              <a:rPr lang="en-US" smtClean="0"/>
              <a:t>Limits speed of circuits, including digital circuits</a:t>
            </a:r>
          </a:p>
          <a:p>
            <a:pPr eaLnBrk="1" hangingPunct="1"/>
            <a:r>
              <a:rPr lang="en-US" smtClean="0"/>
              <a:t>Typically insignificant for low performance circuits.</a:t>
            </a:r>
          </a:p>
          <a:p>
            <a:pPr eaLnBrk="1" hangingPunct="1"/>
            <a:r>
              <a:rPr lang="en-US" smtClean="0"/>
              <a:t>To minimize place a capacitor from voltage to ground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0070C0"/>
                </a:solidFill>
              </a:rPr>
              <a:t>Inductive Coupling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Transfer of energy from one circuit component to another through shared magnetic field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Change in current flow through one device induces current flow in other device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Current flow in one trace induces current in another trace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Minimize the long parallel runs of traces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Run traces perpendicular to each other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Why PCB?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Rugged</a:t>
            </a:r>
            <a:r>
              <a:rPr lang="en-US" dirty="0"/>
              <a:t>, inexpensive, and can be highly </a:t>
            </a:r>
            <a:r>
              <a:rPr lang="en-US" dirty="0" smtClean="0"/>
              <a:t>reliable</a:t>
            </a:r>
          </a:p>
          <a:p>
            <a:endParaRPr lang="en-US" dirty="0" smtClean="0"/>
          </a:p>
          <a:p>
            <a:r>
              <a:rPr lang="en-US" dirty="0" smtClean="0"/>
              <a:t>Faster (due to automation) and </a:t>
            </a:r>
            <a:r>
              <a:rPr lang="en-US" dirty="0"/>
              <a:t>consistent in high volume </a:t>
            </a:r>
            <a:r>
              <a:rPr lang="en-US" dirty="0" smtClean="0"/>
              <a:t>production</a:t>
            </a:r>
          </a:p>
          <a:p>
            <a:endParaRPr lang="en-US" dirty="0" smtClean="0"/>
          </a:p>
          <a:p>
            <a:r>
              <a:rPr lang="en-US" dirty="0" smtClean="0"/>
              <a:t>Professional(more neater look)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0070C0"/>
                </a:solidFill>
              </a:rPr>
              <a:t>Capacitive Coupling</a:t>
            </a:r>
            <a:br>
              <a:rPr lang="en-US" dirty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/>
              <a:t>Transfer of energy in electrical n/w due to capacitance between circuit nodes</a:t>
            </a:r>
          </a:p>
          <a:p>
            <a:pPr eaLnBrk="1" hangingPunct="1"/>
            <a:r>
              <a:rPr lang="en-US" smtClean="0"/>
              <a:t>Minimizing long traces on adjacent layers will reduce capacitive coupling</a:t>
            </a:r>
          </a:p>
          <a:p>
            <a:pPr eaLnBrk="1" hangingPunct="1"/>
            <a:r>
              <a:rPr lang="en-US" smtClean="0"/>
              <a:t>Ground planes are run between the signals that might affect each other.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Routing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Content Placeholder 3" descr="routin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843" y="1752600"/>
            <a:ext cx="8804946" cy="4191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Trace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connection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with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Pads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Content Placeholder 3" descr="necked dow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0" y="3072606"/>
            <a:ext cx="3048000" cy="15811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0070C0"/>
                </a:solidFill>
              </a:rPr>
              <a:t>Pre-work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sz="2800" smtClean="0"/>
              <a:t>Thoroughly simulate your circuit-make sure the circuit worked in simulations</a:t>
            </a:r>
          </a:p>
          <a:p>
            <a:pPr eaLnBrk="1" hangingPunct="1"/>
            <a:r>
              <a:rPr lang="en-US" sz="2800" smtClean="0"/>
              <a:t>Thoroughly test the prototype-make sure the circuit worked on the bread board</a:t>
            </a:r>
          </a:p>
          <a:p>
            <a:pPr eaLnBrk="1" hangingPunct="1"/>
            <a:r>
              <a:rPr lang="en-US" sz="2800" smtClean="0"/>
              <a:t>Have all the data sheets handy for every components</a:t>
            </a:r>
          </a:p>
          <a:p>
            <a:pPr eaLnBrk="1" hangingPunct="1"/>
            <a:r>
              <a:rPr lang="en-US" sz="2800" smtClean="0"/>
              <a:t>Play around with the placement of the components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0070C0"/>
                </a:solidFill>
              </a:rPr>
              <a:t>Simulations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Important to simulate the circuits before building them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Allow margin for component tolerances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Avoid using precise components. e.g a PWM controller that requires exact 10 V DC to work and will fail if there is 10.01V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High performance circuits or SMT devices require PCBs and should be simulated extensively first.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0070C0"/>
                </a:solidFill>
              </a:rPr>
              <a:t>Steps in PCB design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Film Generation</a:t>
            </a:r>
          </a:p>
          <a:p>
            <a:pPr marL="609600" indent="-609600" eaLnBrk="1" hangingPunct="1">
              <a:buFontTx/>
              <a:buNone/>
            </a:pPr>
            <a:endParaRPr lang="en-US" smtClean="0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838200" y="1676400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33797" name="Picture 5" descr="step0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981200"/>
            <a:ext cx="2011363" cy="201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6" descr="step02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1981200"/>
            <a:ext cx="2011363" cy="201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4648200" y="1371600"/>
            <a:ext cx="426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2. Shear Raw Material</a:t>
            </a:r>
          </a:p>
        </p:txBody>
      </p:sp>
      <p:pic>
        <p:nvPicPr>
          <p:cNvPr id="33800" name="Picture 8" descr="step03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1800" y="4664075"/>
            <a:ext cx="2193925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2438400" y="4038600"/>
            <a:ext cx="289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3. Drill Holes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5867400" y="4038600"/>
            <a:ext cx="2286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Industry standard 0.059" thick, copper clad, two sides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58838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rgbClr val="0070C0"/>
                </a:solidFill>
              </a:rPr>
              <a:t>Steps in PCB design</a:t>
            </a: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685800" y="1219200"/>
            <a:ext cx="3140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4820" name="Text Box 7"/>
          <p:cNvSpPr txBox="1">
            <a:spLocks noChangeArrowheads="1"/>
          </p:cNvSpPr>
          <p:nvPr/>
        </p:nvSpPr>
        <p:spPr bwMode="auto">
          <a:xfrm>
            <a:off x="609600" y="1295400"/>
            <a:ext cx="426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4. Electrolus copper</a:t>
            </a:r>
          </a:p>
        </p:txBody>
      </p:sp>
      <p:pic>
        <p:nvPicPr>
          <p:cNvPr id="34821" name="Picture 8" descr="step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20574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2" name="Text Box 9"/>
          <p:cNvSpPr txBox="1">
            <a:spLocks noChangeArrowheads="1"/>
          </p:cNvSpPr>
          <p:nvPr/>
        </p:nvSpPr>
        <p:spPr bwMode="auto">
          <a:xfrm>
            <a:off x="1143000" y="4343400"/>
            <a:ext cx="342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Apply copper in hole barrels</a:t>
            </a:r>
          </a:p>
        </p:txBody>
      </p:sp>
      <p:pic>
        <p:nvPicPr>
          <p:cNvPr id="34823" name="Picture 10" descr="step0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20574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4" name="Text Box 11"/>
          <p:cNvSpPr txBox="1">
            <a:spLocks noChangeArrowheads="1"/>
          </p:cNvSpPr>
          <p:nvPr/>
        </p:nvSpPr>
        <p:spPr bwMode="auto">
          <a:xfrm>
            <a:off x="5029200" y="1295400"/>
            <a:ext cx="350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5. Apply Image</a:t>
            </a:r>
          </a:p>
        </p:txBody>
      </p:sp>
      <p:sp>
        <p:nvSpPr>
          <p:cNvPr id="34825" name="Text Box 12"/>
          <p:cNvSpPr txBox="1">
            <a:spLocks noChangeArrowheads="1"/>
          </p:cNvSpPr>
          <p:nvPr/>
        </p:nvSpPr>
        <p:spPr bwMode="auto">
          <a:xfrm>
            <a:off x="5181600" y="4419600"/>
            <a:ext cx="3657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Apply Photosensitive Material to develop selected areas from panel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31888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0070C0"/>
                </a:solidFill>
              </a:rPr>
              <a:t>Steps in PCB Design</a:t>
            </a:r>
          </a:p>
        </p:txBody>
      </p:sp>
      <p:pic>
        <p:nvPicPr>
          <p:cNvPr id="35843" name="Picture 5" descr="step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2057400"/>
            <a:ext cx="2193925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4" name="Text Box 6"/>
          <p:cNvSpPr txBox="1">
            <a:spLocks noChangeArrowheads="1"/>
          </p:cNvSpPr>
          <p:nvPr/>
        </p:nvSpPr>
        <p:spPr bwMode="auto">
          <a:xfrm>
            <a:off x="990600" y="1447800"/>
            <a:ext cx="373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6. Strip and Etch</a:t>
            </a:r>
          </a:p>
        </p:txBody>
      </p:sp>
      <p:sp>
        <p:nvSpPr>
          <p:cNvPr id="35845" name="Text Box 7"/>
          <p:cNvSpPr txBox="1">
            <a:spLocks noChangeArrowheads="1"/>
          </p:cNvSpPr>
          <p:nvPr/>
        </p:nvSpPr>
        <p:spPr bwMode="auto">
          <a:xfrm>
            <a:off x="1219200" y="4572000"/>
            <a:ext cx="281940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Remove dryfilm, then etch exposed copper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Tin protects the copper circuitry from being etched</a:t>
            </a:r>
          </a:p>
        </p:txBody>
      </p:sp>
      <p:pic>
        <p:nvPicPr>
          <p:cNvPr id="35846" name="Picture 8" descr="step0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0" y="2057400"/>
            <a:ext cx="2193925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7" name="Text Box 9"/>
          <p:cNvSpPr txBox="1">
            <a:spLocks noChangeArrowheads="1"/>
          </p:cNvSpPr>
          <p:nvPr/>
        </p:nvSpPr>
        <p:spPr bwMode="auto">
          <a:xfrm>
            <a:off x="4876800" y="1447800"/>
            <a:ext cx="2890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7. Solder Mask</a:t>
            </a:r>
          </a:p>
        </p:txBody>
      </p:sp>
      <p:sp>
        <p:nvSpPr>
          <p:cNvPr id="35848" name="Text Box 10"/>
          <p:cNvSpPr txBox="1">
            <a:spLocks noChangeArrowheads="1"/>
          </p:cNvSpPr>
          <p:nvPr/>
        </p:nvSpPr>
        <p:spPr bwMode="auto">
          <a:xfrm>
            <a:off x="5105400" y="4648200"/>
            <a:ext cx="3429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Apply solder mask area to entire board with the exception of solder pads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41400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0070C0"/>
                </a:solidFill>
              </a:rPr>
              <a:t>Steps in PCB Design</a:t>
            </a:r>
          </a:p>
        </p:txBody>
      </p:sp>
      <p:pic>
        <p:nvPicPr>
          <p:cNvPr id="36867" name="Picture 4" descr="step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981200"/>
            <a:ext cx="2376488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5" descr="step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20574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1143000" y="1295400"/>
            <a:ext cx="327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8. Solder Coat</a:t>
            </a:r>
          </a:p>
        </p:txBody>
      </p:sp>
      <p:sp>
        <p:nvSpPr>
          <p:cNvPr id="36870" name="Text Box 7"/>
          <p:cNvSpPr txBox="1">
            <a:spLocks noChangeArrowheads="1"/>
          </p:cNvSpPr>
          <p:nvPr/>
        </p:nvSpPr>
        <p:spPr bwMode="auto">
          <a:xfrm>
            <a:off x="4800600" y="1295400"/>
            <a:ext cx="350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9. Silkscreen</a:t>
            </a:r>
          </a:p>
        </p:txBody>
      </p:sp>
      <p:sp>
        <p:nvSpPr>
          <p:cNvPr id="36871" name="Text Box 8"/>
          <p:cNvSpPr txBox="1">
            <a:spLocks noChangeArrowheads="1"/>
          </p:cNvSpPr>
          <p:nvPr/>
        </p:nvSpPr>
        <p:spPr bwMode="auto">
          <a:xfrm>
            <a:off x="5029200" y="4495800"/>
            <a:ext cx="3124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Apply white letter marking using screen printing process </a:t>
            </a:r>
          </a:p>
        </p:txBody>
      </p:sp>
      <p:sp>
        <p:nvSpPr>
          <p:cNvPr id="36872" name="Text Box 9"/>
          <p:cNvSpPr txBox="1">
            <a:spLocks noChangeArrowheads="1"/>
          </p:cNvSpPr>
          <p:nvPr/>
        </p:nvSpPr>
        <p:spPr bwMode="auto">
          <a:xfrm>
            <a:off x="1219200" y="4572000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Apply solder to pads </a:t>
            </a:r>
          </a:p>
        </p:txBody>
      </p:sp>
      <p:sp>
        <p:nvSpPr>
          <p:cNvPr id="9" name="Rectangle 8"/>
          <p:cNvSpPr/>
          <p:nvPr/>
        </p:nvSpPr>
        <p:spPr>
          <a:xfrm>
            <a:off x="1676400" y="5410200"/>
            <a:ext cx="5715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hlinkClick r:id="rId5"/>
              </a:rPr>
              <a:t>http://www.youtube.com/watch?v=Q6WJqjVleG0&amp;feature=related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90800" y="6324600"/>
            <a:ext cx="4419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u="sng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http://</a:t>
            </a:r>
            <a:r>
              <a:rPr lang="en-US" u="sng" dirty="0">
                <a:solidFill>
                  <a:schemeClr val="accent3">
                    <a:lumMod val="40000"/>
                    <a:lumOff val="60000"/>
                  </a:schemeClr>
                </a:solidFill>
                <a:hlinkClick r:id="rId6"/>
              </a:rPr>
              <a:t>www.advancedcircuits.com</a:t>
            </a:r>
            <a:r>
              <a:rPr lang="en-US" u="sng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/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Design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Software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PCB Artist</a:t>
            </a:r>
          </a:p>
          <a:p>
            <a:r>
              <a:rPr lang="en-US" dirty="0" smtClean="0"/>
              <a:t>EAGLE </a:t>
            </a:r>
          </a:p>
          <a:p>
            <a:r>
              <a:rPr lang="en-US" dirty="0" err="1" smtClean="0"/>
              <a:t>OrCAD</a:t>
            </a:r>
            <a:r>
              <a:rPr lang="en-US" dirty="0" smtClean="0"/>
              <a:t> etc</a:t>
            </a:r>
            <a:endParaRPr lang="en-US" dirty="0" smtClean="0"/>
          </a:p>
          <a:p>
            <a:endParaRPr lang="en-US" dirty="0" smtClean="0"/>
          </a:p>
          <a:p>
            <a:pPr algn="just">
              <a:buNone/>
            </a:pPr>
            <a:r>
              <a:rPr lang="en-US" u="sng" dirty="0" smtClean="0"/>
              <a:t>Gerber files </a:t>
            </a:r>
            <a:r>
              <a:rPr lang="en-US" dirty="0" smtClean="0"/>
              <a:t>: describe the images of a printed circuit board (copper layers, solder mask, legend, etc.) as well as the drilling and milling data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Example of wire wrapping circuit board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Content Placeholder 3" descr="wire wrap cirui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6477" y="1600200"/>
            <a:ext cx="6831046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220px-Gerber-layers-example1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599" y="1066801"/>
            <a:ext cx="2675681" cy="5791200"/>
          </a:xfrm>
        </p:spPr>
      </p:pic>
      <p:pic>
        <p:nvPicPr>
          <p:cNvPr id="7" name="Picture 6" descr="220px-Gerber-layers-example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2600" y="990600"/>
            <a:ext cx="2681538" cy="5867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19400" y="533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0" y="3048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Example</a:t>
            </a:r>
            <a:r>
              <a:rPr lang="en-US" sz="4000" b="1" dirty="0" smtClean="0"/>
              <a:t> </a:t>
            </a:r>
            <a:r>
              <a:rPr lang="en-US" sz="4000" b="1" dirty="0" smtClean="0">
                <a:solidFill>
                  <a:srgbClr val="0070C0"/>
                </a:solidFill>
              </a:rPr>
              <a:t>Gerber</a:t>
            </a:r>
            <a:r>
              <a:rPr lang="en-US" sz="4000" b="1" dirty="0" smtClean="0"/>
              <a:t> </a:t>
            </a:r>
            <a:r>
              <a:rPr lang="en-US" sz="4000" b="1" dirty="0" smtClean="0">
                <a:solidFill>
                  <a:srgbClr val="0070C0"/>
                </a:solidFill>
              </a:rPr>
              <a:t>layers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Transferring your design to a board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Direct Transfer using marker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"Press-N-Peel" sheets and Variations use of heat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Blender pen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Photolithography use of UV light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70C0"/>
                </a:solidFill>
              </a:rPr>
              <a:t>WEBSITES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609600" indent="-609600" eaLnBrk="1" hangingPunct="1"/>
            <a:r>
              <a:rPr lang="en-US" sz="2400" dirty="0" smtClean="0">
                <a:hlinkClick r:id="rId3"/>
              </a:rPr>
              <a:t>http://www.advancedcircuits.com</a:t>
            </a:r>
            <a:endParaRPr lang="en-US" sz="2400" dirty="0" smtClean="0"/>
          </a:p>
          <a:p>
            <a:pPr marL="609600" indent="-609600" eaLnBrk="1" hangingPunct="1"/>
            <a:r>
              <a:rPr lang="en-US" sz="2400" dirty="0" smtClean="0"/>
              <a:t>How to download the software (EAGLE Layout editor)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dirty="0" smtClean="0"/>
              <a:t>Go to http://</a:t>
            </a:r>
            <a:r>
              <a:rPr lang="en-US" sz="2400" dirty="0" smtClean="0">
                <a:hlinkClick r:id="rId4"/>
              </a:rPr>
              <a:t>www.cadsoftusa.com</a:t>
            </a:r>
            <a:endParaRPr lang="en-US" sz="2400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sz="2400" dirty="0" smtClean="0"/>
              <a:t>Click ‘Freeware’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dirty="0" smtClean="0"/>
              <a:t>Click ‘Download’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dirty="0" smtClean="0"/>
              <a:t>Find the correct version (Windows/</a:t>
            </a:r>
            <a:r>
              <a:rPr lang="en-US" sz="2400" dirty="0" err="1" smtClean="0"/>
              <a:t>Linux,English</a:t>
            </a:r>
            <a:r>
              <a:rPr lang="en-US" sz="2400" dirty="0" smtClean="0"/>
              <a:t>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dirty="0" smtClean="0"/>
              <a:t>Also download Manual and Tutorial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0070C0"/>
                </a:solidFill>
              </a:rPr>
              <a:t>References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n-US" dirty="0" smtClean="0"/>
              <a:t>PCB Design slides by </a:t>
            </a:r>
            <a:r>
              <a:rPr lang="en-US" sz="3200" dirty="0" err="1" smtClean="0"/>
              <a:t>Jakia</a:t>
            </a:r>
            <a:r>
              <a:rPr lang="en-US" sz="3200" dirty="0" smtClean="0"/>
              <a:t> </a:t>
            </a:r>
            <a:r>
              <a:rPr lang="en-US" sz="3200" dirty="0" err="1" smtClean="0"/>
              <a:t>Afruz</a:t>
            </a:r>
            <a:endParaRPr lang="en-US" dirty="0" smtClean="0"/>
          </a:p>
          <a:p>
            <a:pPr eaLnBrk="1" hangingPunct="1"/>
            <a:r>
              <a:rPr lang="en-US" dirty="0" smtClean="0">
                <a:hlinkClick r:id="rId3"/>
              </a:rPr>
              <a:t>www.wikipedia.org</a:t>
            </a:r>
            <a:endParaRPr lang="en-US" dirty="0" smtClean="0"/>
          </a:p>
          <a:p>
            <a:pPr eaLnBrk="1" hangingPunct="1"/>
            <a:r>
              <a:rPr lang="en-US" dirty="0" smtClean="0">
                <a:hlinkClick r:id="rId4"/>
              </a:rPr>
              <a:t>www.pcbexpress.com</a:t>
            </a:r>
            <a:endParaRPr lang="en-US" dirty="0" smtClean="0"/>
          </a:p>
          <a:p>
            <a:pPr eaLnBrk="1" hangingPunct="1"/>
            <a:r>
              <a:rPr lang="en-US" dirty="0" smtClean="0"/>
              <a:t>A Practical Guide to high-speed printed circuit board layout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70C0"/>
                </a:solidFill>
              </a:rPr>
              <a:t>Materials of PCB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4582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Conducting layers are typically made of thin copper foil.</a:t>
            </a:r>
          </a:p>
          <a:p>
            <a:pPr eaLnBrk="1" hangingPunct="1"/>
            <a:r>
              <a:rPr lang="en-US" dirty="0" smtClean="0"/>
              <a:t>The board is typically coated with a solder mask that is green in color. Other colors that are normally available are blue and red.</a:t>
            </a:r>
          </a:p>
          <a:p>
            <a:pPr eaLnBrk="1" hangingPunct="1"/>
            <a:r>
              <a:rPr lang="en-US" sz="3200" dirty="0" smtClean="0"/>
              <a:t>Unwanted copper is removed from the substrate after etching leaving only the desired copper traces or pathways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Different Layers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Content Placeholder 3" descr="cross section of multilayer pc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4742" y="1447801"/>
            <a:ext cx="6756400" cy="4343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>
            <a:no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70C0"/>
                </a:solidFill>
              </a:rPr>
              <a:t>Parts </a:t>
            </a:r>
            <a:r>
              <a:rPr lang="en-US" dirty="0">
                <a:solidFill>
                  <a:srgbClr val="0070C0"/>
                </a:solidFill>
              </a:rPr>
              <a:t>of a PCB</a:t>
            </a:r>
            <a:br>
              <a:rPr lang="en-US" dirty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Components</a:t>
            </a:r>
          </a:p>
          <a:p>
            <a:pPr eaLnBrk="1" hangingPunct="1"/>
            <a:r>
              <a:rPr lang="en-US" dirty="0" smtClean="0"/>
              <a:t> Pads</a:t>
            </a:r>
          </a:p>
          <a:p>
            <a:pPr eaLnBrk="1" hangingPunct="1"/>
            <a:r>
              <a:rPr lang="en-US" dirty="0" smtClean="0"/>
              <a:t> Traces</a:t>
            </a:r>
          </a:p>
          <a:p>
            <a:pPr eaLnBrk="1" hangingPunct="1"/>
            <a:r>
              <a:rPr lang="en-US" dirty="0" smtClean="0"/>
              <a:t> </a:t>
            </a:r>
            <a:r>
              <a:rPr lang="en-US" dirty="0" err="1" smtClean="0"/>
              <a:t>Vias</a:t>
            </a:r>
            <a:endParaRPr lang="en-US" dirty="0" smtClean="0"/>
          </a:p>
          <a:p>
            <a:pPr eaLnBrk="1" hangingPunct="1"/>
            <a:r>
              <a:rPr lang="en-US" dirty="0" smtClean="0"/>
              <a:t> Top Metal Layer</a:t>
            </a:r>
          </a:p>
          <a:p>
            <a:pPr eaLnBrk="1" hangingPunct="1"/>
            <a:r>
              <a:rPr lang="en-US" dirty="0" smtClean="0"/>
              <a:t> Bottom Metal Layer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rgbClr val="0070C0"/>
                </a:solidFill>
              </a:rPr>
              <a:t>Components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Components are the actual devices used in the circuit.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This includes input/output connections.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I/O ports, including power supply connections, are also important in the PCB design.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0070C0"/>
                </a:solidFill>
              </a:rPr>
              <a:t>Pads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Location that components connect to.</a:t>
            </a:r>
          </a:p>
          <a:p>
            <a:pPr eaLnBrk="1" hangingPunct="1"/>
            <a:r>
              <a:rPr lang="en-US" dirty="0" smtClean="0"/>
              <a:t>You will solder components to the pads on the PCB.</a:t>
            </a:r>
          </a:p>
          <a:p>
            <a:pPr eaLnBrk="1" hangingPunct="1"/>
            <a:r>
              <a:rPr lang="en-US" dirty="0" smtClean="0"/>
              <a:t> Pads will connect to traces.</a:t>
            </a:r>
          </a:p>
          <a:p>
            <a:pPr eaLnBrk="1" hangingPunct="1"/>
            <a:r>
              <a:rPr lang="en-US" dirty="0" smtClean="0"/>
              <a:t> Pads have an inner diameter and outer diameter.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2105</TotalTime>
  <Words>1292</Words>
  <Application>Microsoft Office PowerPoint</Application>
  <PresentationFormat>On-screen Show (4:3)</PresentationFormat>
  <Paragraphs>230</Paragraphs>
  <Slides>43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ECE 404</vt:lpstr>
      <vt:lpstr>Introduction</vt:lpstr>
      <vt:lpstr>Why PCB?</vt:lpstr>
      <vt:lpstr>Example of wire wrapping circuit board</vt:lpstr>
      <vt:lpstr>Materials of PCB</vt:lpstr>
      <vt:lpstr>Different Layers</vt:lpstr>
      <vt:lpstr>Parts of a PCB </vt:lpstr>
      <vt:lpstr>Components </vt:lpstr>
      <vt:lpstr>Pads</vt:lpstr>
      <vt:lpstr>Pads and Trace</vt:lpstr>
      <vt:lpstr>Traces</vt:lpstr>
      <vt:lpstr>Vias</vt:lpstr>
      <vt:lpstr>Vias</vt:lpstr>
      <vt:lpstr>Top Metal Layer</vt:lpstr>
      <vt:lpstr>Bottom Metal Layer</vt:lpstr>
      <vt:lpstr>Jumpers</vt:lpstr>
      <vt:lpstr>Jumpers</vt:lpstr>
      <vt:lpstr>Solder Mask</vt:lpstr>
      <vt:lpstr>Soldering </vt:lpstr>
      <vt:lpstr>Silkscreen</vt:lpstr>
      <vt:lpstr>Multilayer PCBs</vt:lpstr>
      <vt:lpstr>Physical Design Issues </vt:lpstr>
      <vt:lpstr>Component Size</vt:lpstr>
      <vt:lpstr>Heat Dissipation-Heat Sinks</vt:lpstr>
      <vt:lpstr>Mounting Points</vt:lpstr>
      <vt:lpstr>Parasitics</vt:lpstr>
      <vt:lpstr>Series Inductance</vt:lpstr>
      <vt:lpstr>Shunt Capacitance</vt:lpstr>
      <vt:lpstr>Inductive Coupling</vt:lpstr>
      <vt:lpstr>Capacitive Coupling </vt:lpstr>
      <vt:lpstr>Routing</vt:lpstr>
      <vt:lpstr>Trace connection with Pads</vt:lpstr>
      <vt:lpstr>Pre-work</vt:lpstr>
      <vt:lpstr>Simulations</vt:lpstr>
      <vt:lpstr>Steps in PCB design</vt:lpstr>
      <vt:lpstr>Steps in PCB design</vt:lpstr>
      <vt:lpstr>Steps in PCB Design</vt:lpstr>
      <vt:lpstr>Steps in PCB Design</vt:lpstr>
      <vt:lpstr>Design Software</vt:lpstr>
      <vt:lpstr>Slide 40</vt:lpstr>
      <vt:lpstr>Transferring your design to a board</vt:lpstr>
      <vt:lpstr>WEBSITES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404</dc:title>
  <dc:creator>Binod</dc:creator>
  <cp:lastModifiedBy>Binod</cp:lastModifiedBy>
  <cp:revision>11</cp:revision>
  <dcterms:created xsi:type="dcterms:W3CDTF">2011-06-13T00:16:08Z</dcterms:created>
  <dcterms:modified xsi:type="dcterms:W3CDTF">2011-06-20T16:59:23Z</dcterms:modified>
</cp:coreProperties>
</file>