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5"/>
  </p:notesMasterIdLst>
  <p:sldIdLst>
    <p:sldId id="317" r:id="rId2"/>
    <p:sldId id="318" r:id="rId3"/>
    <p:sldId id="257" r:id="rId4"/>
    <p:sldId id="314" r:id="rId5"/>
    <p:sldId id="258" r:id="rId6"/>
    <p:sldId id="279" r:id="rId7"/>
    <p:sldId id="259" r:id="rId8"/>
    <p:sldId id="280" r:id="rId9"/>
    <p:sldId id="316" r:id="rId10"/>
    <p:sldId id="260" r:id="rId11"/>
    <p:sldId id="261" r:id="rId12"/>
    <p:sldId id="303" r:id="rId13"/>
    <p:sldId id="262" r:id="rId14"/>
    <p:sldId id="282" r:id="rId15"/>
    <p:sldId id="263" r:id="rId16"/>
    <p:sldId id="264" r:id="rId17"/>
    <p:sldId id="281" r:id="rId18"/>
    <p:sldId id="265" r:id="rId19"/>
    <p:sldId id="266" r:id="rId20"/>
    <p:sldId id="267" r:id="rId21"/>
    <p:sldId id="278" r:id="rId22"/>
    <p:sldId id="268" r:id="rId23"/>
    <p:sldId id="284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5" r:id="rId33"/>
    <p:sldId id="277" r:id="rId34"/>
    <p:sldId id="286" r:id="rId35"/>
    <p:sldId id="289" r:id="rId36"/>
    <p:sldId id="290" r:id="rId37"/>
    <p:sldId id="287" r:id="rId38"/>
    <p:sldId id="288" r:id="rId39"/>
    <p:sldId id="304" r:id="rId40"/>
    <p:sldId id="305" r:id="rId41"/>
    <p:sldId id="306" r:id="rId42"/>
    <p:sldId id="307" r:id="rId43"/>
    <p:sldId id="298" r:id="rId44"/>
    <p:sldId id="308" r:id="rId45"/>
    <p:sldId id="309" r:id="rId46"/>
    <p:sldId id="310" r:id="rId47"/>
    <p:sldId id="311" r:id="rId48"/>
    <p:sldId id="312" r:id="rId49"/>
    <p:sldId id="313" r:id="rId50"/>
    <p:sldId id="300" r:id="rId51"/>
    <p:sldId id="301" r:id="rId52"/>
    <p:sldId id="295" r:id="rId53"/>
    <p:sldId id="29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9698" autoAdjust="0"/>
  </p:normalViewPr>
  <p:slideViewPr>
    <p:cSldViewPr>
      <p:cViewPr varScale="1">
        <p:scale>
          <a:sx n="87" d="100"/>
          <a:sy n="87" d="100"/>
        </p:scale>
        <p:origin x="10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11A8C-0E64-4B23-B54C-E159A8044C83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598A5-C34A-4CE1-968E-0073F54E04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4D841-33B4-4521-AA70-8BECD321C76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4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7B140-A24F-4761-BEAC-8C9D3FE31A0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6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34790-9B2B-4993-BADE-4843652997F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C22E3-CA8A-4C3F-8853-442527CFA0B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3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626FA-F67E-42C8-A479-965AB9CC778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6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97A36-315E-4070-A8C4-5F27795EEF5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3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E75B8-1078-466D-A2C9-09466D4882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3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781C3-63BE-40B0-B1B4-E74C45C3306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3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7BD3F-5A1F-4B66-9067-C73CAEB2219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8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0C009-CCBA-4E25-B15E-C93EF804174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4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1624F-F5AE-4670-93B9-677142C739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2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4D841-33B4-4521-AA70-8BECD321C76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ABDFA-397E-4BEC-8711-A213E4A42D5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92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10F6A-135E-4523-94F6-BC6EFCB2C0B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80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25A66-AB8A-4303-996A-B84C3743BBD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42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25A66-AB8A-4303-996A-B84C3743BBD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2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Example Gerber layers</a:t>
            </a:r>
            <a:r>
              <a:rPr lang="en-US" dirty="0"/>
              <a:t>, showing the top overlay (legend), top solder resist (protective film), top layer copper traces, and bottom layer copper traces of a printed circuit board.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98A5-C34A-4CE1-968E-0073F54E04B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10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Materials: Permanent black marker, blade cutter, sandpaper, kitchen paper, cotton wool, some old clothes.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98A5-C34A-4CE1-968E-0073F54E04B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06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61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8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5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8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D84C1-7F40-458F-83F1-4619B808873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2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32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4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61BF0-2988-4642-A00E-C695900D907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32EFC-0782-4764-90AF-33E5CBA7055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60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1DF6A-3DC0-4159-A9CC-9484222A441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23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61138-6A63-4F03-875B-BCC44DE989D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0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903A6F-64A6-4C1D-B094-B4B6B040B2A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4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B5397-2A3A-4C5B-A952-718D5DDB6D2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A2C6C-7727-4875-9896-7B863059A70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52F29-3DB8-416E-BCEC-9BAD1F4F3E8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B51F2-02FF-41E8-BF12-0EB0E8296B6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0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C4DA7-DD94-4DF1-A5F5-1FA643412FF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1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97D9C-6283-4F58-889B-BE5971379F0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9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3A17-8135-4E37-80D3-8F8A662A2A6C}" type="datetimeFigureOut">
              <a:rPr lang="en-US" smtClean="0"/>
              <a:pPr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3112F-6B35-4BEE-BF04-6E52AB900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Q6WJqjVleG0&amp;feature=related" TargetMode="External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circuits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dsoftusa.com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bexpres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ircuit board&#10;&#10;Description generated with very high confidence">
            <a:extLst>
              <a:ext uri="{FF2B5EF4-FFF2-40B4-BE49-F238E27FC236}">
                <a16:creationId xmlns:a16="http://schemas.microsoft.com/office/drawing/2014/main" xmlns="" id="{0F44EB7A-DCA6-4319-BFAA-D9E116CD7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E886A-133C-4C94-B322-9A827A37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ECE 404 PCB Design.</a:t>
            </a:r>
          </a:p>
        </p:txBody>
      </p:sp>
    </p:spTree>
    <p:extLst>
      <p:ext uri="{BB962C8B-B14F-4D97-AF65-F5344CB8AC3E}">
        <p14:creationId xmlns:p14="http://schemas.microsoft.com/office/powerpoint/2010/main" val="60967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0070C0"/>
                </a:solidFill>
              </a:rPr>
              <a:t>Parts of a PCB</a:t>
            </a:r>
            <a:br>
              <a:rPr lang="en-US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32236"/>
            <a:ext cx="7315200" cy="4572000"/>
          </a:xfrm>
        </p:spPr>
        <p:txBody>
          <a:bodyPr/>
          <a:lstStyle/>
          <a:p>
            <a:pPr eaLnBrk="1" hangingPunct="1"/>
            <a:r>
              <a:rPr lang="en-US" sz="3600"/>
              <a:t>Components</a:t>
            </a:r>
          </a:p>
          <a:p>
            <a:pPr eaLnBrk="1" hangingPunct="1"/>
            <a:r>
              <a:rPr lang="en-US" sz="3600"/>
              <a:t> Pads</a:t>
            </a:r>
          </a:p>
          <a:p>
            <a:pPr eaLnBrk="1" hangingPunct="1"/>
            <a:r>
              <a:rPr lang="en-US" sz="3600"/>
              <a:t> Traces</a:t>
            </a:r>
          </a:p>
          <a:p>
            <a:pPr eaLnBrk="1" hangingPunct="1"/>
            <a:r>
              <a:rPr lang="en-US" sz="3600"/>
              <a:t> Vias</a:t>
            </a:r>
          </a:p>
          <a:p>
            <a:pPr eaLnBrk="1" hangingPunct="1"/>
            <a:r>
              <a:rPr lang="en-US" sz="3600"/>
              <a:t> Top Metal Layer</a:t>
            </a:r>
          </a:p>
          <a:p>
            <a:pPr eaLnBrk="1" hangingPunct="1"/>
            <a:r>
              <a:rPr lang="en-US" sz="3600"/>
              <a:t> Bottom Metal Layer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Components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4038600" cy="43656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Components are the actual devices used in the circuit.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This includes input/output connections.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I/O ports, including power supply connections, are also important in the PCB design.</a:t>
            </a:r>
          </a:p>
          <a:p>
            <a:pPr eaLnBrk="1" hangingPunct="1"/>
            <a:endParaRPr lang="en-US" dirty="0"/>
          </a:p>
        </p:txBody>
      </p:sp>
      <p:pic>
        <p:nvPicPr>
          <p:cNvPr id="4" name="Picture 2" descr="http://www.smtnet.com/media/images/12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Components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2050" name="Picture 2" descr="http://www.technologystudent.com/images5/pcbcir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543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009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729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Pads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/>
              <a:t>Location that components connect to.</a:t>
            </a:r>
          </a:p>
          <a:p>
            <a:pPr eaLnBrk="1" hangingPunct="1"/>
            <a:r>
              <a:rPr lang="en-US" dirty="0"/>
              <a:t>You will solder components to the pads on the PCB.</a:t>
            </a:r>
          </a:p>
          <a:p>
            <a:pPr eaLnBrk="1" hangingPunct="1"/>
            <a:r>
              <a:rPr lang="en-US" dirty="0"/>
              <a:t> Pads will connect to traces.</a:t>
            </a:r>
          </a:p>
          <a:p>
            <a:pPr eaLnBrk="1" hangingPunct="1"/>
            <a:r>
              <a:rPr lang="en-US" dirty="0"/>
              <a:t> Pads have an inner diameter and outer diameter.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Pads and Trace</a:t>
            </a:r>
          </a:p>
        </p:txBody>
      </p:sp>
      <p:pic>
        <p:nvPicPr>
          <p:cNvPr id="4098" name="Picture 2" descr="pcb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934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820"/>
            <a:ext cx="73152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Traces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30775"/>
          </a:xfrm>
        </p:spPr>
        <p:txBody>
          <a:bodyPr/>
          <a:lstStyle/>
          <a:p>
            <a:pPr algn="just" eaLnBrk="1" hangingPunct="1"/>
            <a:r>
              <a:rPr lang="en-US" dirty="0"/>
              <a:t>Traces connect pads together.</a:t>
            </a:r>
          </a:p>
          <a:p>
            <a:pPr algn="just" eaLnBrk="1" hangingPunct="1"/>
            <a:r>
              <a:rPr lang="en-US" dirty="0"/>
              <a:t> Traces are essentially the wiring of the PCB.</a:t>
            </a:r>
          </a:p>
          <a:p>
            <a:pPr algn="just" eaLnBrk="1" hangingPunct="1"/>
            <a:r>
              <a:rPr lang="en-US" dirty="0"/>
              <a:t>Equivalent to wire for conducting signals</a:t>
            </a:r>
          </a:p>
          <a:p>
            <a:pPr algn="just" eaLnBrk="1" hangingPunct="1"/>
            <a:r>
              <a:rPr lang="en-US" dirty="0"/>
              <a:t>Traces sometimes connect to </a:t>
            </a:r>
            <a:r>
              <a:rPr lang="en-US" dirty="0" err="1"/>
              <a:t>vias</a:t>
            </a:r>
            <a:r>
              <a:rPr lang="en-US" dirty="0"/>
              <a:t>.</a:t>
            </a:r>
          </a:p>
          <a:p>
            <a:pPr algn="just" eaLnBrk="1" hangingPunct="1"/>
            <a:r>
              <a:rPr lang="en-US" dirty="0"/>
              <a:t> High current traces should be wide.</a:t>
            </a:r>
          </a:p>
          <a:p>
            <a:pPr algn="just" eaLnBrk="1" hangingPunct="1"/>
            <a:r>
              <a:rPr lang="en-US" dirty="0"/>
              <a:t>Signal traces usually narrower than power or ground traces</a:t>
            </a:r>
          </a:p>
          <a:p>
            <a:pPr algn="just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0070C0"/>
                </a:solidFill>
              </a:rPr>
              <a:t>Vias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30775"/>
          </a:xfrm>
        </p:spPr>
        <p:txBody>
          <a:bodyPr/>
          <a:lstStyle/>
          <a:p>
            <a:pPr eaLnBrk="1" hangingPunct="1"/>
            <a:r>
              <a:rPr lang="en-US" dirty="0"/>
              <a:t>Pad with a plated hole connecting traces from one layer of board to other layers.</a:t>
            </a:r>
          </a:p>
          <a:p>
            <a:pPr eaLnBrk="1" hangingPunct="1"/>
            <a:r>
              <a:rPr lang="en-US" dirty="0"/>
              <a:t> Attempt to minimize via use in your PCBs.</a:t>
            </a:r>
          </a:p>
          <a:p>
            <a:pPr eaLnBrk="1" hangingPunct="1"/>
            <a:r>
              <a:rPr lang="en-US" dirty="0"/>
              <a:t> Some component leads can be used as </a:t>
            </a:r>
            <a:r>
              <a:rPr lang="en-US" dirty="0" err="1"/>
              <a:t>vias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Vias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techdocs.altium.com/sites/default/files/wiki_attachments/209845/Pcb_Obj-Via_Via_LayerStack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943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4419600"/>
            <a:ext cx="7696200" cy="1730374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Blind Via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Buried Via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/>
              <a:t>Through hole Via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Top Metal Layer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44196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/>
              <a:t>Most of the components reside on the top layer</a:t>
            </a:r>
          </a:p>
          <a:p>
            <a:pPr eaLnBrk="1" hangingPunct="1"/>
            <a:r>
              <a:rPr lang="en-US" sz="2600" dirty="0"/>
              <a:t>Fewer traces on the top layer</a:t>
            </a:r>
          </a:p>
          <a:p>
            <a:pPr eaLnBrk="1" hangingPunct="1"/>
            <a:r>
              <a:rPr lang="en-US" sz="2600" dirty="0"/>
              <a:t>Components are soldered to the pads on the top layer of PCB </a:t>
            </a:r>
          </a:p>
          <a:p>
            <a:pPr eaLnBrk="1" hangingPunct="1"/>
            <a:r>
              <a:rPr lang="en-US" sz="2600" dirty="0"/>
              <a:t>Higher circuit densities</a:t>
            </a:r>
          </a:p>
        </p:txBody>
      </p:sp>
      <p:pic>
        <p:nvPicPr>
          <p:cNvPr id="16388" name="Picture 4" descr="320px-Smt_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050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Bottom Metal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/>
              <a:t>Few components on this layer.</a:t>
            </a:r>
          </a:p>
          <a:p>
            <a:pPr eaLnBrk="1" hangingPunct="1"/>
            <a:r>
              <a:rPr lang="en-US" dirty="0"/>
              <a:t>Many traces on this layer.</a:t>
            </a:r>
          </a:p>
          <a:p>
            <a:pPr eaLnBrk="1" hangingPunct="1"/>
            <a:r>
              <a:rPr lang="en-US" dirty="0"/>
              <a:t>Most soldering done on this layer.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94889-22A8-4A70-91A6-EDCA05E76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42291"/>
            <a:ext cx="7772400" cy="2273439"/>
          </a:xfrm>
        </p:spPr>
        <p:txBody>
          <a:bodyPr>
            <a:normAutofit/>
          </a:bodyPr>
          <a:lstStyle/>
          <a:p>
            <a:r>
              <a:rPr lang="en-US" sz="2600" dirty="0"/>
              <a:t>By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Jaimil Shastri</a:t>
            </a:r>
            <a:r>
              <a:rPr lang="en-US" dirty="0"/>
              <a:t/>
            </a:r>
            <a:br>
              <a:rPr lang="en-US" dirty="0"/>
            </a:br>
            <a:r>
              <a:rPr lang="en-US" sz="2600" dirty="0"/>
              <a:t>Department of Electrical &amp; Computer Engineering.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83F981-8881-4794-9E22-B8FEC349C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72508"/>
            <a:ext cx="6400800" cy="234729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Guided by </a:t>
            </a:r>
          </a:p>
          <a:p>
            <a:r>
              <a:rPr lang="en-US" sz="4300" dirty="0"/>
              <a:t>Dr. Scott </a:t>
            </a:r>
            <a:r>
              <a:rPr lang="en-US" sz="4300" dirty="0" err="1"/>
              <a:t>Umbaugh</a:t>
            </a:r>
            <a:endParaRPr lang="en-US" sz="4300" dirty="0"/>
          </a:p>
          <a:p>
            <a:r>
              <a:rPr lang="en-US" sz="2800" dirty="0"/>
              <a:t>Graduate Program Director</a:t>
            </a:r>
          </a:p>
          <a:p>
            <a:r>
              <a:rPr lang="en-US" sz="2800" dirty="0"/>
              <a:t>Department of Electrical &amp; Computer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71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1A58D8D3-90DB-4DBD-94C8-D59E7529B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5" r="5791" b="-1"/>
          <a:stretch/>
        </p:blipFill>
        <p:spPr>
          <a:xfrm>
            <a:off x="5333999" y="1904281"/>
            <a:ext cx="3225289" cy="4272681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/>
              <a:t>Jumpers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440055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/>
              <a:t>Often, many signal wires need to exist in too small of a space and must overlap.</a:t>
            </a:r>
          </a:p>
          <a:p>
            <a:pPr eaLnBrk="1" hangingPunct="1"/>
            <a:r>
              <a:rPr lang="en-US" sz="2600" dirty="0"/>
              <a:t> Running traces on different PCB layers is an option.</a:t>
            </a:r>
          </a:p>
          <a:p>
            <a:pPr eaLnBrk="1" hangingPunct="1"/>
            <a:r>
              <a:rPr lang="en-US" sz="2600" dirty="0"/>
              <a:t> Multilayer PCBs are often expensive.</a:t>
            </a:r>
          </a:p>
          <a:p>
            <a:pPr eaLnBrk="1" hangingPunct="1"/>
            <a:r>
              <a:rPr lang="en-US" sz="2600" dirty="0"/>
              <a:t>Solution: Use jumpers</a:t>
            </a:r>
          </a:p>
          <a:p>
            <a:pPr marL="0" indent="0" eaLnBrk="1" hangingPunct="1">
              <a:buNone/>
            </a:pPr>
            <a:endParaRPr lang="en-US" sz="17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Jumpers</a:t>
            </a:r>
          </a:p>
        </p:txBody>
      </p:sp>
      <p:pic>
        <p:nvPicPr>
          <p:cNvPr id="4" name="Content Placeholder 3" descr="pcb-jumpers1-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642" y="2057400"/>
            <a:ext cx="6046716" cy="2209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Solder Mask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54864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Protect copper traces on outer layers from corrosion</a:t>
            </a:r>
          </a:p>
          <a:p>
            <a:pPr eaLnBrk="1" hangingPunct="1"/>
            <a:r>
              <a:rPr lang="en-US" sz="2800" dirty="0"/>
              <a:t>Areas that shouldn't be soldered may be covered with polymer resist  solder mask coating</a:t>
            </a:r>
          </a:p>
          <a:p>
            <a:pPr eaLnBrk="1" hangingPunct="1"/>
            <a:r>
              <a:rPr lang="en-US" sz="2800" dirty="0"/>
              <a:t>Designed to keep solder only in certain areas</a:t>
            </a:r>
          </a:p>
          <a:p>
            <a:pPr eaLnBrk="1" hangingPunct="1"/>
            <a:r>
              <a:rPr lang="en-US" sz="2800" dirty="0"/>
              <a:t>Prevents solder form binding between conductors and thereby creating short circuits(i.e. hides traces from solder)</a:t>
            </a:r>
          </a:p>
        </p:txBody>
      </p:sp>
      <p:pic>
        <p:nvPicPr>
          <p:cNvPr id="7170" name="Picture 2" descr="http://cdn.instructables.com/FIQ/16GW/H4VQR39H/FIQ16GWH4VQR39H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37" y="1524000"/>
            <a:ext cx="29848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Soldering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 Soldering- for through hole and SMT</a:t>
            </a:r>
          </a:p>
          <a:p>
            <a:r>
              <a:rPr lang="en-US" dirty="0"/>
              <a:t>Reflow Soldering- for SMT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Silkscreen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43400"/>
            <a:ext cx="8001000" cy="211137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Printing on the solder mask to designate component locations</a:t>
            </a:r>
          </a:p>
          <a:p>
            <a:pPr eaLnBrk="1" hangingPunct="1"/>
            <a:r>
              <a:rPr lang="en-US" dirty="0"/>
              <a:t>Readable information about component part numbers and placement.</a:t>
            </a:r>
          </a:p>
          <a:p>
            <a:pPr eaLnBrk="1" hangingPunct="1"/>
            <a:r>
              <a:rPr lang="en-US" dirty="0"/>
              <a:t>Helpful in assembling, testing and servicing the circuit board.</a:t>
            </a:r>
          </a:p>
        </p:txBody>
      </p:sp>
      <p:pic>
        <p:nvPicPr>
          <p:cNvPr id="8194" name="Picture 2" descr="http://www.robotroom.com/PCB/Silkscreen/Printed-circuit-board-with-tin-plating-solder-mask-and-silk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447800"/>
            <a:ext cx="7010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Multilayer PCBs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/>
              <a:t>More then a top and bottom layer.</a:t>
            </a:r>
          </a:p>
          <a:p>
            <a:pPr eaLnBrk="1" hangingPunct="1"/>
            <a:r>
              <a:rPr lang="en-US"/>
              <a:t>Typically there will be a power plane, ground plane, top layer, and bottom layer.</a:t>
            </a:r>
          </a:p>
          <a:p>
            <a:pPr eaLnBrk="1" hangingPunct="1"/>
            <a:r>
              <a:rPr lang="en-US"/>
              <a:t>Sometimes signal layers are added as needed.</a:t>
            </a:r>
          </a:p>
          <a:p>
            <a:pPr eaLnBrk="1" hangingPunct="1"/>
            <a:r>
              <a:rPr lang="en-US"/>
              <a:t>Sometimes RF planes made of more expensive materials are added.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010" y="705485"/>
            <a:ext cx="8229600" cy="114300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Physical Design Issues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Component Size</a:t>
            </a:r>
          </a:p>
          <a:p>
            <a:pPr eaLnBrk="1" hangingPunct="1"/>
            <a:r>
              <a:rPr lang="en-US" sz="4000" dirty="0"/>
              <a:t>Heat Dissipation</a:t>
            </a:r>
          </a:p>
          <a:p>
            <a:pPr eaLnBrk="1" hangingPunct="1"/>
            <a:r>
              <a:rPr lang="en-US" sz="4000" dirty="0"/>
              <a:t>Input and Output</a:t>
            </a:r>
          </a:p>
          <a:p>
            <a:pPr eaLnBrk="1" hangingPunct="1"/>
            <a:r>
              <a:rPr lang="en-US" sz="4000" dirty="0"/>
              <a:t>Mounting Points</a:t>
            </a:r>
          </a:p>
          <a:p>
            <a:pPr eaLnBrk="1" hangingPunct="1"/>
            <a:endParaRPr lang="en-US" sz="40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0070C0"/>
                </a:solidFill>
              </a:rPr>
              <a:t>Component Size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/>
              <a:t>Make sure components will actually fit.</a:t>
            </a:r>
          </a:p>
          <a:p>
            <a:pPr eaLnBrk="1" hangingPunct="1"/>
            <a:r>
              <a:rPr lang="en-US" dirty="0"/>
              <a:t>This especially applies for circuits that require high component densities.</a:t>
            </a:r>
          </a:p>
          <a:p>
            <a:pPr eaLnBrk="1" hangingPunct="1"/>
            <a:r>
              <a:rPr lang="en-US" dirty="0"/>
              <a:t>Some components come in multiple sizes. SMT vs Through Hole</a:t>
            </a:r>
          </a:p>
          <a:p>
            <a:pPr eaLnBrk="1" hangingPunct="1"/>
            <a:r>
              <a:rPr lang="en-US" dirty="0"/>
              <a:t>Sometimes you can get tall and narrow caps or short and wide capacitors.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generated with very high confidence">
            <a:extLst>
              <a:ext uri="{FF2B5EF4-FFF2-40B4-BE49-F238E27FC236}">
                <a16:creationId xmlns:a16="http://schemas.microsoft.com/office/drawing/2014/main" xmlns="" id="{9E4ACF5D-85BC-4F80-9EF0-04DE6CA4D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8" r="18304" b="1"/>
          <a:stretch/>
        </p:blipFill>
        <p:spPr>
          <a:xfrm>
            <a:off x="6172199" y="1904283"/>
            <a:ext cx="2387091" cy="2743918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/>
              <a:t>Heat Dissipation-Heat Sinks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5391150" cy="4351338"/>
          </a:xfrm>
        </p:spPr>
        <p:txBody>
          <a:bodyPr>
            <a:noAutofit/>
          </a:bodyPr>
          <a:lstStyle/>
          <a:p>
            <a:pPr eaLnBrk="1" hangingPunct="1"/>
            <a:r>
              <a:rPr lang="en-US" sz="2600" dirty="0"/>
              <a:t>Heat sink dissipates heat off the component</a:t>
            </a:r>
          </a:p>
          <a:p>
            <a:pPr eaLnBrk="1" hangingPunct="1"/>
            <a:r>
              <a:rPr lang="en-US" sz="2600" dirty="0"/>
              <a:t>Does not remove heat, just moves it</a:t>
            </a:r>
          </a:p>
          <a:p>
            <a:pPr eaLnBrk="1" hangingPunct="1"/>
            <a:r>
              <a:rPr lang="en-US" sz="2600" dirty="0"/>
              <a:t>Some components get hot, requiring heat sink</a:t>
            </a:r>
          </a:p>
          <a:p>
            <a:pPr eaLnBrk="1" hangingPunct="1"/>
            <a:r>
              <a:rPr lang="en-US" sz="2600" dirty="0"/>
              <a:t>Data sheets specify the size of the heat sink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600" dirty="0"/>
              <a:t>A short circuit may result when two devices share the same heat sink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Mounting Points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/>
              <a:t>PCB needs to be mechanically secured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 To chassis-consist of metal frame on which the circuit boards and other electronic components are mounted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 To another PCB/socket on PCB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/>
              <a:t> To attachments to a heatsink</a:t>
            </a:r>
          </a:p>
          <a:p>
            <a:pPr lvl="1"/>
            <a:endParaRPr lang="en-US" sz="32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858000" cy="5467350"/>
          </a:xfrm>
        </p:spPr>
        <p:txBody>
          <a:bodyPr>
            <a:noAutofit/>
          </a:bodyPr>
          <a:lstStyle/>
          <a:p>
            <a:r>
              <a:rPr lang="en-US" sz="2600"/>
              <a:t>Introduction – Why PCB?</a:t>
            </a:r>
          </a:p>
          <a:p>
            <a:r>
              <a:rPr lang="en-US" sz="2600"/>
              <a:t>Materials of PCB</a:t>
            </a:r>
          </a:p>
          <a:p>
            <a:r>
              <a:rPr lang="en-US" sz="2600"/>
              <a:t>Parts of PCB</a:t>
            </a:r>
          </a:p>
          <a:p>
            <a:r>
              <a:rPr lang="en-US" sz="2600"/>
              <a:t>Jumpers</a:t>
            </a:r>
          </a:p>
          <a:p>
            <a:r>
              <a:rPr lang="en-US" sz="2600"/>
              <a:t>Solder Mask</a:t>
            </a:r>
          </a:p>
          <a:p>
            <a:r>
              <a:rPr lang="en-US" sz="2600"/>
              <a:t>Silkscreen</a:t>
            </a:r>
          </a:p>
          <a:p>
            <a:r>
              <a:rPr lang="en-US" sz="2600"/>
              <a:t>Multilayer PCB</a:t>
            </a:r>
          </a:p>
          <a:p>
            <a:r>
              <a:rPr lang="en-US" sz="2600"/>
              <a:t>Physical Design Issues</a:t>
            </a:r>
          </a:p>
          <a:p>
            <a:r>
              <a:rPr lang="en-US" sz="2600"/>
              <a:t>Design Software</a:t>
            </a:r>
          </a:p>
          <a:p>
            <a:r>
              <a:rPr lang="en-US" sz="2600"/>
              <a:t>Material Required to Design PCB</a:t>
            </a:r>
          </a:p>
          <a:p>
            <a:r>
              <a:rPr lang="en-US" sz="2600"/>
              <a:t>Steps in PCB Design</a:t>
            </a:r>
            <a:endParaRPr lang="en-US" sz="2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0070C0"/>
                </a:solidFill>
              </a:rPr>
              <a:t>Parasitics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4400" b="1" dirty="0"/>
              <a:t>High frequency circuits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Series Inductance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Shunt Capacitance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Inductive Coupling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Capacitive Coupling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Series Inductance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Not an issue for low frequency circuits(&lt;10 </a:t>
            </a:r>
            <a:r>
              <a:rPr lang="en-US" dirty="0" err="1"/>
              <a:t>Mhz</a:t>
            </a:r>
            <a:r>
              <a:rPr lang="en-US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Inductance of a trace may be significant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Power connections - add shunt capacitor to counter the series inductance of a long trace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Capacitor has a low AC impedance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A 100nF capacitor is often used along with a larger capacitor. 100 </a:t>
            </a:r>
            <a:r>
              <a:rPr lang="en-US" dirty="0" err="1"/>
              <a:t>nF</a:t>
            </a:r>
            <a:r>
              <a:rPr lang="en-US" dirty="0"/>
              <a:t> ceramics have very low impedance at higher frequencies.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0070C0"/>
                </a:solidFill>
              </a:rPr>
              <a:t>Shunt Capacitance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z="3600"/>
              <a:t>Result of wide wires over a ground plane.</a:t>
            </a:r>
          </a:p>
          <a:p>
            <a:pPr eaLnBrk="1" hangingPunct="1"/>
            <a:r>
              <a:rPr lang="en-US" sz="3600"/>
              <a:t>Limits speed of circuits, including digital circuits</a:t>
            </a:r>
          </a:p>
          <a:p>
            <a:pPr eaLnBrk="1" hangingPunct="1"/>
            <a:r>
              <a:rPr lang="en-US" sz="3600"/>
              <a:t>Insignificant for low performance circuits</a:t>
            </a:r>
          </a:p>
          <a:p>
            <a:pPr eaLnBrk="1" hangingPunct="1"/>
            <a:r>
              <a:rPr lang="en-US" sz="3600"/>
              <a:t>Capacitor from voltage to ground will minimize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0070C0"/>
                </a:solidFill>
              </a:rPr>
              <a:t>Inductive Coupling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Transfer of energy from one circuit component to another through shared magnetic field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Change in current flow through one device induces current flow in other device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Current flow in one trace induces current in another trace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Minimize the long parallel runs of traces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Run traces perpendicular to each other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Capacitive Coupling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91490" y="1524000"/>
            <a:ext cx="8229600" cy="4572000"/>
          </a:xfrm>
        </p:spPr>
        <p:txBody>
          <a:bodyPr/>
          <a:lstStyle/>
          <a:p>
            <a:pPr eaLnBrk="1" hangingPunct="1"/>
            <a:r>
              <a:rPr lang="en-US" sz="3600" dirty="0"/>
              <a:t>Transfer of energy in electrical network due to capacitance between circuit nodes</a:t>
            </a:r>
          </a:p>
          <a:p>
            <a:pPr eaLnBrk="1" hangingPunct="1"/>
            <a:r>
              <a:rPr lang="en-US" sz="3600" dirty="0"/>
              <a:t>Minimizing long traces on adjacent layers will reduce capacitive coupling</a:t>
            </a:r>
          </a:p>
          <a:p>
            <a:pPr eaLnBrk="1" hangingPunct="1"/>
            <a:r>
              <a:rPr lang="en-US" sz="3600" dirty="0"/>
              <a:t>Ground planes are run between the signals that might affect each other.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Routing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rou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752600"/>
            <a:ext cx="8229601" cy="36576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Trace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connection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with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E891AF-4A2B-451B-9821-138E89F6D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14800"/>
            <a:ext cx="5686425" cy="1971675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6D3D1EFE-7F40-4FEC-A5D7-8B43571EA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79" y="1423021"/>
            <a:ext cx="3817163" cy="2305050"/>
          </a:xfrm>
          <a:prstGeom prst="rect">
            <a:avLst/>
          </a:prstGeom>
        </p:spPr>
      </p:pic>
      <p:pic>
        <p:nvPicPr>
          <p:cNvPr id="11" name="Content Placeholder 10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xmlns="" id="{C1256A91-AA77-4623-913A-89815D1D9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3" y="1407698"/>
            <a:ext cx="4191000" cy="230504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Pre-work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Thoroughly simulate your circuit-make sure the circuit worked in simulations</a:t>
            </a:r>
          </a:p>
          <a:p>
            <a:pPr eaLnBrk="1" hangingPunct="1"/>
            <a:r>
              <a:rPr lang="en-US" sz="3600" dirty="0"/>
              <a:t>Thoroughly test the prototype-make sure the circuit worked on the bread board</a:t>
            </a:r>
          </a:p>
          <a:p>
            <a:pPr eaLnBrk="1" hangingPunct="1"/>
            <a:r>
              <a:rPr lang="en-US" sz="3600" dirty="0"/>
              <a:t>Have all the data sheets handy for all components</a:t>
            </a:r>
          </a:p>
          <a:p>
            <a:pPr eaLnBrk="1" hangingPunct="1"/>
            <a:r>
              <a:rPr lang="en-US" sz="3600" dirty="0"/>
              <a:t>Try various component configurations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Simulations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Important to simulate the circuits before building them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Allow margin for component tolerances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Avoid using precise components. </a:t>
            </a:r>
            <a:r>
              <a:rPr lang="en-US" dirty="0" err="1"/>
              <a:t>e.g</a:t>
            </a:r>
            <a:r>
              <a:rPr lang="en-US" dirty="0"/>
              <a:t> a PWM controller that requires exact 10 V DC to work and will fail if there is 10.01V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High performance circuits or SMT devices require PCBs and should be simulated extensively first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2575"/>
            <a:ext cx="8229600" cy="1143000"/>
          </a:xfrm>
        </p:spPr>
        <p:txBody>
          <a:bodyPr>
            <a:normAutofit fontScale="90000"/>
          </a:bodyPr>
          <a:lstStyle/>
          <a:p>
            <a:pPr marL="484632">
              <a:defRPr/>
            </a:pPr>
            <a:r>
              <a:rPr lang="en-US" b="1" dirty="0">
                <a:solidFill>
                  <a:srgbClr val="0070C0"/>
                </a:solidFill>
              </a:rPr>
              <a:t>Transferring your design to a board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99025"/>
          </a:xfrm>
        </p:spPr>
        <p:txBody>
          <a:bodyPr>
            <a:normAutofit/>
          </a:bodyPr>
          <a:lstStyle/>
          <a:p>
            <a:r>
              <a:rPr lang="en-US" sz="3600" dirty="0"/>
              <a:t>Direct Transfer using marker</a:t>
            </a:r>
            <a:endParaRPr lang="en-US" sz="1800" dirty="0"/>
          </a:p>
          <a:p>
            <a:r>
              <a:rPr lang="en-US" sz="3600" dirty="0"/>
              <a:t>"Press-N-Peel" sheets and Variations use of heat</a:t>
            </a:r>
            <a:endParaRPr lang="en-US" sz="1800" dirty="0"/>
          </a:p>
          <a:p>
            <a:r>
              <a:rPr lang="en-US" sz="3600" dirty="0"/>
              <a:t>Blender pen</a:t>
            </a:r>
            <a:endParaRPr lang="en-US" sz="1800" dirty="0"/>
          </a:p>
          <a:p>
            <a:r>
              <a:rPr lang="en-US" sz="3600" dirty="0"/>
              <a:t>Photolithography use of UV light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891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Introduction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/>
              <a:t>Printed circuit board</a:t>
            </a:r>
          </a:p>
          <a:p>
            <a:r>
              <a:rPr lang="en-US"/>
              <a:t>Mechanical support</a:t>
            </a:r>
          </a:p>
          <a:p>
            <a:r>
              <a:rPr lang="en-US"/>
              <a:t>Electrically connect electronic components using conductive pathways, or traces</a:t>
            </a:r>
          </a:p>
          <a:p>
            <a:r>
              <a:rPr lang="en-US"/>
              <a:t>PCB populated with electronic components is a printed circuit assembly (PCA)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30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900" dirty="0"/>
              <a:t>PCB Artist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900" dirty="0" err="1"/>
              <a:t>CADSoft</a:t>
            </a:r>
            <a:r>
              <a:rPr lang="en-US" sz="3900" dirty="0"/>
              <a:t> EAGLE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900" dirty="0" err="1"/>
              <a:t>PCBWizard</a:t>
            </a:r>
            <a:endParaRPr lang="en-US" sz="3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900" dirty="0"/>
              <a:t>OrCAD etc</a:t>
            </a:r>
          </a:p>
          <a:p>
            <a:pPr algn="just"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Gerber</a:t>
            </a:r>
            <a:r>
              <a:rPr lang="en-US" u="sng" dirty="0"/>
              <a:t> files</a:t>
            </a:r>
            <a:r>
              <a:rPr lang="en-US" dirty="0"/>
              <a:t>: </a:t>
            </a:r>
          </a:p>
          <a:p>
            <a:pPr algn="just">
              <a:buNone/>
            </a:pPr>
            <a:r>
              <a:rPr lang="en-US" dirty="0"/>
              <a:t>	Describe the images of a printed circuit board (copper layers, solder mask, legend, etc.) as well as the drilling and milling data, de facto standard used by industry to describe PCB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51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20px-Gerber-layers-exampl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93131" y="2445669"/>
            <a:ext cx="2681538" cy="586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8989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Example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0070C0"/>
                </a:solidFill>
              </a:rPr>
              <a:t>Gerber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0070C0"/>
                </a:solidFill>
              </a:rPr>
              <a:t>files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220px-Gerber-layers-example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3157962" y="-426427"/>
            <a:ext cx="2675681" cy="5791200"/>
          </a:xfrm>
        </p:spPr>
      </p:pic>
    </p:spTree>
    <p:extLst>
      <p:ext uri="{BB962C8B-B14F-4D97-AF65-F5344CB8AC3E}">
        <p14:creationId xmlns:p14="http://schemas.microsoft.com/office/powerpoint/2010/main" val="3116096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Materials Required to make PCB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E6358D-701E-4AC7-8305-2EC3B98EFCA7}"/>
              </a:ext>
            </a:extLst>
          </p:cNvPr>
          <p:cNvSpPr/>
          <p:nvPr/>
        </p:nvSpPr>
        <p:spPr>
          <a:xfrm>
            <a:off x="762000" y="1782395"/>
            <a:ext cx="7086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</a:rPr>
              <a:t>Drill machine.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</a:rPr>
              <a:t>Cloth Iron.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</a:rPr>
              <a:t>Laser Printer.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</a:rPr>
              <a:t>Photo paper / Glossy paper.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</a:rPr>
              <a:t>Gloves.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</a:rPr>
              <a:t>Ferric Chloride (Etching solution)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</a:rPr>
              <a:t>PCB board.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22222"/>
                </a:solidFill>
              </a:rPr>
              <a:t>Black permanent Marker.</a:t>
            </a:r>
            <a:endParaRPr lang="en-US" sz="26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7590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Step 1: Take printout of PCB layout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1"/>
            <a:ext cx="35814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20486" y="2286000"/>
            <a:ext cx="4561114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Using laser printer &amp; glossy paper</a:t>
            </a:r>
          </a:p>
          <a:p>
            <a:r>
              <a:rPr lang="en-US" dirty="0"/>
              <a:t>Mirror image</a:t>
            </a:r>
          </a:p>
          <a:p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3886200"/>
            <a:ext cx="85344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dirty="0"/>
              <a:t>Step 2: Cutting the copper plate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03227"/>
            <a:ext cx="3509963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97" y="4603227"/>
            <a:ext cx="3657600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Step 3: Make it smooth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4267200"/>
            <a:ext cx="8534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Rub the copper side</a:t>
            </a:r>
          </a:p>
          <a:p>
            <a:r>
              <a:rPr lang="en-US" dirty="0"/>
              <a:t>Removes top oxide layer and photo resist layer</a:t>
            </a:r>
          </a:p>
          <a:p>
            <a:r>
              <a:rPr lang="en-US" dirty="0"/>
              <a:t>Sanded surface allow image to stick better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92668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73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1355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Step 4: Printing Design layout to board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4267200"/>
            <a:ext cx="85344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Method 1: Iron on glossy paper ( transfers the toner)</a:t>
            </a:r>
          </a:p>
          <a:p>
            <a:pPr algn="just"/>
            <a:r>
              <a:rPr lang="en-US" dirty="0"/>
              <a:t>Method 2: Circuit by hand (using marker)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6256"/>
            <a:ext cx="3657600" cy="19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66256"/>
            <a:ext cx="3733800" cy="194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76341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Step 5: Apply heat (Iron it !!)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81000" y="2133599"/>
            <a:ext cx="4648200" cy="3200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Iron it image down to copper side</a:t>
            </a:r>
          </a:p>
          <a:p>
            <a:r>
              <a:rPr lang="en-US" dirty="0"/>
              <a:t>Apply little pressure for 10-15 min</a:t>
            </a:r>
          </a:p>
          <a:p>
            <a:r>
              <a:rPr lang="en-US" dirty="0"/>
              <a:t>Iron heat transfer toner to cooper plate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http://cdn.instructables.com/FAB/QP84/GS4EIYSH/FABQP84GS4EIYSH.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24074"/>
            <a:ext cx="35814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57" y="5897563"/>
            <a:ext cx="91440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CAUTION: Do not directly touch copper plate because it is very hot due to ironing.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9226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Step 6: Peeling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83475" y="4622007"/>
            <a:ext cx="7950925" cy="172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Place printed plate in Luke warm water (10 min)</a:t>
            </a:r>
          </a:p>
          <a:p>
            <a:r>
              <a:rPr lang="en-US" sz="2800" dirty="0"/>
              <a:t>Remove the paper</a:t>
            </a:r>
          </a:p>
          <a:p>
            <a:r>
              <a:rPr lang="en-US" sz="2800" dirty="0"/>
              <a:t>Use black marker to dark lighted track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1535"/>
            <a:ext cx="3636168" cy="246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978819"/>
            <a:ext cx="3886200" cy="24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73614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Step 7: Etching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83475" y="2209800"/>
            <a:ext cx="5969725" cy="414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Dissolve 2-3 tea spoon ferric chloride in water</a:t>
            </a:r>
          </a:p>
          <a:p>
            <a:r>
              <a:rPr lang="en-US" dirty="0"/>
              <a:t>Dip PCB in etching solution for 30 min</a:t>
            </a:r>
          </a:p>
          <a:p>
            <a:r>
              <a:rPr lang="en-US" dirty="0"/>
              <a:t>FeCl</a:t>
            </a:r>
            <a:r>
              <a:rPr lang="en-US" baseline="-25000" dirty="0"/>
              <a:t>3</a:t>
            </a:r>
            <a:r>
              <a:rPr lang="en-US" dirty="0"/>
              <a:t> reacts with unmasked Cu and removes unwanted Cu</a:t>
            </a:r>
          </a:p>
          <a:p>
            <a:r>
              <a:rPr lang="en-US" b="1" dirty="0"/>
              <a:t>Cu + FeCl</a:t>
            </a:r>
            <a:r>
              <a:rPr lang="en-US" b="1" baseline="-25000" dirty="0"/>
              <a:t>3</a:t>
            </a:r>
            <a:r>
              <a:rPr lang="en-US" b="1" dirty="0"/>
              <a:t> = CuCl</a:t>
            </a:r>
            <a:r>
              <a:rPr lang="en-US" b="1" baseline="-25000" dirty="0"/>
              <a:t>3</a:t>
            </a:r>
            <a:r>
              <a:rPr lang="en-US" b="1" dirty="0"/>
              <a:t> + Fe</a:t>
            </a:r>
            <a:endParaRPr lang="en-US" baseline="-25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0"/>
            <a:ext cx="2057400" cy="199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4343400"/>
            <a:ext cx="1981200" cy="19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30704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534400" cy="76199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Step 8: Apply thinner ( Final touch)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209800"/>
            <a:ext cx="4343400" cy="272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83475" y="4622007"/>
            <a:ext cx="7950925" cy="1728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Few drops of thinner (acetone or nail polish) on pinch of cotton will remove the remaining toner </a:t>
            </a:r>
          </a:p>
          <a:p>
            <a:r>
              <a:rPr lang="en-US" dirty="0"/>
              <a:t>Rinse carefully and dry with a clean cloth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810375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842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Why PCB?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Rugged, inexpensive, and can be highly reliable</a:t>
            </a:r>
          </a:p>
          <a:p>
            <a:r>
              <a:rPr lang="en-US"/>
              <a:t>Faster (due to automation) and consistent in high volume production</a:t>
            </a:r>
          </a:p>
          <a:p>
            <a:r>
              <a:rPr lang="en-US"/>
              <a:t>Professional(more neater look)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1888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pic>
        <p:nvPicPr>
          <p:cNvPr id="35846" name="Picture 8" descr="step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286000"/>
            <a:ext cx="53340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762000" y="1447800"/>
            <a:ext cx="700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Step 9:  Drill holes and apply Solder Mask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762000" y="5029200"/>
            <a:ext cx="7924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Apply solder mask area to entire board with the exception of solder pads 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41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Steps in PCB Design</a:t>
            </a:r>
          </a:p>
        </p:txBody>
      </p:sp>
      <p:pic>
        <p:nvPicPr>
          <p:cNvPr id="36867" name="Picture 4" descr="step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2376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step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57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143000" y="14478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Step 10. Solder Coat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800600" y="1424557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Step 11: Silkscreen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029200" y="44958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Apply white letter marking using screen printing process 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1219200" y="4572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Apply solder to pads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390322"/>
            <a:ext cx="8229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hlinkClick r:id="rId5"/>
              </a:rPr>
              <a:t>http://www.youtube.com/watch?v=Q6WJqjVleG0&amp;feature=related</a:t>
            </a:r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WEBSITES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09600" indent="-609600" eaLnBrk="1" hangingPunct="1"/>
            <a:r>
              <a:rPr lang="en-US" sz="2400" dirty="0">
                <a:hlinkClick r:id="rId3"/>
              </a:rPr>
              <a:t>http://www.advancedcircuits.com</a:t>
            </a:r>
            <a:endParaRPr lang="en-US" sz="2400" dirty="0"/>
          </a:p>
          <a:p>
            <a:pPr marL="609600" indent="-609600" eaLnBrk="1" hangingPunct="1"/>
            <a:r>
              <a:rPr lang="en-US" sz="2400" dirty="0"/>
              <a:t>How to download the software (EAGLE Layout editor)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/>
              <a:t>Go to http://</a:t>
            </a:r>
            <a:r>
              <a:rPr lang="en-US" sz="2400" dirty="0">
                <a:hlinkClick r:id="rId4"/>
              </a:rPr>
              <a:t>www.cadsoftusa.com</a:t>
            </a:r>
            <a:endParaRPr lang="en-US" sz="2400" dirty="0"/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/>
              <a:t>Click ‘Freeware’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/>
              <a:t>Click ‘Download’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/>
              <a:t>Find the correct version (Windows/</a:t>
            </a:r>
            <a:r>
              <a:rPr lang="en-US" sz="2400" dirty="0" err="1"/>
              <a:t>Linux,English</a:t>
            </a:r>
            <a:r>
              <a:rPr lang="en-US" sz="2400" dirty="0"/>
              <a:t>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/>
              <a:t>Also download Manual and Tutorial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References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dirty="0"/>
              <a:t>PCB Design slides by </a:t>
            </a:r>
            <a:r>
              <a:rPr lang="en-US" sz="3200" dirty="0" err="1"/>
              <a:t>Jakia</a:t>
            </a:r>
            <a:r>
              <a:rPr lang="en-US" sz="3200" dirty="0"/>
              <a:t> </a:t>
            </a:r>
            <a:r>
              <a:rPr lang="en-US" sz="3200" dirty="0" err="1"/>
              <a:t>Afruz</a:t>
            </a:r>
            <a:endParaRPr lang="en-US" dirty="0"/>
          </a:p>
          <a:p>
            <a:pPr eaLnBrk="1" hangingPunct="1"/>
            <a:r>
              <a:rPr lang="en-US" dirty="0">
                <a:hlinkClick r:id="rId3"/>
              </a:rPr>
              <a:t>www.wikipedia.org</a:t>
            </a:r>
            <a:endParaRPr lang="en-US" dirty="0"/>
          </a:p>
          <a:p>
            <a:pPr eaLnBrk="1" hangingPunct="1"/>
            <a:r>
              <a:rPr lang="en-US" dirty="0">
                <a:hlinkClick r:id="rId4"/>
              </a:rPr>
              <a:t>www.pcbexpress.com</a:t>
            </a:r>
            <a:endParaRPr lang="en-US" dirty="0"/>
          </a:p>
          <a:p>
            <a:pPr eaLnBrk="1" hangingPunct="1"/>
            <a:r>
              <a:rPr lang="en-US" dirty="0"/>
              <a:t>A Practical Guide to high-speed printed circuit board layout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Wire wrapping circuit board</a:t>
            </a:r>
          </a:p>
        </p:txBody>
      </p:sp>
      <p:pic>
        <p:nvPicPr>
          <p:cNvPr id="7" name="Content Placeholder 6" descr="A circuit board&#10;&#10;Description generated with very high confidence">
            <a:extLst>
              <a:ext uri="{FF2B5EF4-FFF2-40B4-BE49-F238E27FC236}">
                <a16:creationId xmlns:a16="http://schemas.microsoft.com/office/drawing/2014/main" xmlns="" id="{B139A7BF-59D2-4C38-9BDC-6F74C4E81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10102" r="15250" b="10768"/>
          <a:stretch/>
        </p:blipFill>
        <p:spPr>
          <a:xfrm>
            <a:off x="990600" y="1752600"/>
            <a:ext cx="7010400" cy="390110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70C0"/>
                </a:solidFill>
              </a:rPr>
              <a:t>Materials of PCB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458200" cy="4572000"/>
          </a:xfrm>
        </p:spPr>
        <p:txBody>
          <a:bodyPr/>
          <a:lstStyle/>
          <a:p>
            <a:pPr eaLnBrk="1" hangingPunct="1"/>
            <a:r>
              <a:rPr lang="en-US"/>
              <a:t>Conducting layers are typically made of thin copper foil.</a:t>
            </a:r>
          </a:p>
          <a:p>
            <a:pPr eaLnBrk="1" hangingPunct="1"/>
            <a:r>
              <a:rPr lang="en-US"/>
              <a:t>The board is typically coated with a solder mask that is green in color. Other colors that are normally available are blue and red.</a:t>
            </a:r>
          </a:p>
          <a:p>
            <a:pPr eaLnBrk="1" hangingPunct="1"/>
            <a:r>
              <a:rPr lang="en-US" sz="3200"/>
              <a:t>Unwanted copper is removed from the substrate after etching leaving only the desired copper traces or pathways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72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Different Layers of PCB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BCDDBD82-AAFA-4352-9CEB-8DCE78DDD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676400"/>
            <a:ext cx="6324600" cy="38861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48A0E-0CA0-47BE-8F96-FBB820A3F3E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F9C6010E-D549-4184-8186-C794F4FF2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05539"/>
            <a:ext cx="8229600" cy="3823772"/>
          </a:xfrm>
          <a:prstGeom prst="rect">
            <a:avLst/>
          </a:prstGeom>
        </p:spPr>
      </p:pic>
      <p:pic>
        <p:nvPicPr>
          <p:cNvPr id="4" name="Picture 3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xmlns="" id="{39F80911-BE30-4C64-A322-97E0B82E6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61"/>
            <a:ext cx="914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6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3451</TotalTime>
  <Words>1547</Words>
  <Application>Microsoft Office PowerPoint</Application>
  <PresentationFormat>On-screen Show (4:3)</PresentationFormat>
  <Paragraphs>278</Paragraphs>
  <Slides>53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Gill Sans MT</vt:lpstr>
      <vt:lpstr>Wingdings</vt:lpstr>
      <vt:lpstr>Office Theme</vt:lpstr>
      <vt:lpstr>ECE 404 PCB Design.</vt:lpstr>
      <vt:lpstr>By Jaimil Shastri Department of Electrical &amp; Computer Engineering.</vt:lpstr>
      <vt:lpstr>Overview</vt:lpstr>
      <vt:lpstr>Introduction</vt:lpstr>
      <vt:lpstr>Why PCB?</vt:lpstr>
      <vt:lpstr>Wire wrapping circuit board</vt:lpstr>
      <vt:lpstr>Materials of PCB</vt:lpstr>
      <vt:lpstr>Different Layers of PCB</vt:lpstr>
      <vt:lpstr>PowerPoint Presentation</vt:lpstr>
      <vt:lpstr>Parts of a PCB </vt:lpstr>
      <vt:lpstr>Components </vt:lpstr>
      <vt:lpstr>Components </vt:lpstr>
      <vt:lpstr>Pads</vt:lpstr>
      <vt:lpstr>Pads and Trace</vt:lpstr>
      <vt:lpstr>Traces</vt:lpstr>
      <vt:lpstr>Vias</vt:lpstr>
      <vt:lpstr>Vias</vt:lpstr>
      <vt:lpstr>Top Metal Layer</vt:lpstr>
      <vt:lpstr>Bottom Metal Layer</vt:lpstr>
      <vt:lpstr>Jumpers</vt:lpstr>
      <vt:lpstr>Jumpers</vt:lpstr>
      <vt:lpstr>Solder Mask</vt:lpstr>
      <vt:lpstr>Soldering </vt:lpstr>
      <vt:lpstr>Silkscreen</vt:lpstr>
      <vt:lpstr>Multilayer PCBs</vt:lpstr>
      <vt:lpstr>Physical Design Issues </vt:lpstr>
      <vt:lpstr>Component Size</vt:lpstr>
      <vt:lpstr>Heat Dissipation-Heat Sinks</vt:lpstr>
      <vt:lpstr>Mounting Points</vt:lpstr>
      <vt:lpstr>Parasitics</vt:lpstr>
      <vt:lpstr>Series Inductance</vt:lpstr>
      <vt:lpstr>Shunt Capacitance</vt:lpstr>
      <vt:lpstr>Inductive Coupling</vt:lpstr>
      <vt:lpstr>Capacitive Coupling </vt:lpstr>
      <vt:lpstr>Routing</vt:lpstr>
      <vt:lpstr>Trace connection with Pads</vt:lpstr>
      <vt:lpstr>Pre-work</vt:lpstr>
      <vt:lpstr>Simulations</vt:lpstr>
      <vt:lpstr>Transferring your design to a board</vt:lpstr>
      <vt:lpstr>Design Software</vt:lpstr>
      <vt:lpstr>PowerPoint Presentation</vt:lpstr>
      <vt:lpstr>Materials Required to make PCB</vt:lpstr>
      <vt:lpstr>Steps in PCB design</vt:lpstr>
      <vt:lpstr>Steps in PCB design</vt:lpstr>
      <vt:lpstr>Steps in PCB design</vt:lpstr>
      <vt:lpstr>Steps in PCB design</vt:lpstr>
      <vt:lpstr>Steps in PCB design</vt:lpstr>
      <vt:lpstr>Steps in PCB design</vt:lpstr>
      <vt:lpstr>Steps in PCB design</vt:lpstr>
      <vt:lpstr>Steps in PCB Design</vt:lpstr>
      <vt:lpstr>Steps in PCB Design</vt:lpstr>
      <vt:lpstr>WEBSITES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404</dc:title>
  <dc:creator>Binod</dc:creator>
  <cp:lastModifiedBy>Umbaugh, Scott</cp:lastModifiedBy>
  <cp:revision>52</cp:revision>
  <dcterms:created xsi:type="dcterms:W3CDTF">2011-06-13T00:16:08Z</dcterms:created>
  <dcterms:modified xsi:type="dcterms:W3CDTF">2018-02-26T18:34:19Z</dcterms:modified>
</cp:coreProperties>
</file>