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16"/>
  </p:notesMasterIdLst>
  <p:sldIdLst>
    <p:sldId id="256" r:id="rId2"/>
    <p:sldId id="257" r:id="rId3"/>
    <p:sldId id="258" r:id="rId4"/>
    <p:sldId id="259" r:id="rId5"/>
    <p:sldId id="260" r:id="rId6"/>
    <p:sldId id="261" r:id="rId7"/>
    <p:sldId id="268" r:id="rId8"/>
    <p:sldId id="269"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9732" autoAdjust="0"/>
    <p:restoredTop sz="83016" autoAdjust="0"/>
  </p:normalViewPr>
  <p:slideViewPr>
    <p:cSldViewPr snapToGrid="0" snapToObjects="1">
      <p:cViewPr varScale="1">
        <p:scale>
          <a:sx n="97" d="100"/>
          <a:sy n="97" d="100"/>
        </p:scale>
        <p:origin x="-1112"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52F4D6-03F4-1142-8906-F2237D3A4131}" type="datetimeFigureOut">
              <a:rPr lang="en-US" smtClean="0"/>
              <a:t>10/19/14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45A40C-20E4-5C4B-BD68-CF0BE42559F1}" type="slidenum">
              <a:rPr lang="en-US" smtClean="0"/>
              <a:t>‹#›</a:t>
            </a:fld>
            <a:endParaRPr lang="en-US"/>
          </a:p>
        </p:txBody>
      </p:sp>
    </p:spTree>
    <p:extLst>
      <p:ext uri="{BB962C8B-B14F-4D97-AF65-F5344CB8AC3E}">
        <p14:creationId xmlns:p14="http://schemas.microsoft.com/office/powerpoint/2010/main" val="11478303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 run system of public education run by the Ministry Education</a:t>
            </a:r>
          </a:p>
          <a:p>
            <a:r>
              <a:rPr lang="en-US" dirty="0" smtClean="0"/>
              <a:t>It is required that all citizen must attend for at least 9 years</a:t>
            </a:r>
          </a:p>
          <a:p>
            <a:r>
              <a:rPr lang="en-US" dirty="0" smtClean="0"/>
              <a:t>Government</a:t>
            </a:r>
            <a:r>
              <a:rPr lang="en-US" baseline="0" dirty="0" smtClean="0"/>
              <a:t> provides primary education for 6 years</a:t>
            </a:r>
          </a:p>
          <a:p>
            <a:endParaRPr lang="en-US" dirty="0" smtClean="0"/>
          </a:p>
          <a:p>
            <a:r>
              <a:rPr lang="en-US" dirty="0" smtClean="0"/>
              <a:t>Some province</a:t>
            </a:r>
            <a:r>
              <a:rPr lang="en-US" baseline="0" dirty="0" smtClean="0"/>
              <a:t> has 5 years of primary school but 4 years of middle school </a:t>
            </a:r>
          </a:p>
          <a:p>
            <a:r>
              <a:rPr lang="en-US" baseline="0" dirty="0" smtClean="0"/>
              <a:t>Majority is 3 years for both middle school and high school</a:t>
            </a:r>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4</a:t>
            </a:fld>
            <a:endParaRPr lang="en-US"/>
          </a:p>
        </p:txBody>
      </p:sp>
    </p:spTree>
    <p:extLst>
      <p:ext uri="{BB962C8B-B14F-4D97-AF65-F5344CB8AC3E}">
        <p14:creationId xmlns:p14="http://schemas.microsoft.com/office/powerpoint/2010/main" val="4262726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Family and size complexity varied directly with class</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Family members are bound, in law and custom, to support their aged or disabled members</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state supports individual</a:t>
            </a:r>
            <a:r>
              <a:rPr lang="en-US" sz="1200" kern="1200" baseline="0" dirty="0" smtClean="0">
                <a:solidFill>
                  <a:schemeClr val="tx1"/>
                </a:solidFill>
                <a:latin typeface="+mn-lt"/>
                <a:ea typeface="+mn-ea"/>
                <a:cs typeface="+mn-cs"/>
              </a:rPr>
              <a:t> if there are no other family members who supports them or no income base</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Rural landlords and government has the largest families, poor peasants has the smallest</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Couples who produced no sons, or no children at all, adopted or purchased infants outright. </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Families with daughters but no sons tried to find men willing to marry their daughters and move into their families, abandoning their original families and sometimes even their original surnames. </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Families with daughters but no property to attract a son-in-law were sometimes forced to sell their daughters as concubines or prostitutes.</a:t>
            </a:r>
            <a:endParaRPr lang="en-US" sz="1200" kern="1200" baseline="0" dirty="0" smtClean="0">
              <a:solidFill>
                <a:schemeClr val="tx1"/>
              </a:solidFill>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5</a:t>
            </a:fld>
            <a:endParaRPr lang="en-US"/>
          </a:p>
        </p:txBody>
      </p:sp>
    </p:spTree>
    <p:extLst>
      <p:ext uri="{BB962C8B-B14F-4D97-AF65-F5344CB8AC3E}">
        <p14:creationId xmlns:p14="http://schemas.microsoft.com/office/powerpoint/2010/main" val="2314307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Men</a:t>
            </a:r>
            <a:r>
              <a:rPr lang="en-US" sz="1200" kern="1200" baseline="0" dirty="0" smtClean="0">
                <a:solidFill>
                  <a:schemeClr val="tx1"/>
                </a:solidFill>
                <a:latin typeface="+mn-lt"/>
                <a:ea typeface="+mn-ea"/>
                <a:cs typeface="+mn-cs"/>
              </a:rPr>
              <a:t> and women’s hair are not allowed to be cut because they got it from their parents so it is disrespectful to cut it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Ancient times, women</a:t>
            </a:r>
            <a:r>
              <a:rPr lang="en-US" sz="1200" kern="1200" baseline="0" dirty="0" smtClean="0">
                <a:solidFill>
                  <a:schemeClr val="tx1"/>
                </a:solidFill>
                <a:latin typeface="+mn-lt"/>
                <a:ea typeface="+mn-ea"/>
                <a:cs typeface="+mn-cs"/>
              </a:rPr>
              <a:t> though that in order to be beautiful they needed little tiny feet about 3 inches, they wrap tight bandages around the feet of little girls about 5 to 6 y/o, bandages were so tight they broke the girls toes and bent them underneath their feet. They had to walk like that, girls spent most of their time crying until it stop hurting </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6</a:t>
            </a:fld>
            <a:endParaRPr lang="en-US"/>
          </a:p>
        </p:txBody>
      </p:sp>
    </p:spTree>
    <p:extLst>
      <p:ext uri="{BB962C8B-B14F-4D97-AF65-F5344CB8AC3E}">
        <p14:creationId xmlns:p14="http://schemas.microsoft.com/office/powerpoint/2010/main" val="77679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Formal</a:t>
            </a:r>
            <a:r>
              <a:rPr lang="en-US" baseline="0" dirty="0" smtClean="0"/>
              <a:t> attires for business</a:t>
            </a:r>
          </a:p>
          <a:p>
            <a:r>
              <a:rPr lang="en-US" baseline="0" dirty="0" smtClean="0"/>
              <a:t>Children’s wears cartoonish style to make them look cute</a:t>
            </a:r>
          </a:p>
          <a:p>
            <a:r>
              <a:rPr lang="en-US" baseline="0" dirty="0" smtClean="0"/>
              <a:t>China has not yet been influenced by western style</a:t>
            </a:r>
          </a:p>
          <a:p>
            <a:endParaRPr lang="en-US" baseline="0" dirty="0" smtClean="0"/>
          </a:p>
          <a:p>
            <a:r>
              <a:rPr lang="en-US" baseline="0" dirty="0" smtClean="0"/>
              <a:t>Qipao – Chinese pinyin means mandarin gown, used and made mainly by upper class women</a:t>
            </a:r>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7</a:t>
            </a:fld>
            <a:endParaRPr lang="en-US"/>
          </a:p>
        </p:txBody>
      </p:sp>
    </p:spTree>
    <p:extLst>
      <p:ext uri="{BB962C8B-B14F-4D97-AF65-F5344CB8AC3E}">
        <p14:creationId xmlns:p14="http://schemas.microsoft.com/office/powerpoint/2010/main" val="802974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9</a:t>
            </a:fld>
            <a:endParaRPr lang="en-US"/>
          </a:p>
        </p:txBody>
      </p:sp>
    </p:spTree>
    <p:extLst>
      <p:ext uri="{BB962C8B-B14F-4D97-AF65-F5344CB8AC3E}">
        <p14:creationId xmlns:p14="http://schemas.microsoft.com/office/powerpoint/2010/main" val="4113646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10</a:t>
            </a:fld>
            <a:endParaRPr lang="en-US"/>
          </a:p>
        </p:txBody>
      </p:sp>
    </p:spTree>
    <p:extLst>
      <p:ext uri="{BB962C8B-B14F-4D97-AF65-F5344CB8AC3E}">
        <p14:creationId xmlns:p14="http://schemas.microsoft.com/office/powerpoint/2010/main" val="874170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First day of the first lunar month and ends on 15th of the first lunar month</a:t>
            </a:r>
          </a:p>
          <a:p>
            <a:r>
              <a:rPr lang="en-US" sz="1200" kern="1200" dirty="0" smtClean="0">
                <a:solidFill>
                  <a:schemeClr val="tx1"/>
                </a:solidFill>
                <a:latin typeface="+mn-lt"/>
                <a:ea typeface="+mn-ea"/>
                <a:cs typeface="+mn-cs"/>
              </a:rPr>
              <a:t>Chinese New Year is the longest and most important festivity in the Lunar Calendar</a:t>
            </a:r>
          </a:p>
          <a:p>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12</a:t>
            </a:fld>
            <a:endParaRPr lang="en-US"/>
          </a:p>
        </p:txBody>
      </p:sp>
    </p:spTree>
    <p:extLst>
      <p:ext uri="{BB962C8B-B14F-4D97-AF65-F5344CB8AC3E}">
        <p14:creationId xmlns:p14="http://schemas.microsoft.com/office/powerpoint/2010/main" val="141416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Policy of internet censorship</a:t>
            </a:r>
            <a:endParaRPr lang="en-US" dirty="0"/>
          </a:p>
        </p:txBody>
      </p:sp>
      <p:sp>
        <p:nvSpPr>
          <p:cNvPr id="4" name="Slide Number Placeholder 3"/>
          <p:cNvSpPr>
            <a:spLocks noGrp="1"/>
          </p:cNvSpPr>
          <p:nvPr>
            <p:ph type="sldNum" sz="quarter" idx="10"/>
          </p:nvPr>
        </p:nvSpPr>
        <p:spPr/>
        <p:txBody>
          <a:bodyPr/>
          <a:lstStyle/>
          <a:p>
            <a:fld id="{EC45A40C-20E4-5C4B-BD68-CF0BE42559F1}" type="slidenum">
              <a:rPr lang="en-US" smtClean="0"/>
              <a:t>13</a:t>
            </a:fld>
            <a:endParaRPr lang="en-US"/>
          </a:p>
        </p:txBody>
      </p:sp>
    </p:spTree>
    <p:extLst>
      <p:ext uri="{BB962C8B-B14F-4D97-AF65-F5344CB8AC3E}">
        <p14:creationId xmlns:p14="http://schemas.microsoft.com/office/powerpoint/2010/main" val="379540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982923D-E22A-3841-B6BC-164CA9EDCE23}" type="datetimeFigureOut">
              <a:rPr lang="en-US" smtClean="0"/>
              <a:t>10/18/14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82923D-E22A-3841-B6BC-164CA9EDCE23}" type="datetimeFigureOut">
              <a:rPr lang="en-US" smtClean="0"/>
              <a:t>10/18/14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54CBFA-33F3-124D-830C-C6B96FEB6FBA}"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982923D-E22A-3841-B6BC-164CA9EDCE23}" type="datetimeFigureOut">
              <a:rPr lang="en-US" smtClean="0"/>
              <a:t>10/18/14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982923D-E22A-3841-B6BC-164CA9EDCE23}" type="datetimeFigureOut">
              <a:rPr lang="en-US" smtClean="0"/>
              <a:t>10/18/14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982923D-E22A-3841-B6BC-164CA9EDCE23}" type="datetimeFigureOut">
              <a:rPr lang="en-US" smtClean="0"/>
              <a:t>10/18/14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982923D-E22A-3841-B6BC-164CA9EDCE23}" type="datetimeFigureOut">
              <a:rPr lang="en-US" smtClean="0"/>
              <a:t>10/18/14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4CBFA-33F3-124D-830C-C6B96FEB6FBA}"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82923D-E22A-3841-B6BC-164CA9EDCE23}" type="datetimeFigureOut">
              <a:rPr lang="en-US" smtClean="0"/>
              <a:t>10/18/14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982923D-E22A-3841-B6BC-164CA9EDCE23}" type="datetimeFigureOut">
              <a:rPr lang="en-US" smtClean="0"/>
              <a:t>10/18/14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4982923D-E22A-3841-B6BC-164CA9EDCE23}" type="datetimeFigureOut">
              <a:rPr lang="en-US" smtClean="0"/>
              <a:t>10/18/14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982923D-E22A-3841-B6BC-164CA9EDCE23}" type="datetimeFigureOut">
              <a:rPr lang="en-US" smtClean="0"/>
              <a:t>10/18/14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82923D-E22A-3841-B6BC-164CA9EDCE23}" type="datetimeFigureOut">
              <a:rPr lang="en-US" smtClean="0"/>
              <a:t>10/18/14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82923D-E22A-3841-B6BC-164CA9EDCE23}" type="datetimeFigureOut">
              <a:rPr lang="en-US" smtClean="0"/>
              <a:t>10/18/14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54CBFA-33F3-124D-830C-C6B96FEB6FB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982923D-E22A-3841-B6BC-164CA9EDCE23}" type="datetimeFigureOut">
              <a:rPr lang="en-US" smtClean="0"/>
              <a:t>10/18/14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3454CBFA-33F3-124D-830C-C6B96FEB6FB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hinatraveldiscovery.com/china-life/" TargetMode="External"/><Relationship Id="rId3" Type="http://schemas.openxmlformats.org/officeDocument/2006/relationships/hyperlink" Target="http://www.travelchinaguide.com/intro/cuisine_drink/cuisine/eight_cuisines.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5.jpg"/><Relationship Id="rId5" Type="http://schemas.openxmlformats.org/officeDocument/2006/relationships/image" Target="../media/image6.jpg"/><Relationship Id="rId6" Type="http://schemas.openxmlformats.org/officeDocument/2006/relationships/image" Target="../media/image7.jp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806350"/>
            <a:ext cx="6498158" cy="1724867"/>
          </a:xfrm>
        </p:spPr>
        <p:txBody>
          <a:bodyPr/>
          <a:lstStyle/>
          <a:p>
            <a:r>
              <a:rPr lang="en-US" sz="7200" dirty="0" smtClean="0">
                <a:cs typeface="Abadi MT Condensed Light"/>
              </a:rPr>
              <a:t>Everyday Living</a:t>
            </a:r>
            <a:br>
              <a:rPr lang="en-US" sz="7200" dirty="0" smtClean="0">
                <a:cs typeface="Abadi MT Condensed Light"/>
              </a:rPr>
            </a:br>
            <a:r>
              <a:rPr lang="en-US" sz="7200" dirty="0" smtClean="0">
                <a:cs typeface="Abadi MT Condensed Light"/>
              </a:rPr>
              <a:t>“China”</a:t>
            </a:r>
            <a:endParaRPr lang="en-US" sz="7200" dirty="0">
              <a:cs typeface="Abadi MT Condensed Light"/>
            </a:endParaRPr>
          </a:p>
        </p:txBody>
      </p:sp>
      <p:sp>
        <p:nvSpPr>
          <p:cNvPr id="3" name="Subtitle 2"/>
          <p:cNvSpPr>
            <a:spLocks noGrp="1"/>
          </p:cNvSpPr>
          <p:nvPr>
            <p:ph type="subTitle" idx="1"/>
          </p:nvPr>
        </p:nvSpPr>
        <p:spPr>
          <a:xfrm>
            <a:off x="1295399" y="4687047"/>
            <a:ext cx="6498159" cy="916641"/>
          </a:xfrm>
        </p:spPr>
        <p:txBody>
          <a:bodyPr>
            <a:normAutofit/>
          </a:bodyPr>
          <a:lstStyle/>
          <a:p>
            <a:r>
              <a:rPr lang="en-US" sz="2400" dirty="0" smtClean="0">
                <a:cs typeface="Abadi MT Condensed Light"/>
              </a:rPr>
              <a:t>Mary Jane Bungque</a:t>
            </a:r>
            <a:endParaRPr lang="en-US" sz="2400" dirty="0">
              <a:cs typeface="Abadi MT Condensed Light"/>
            </a:endParaRPr>
          </a:p>
        </p:txBody>
      </p:sp>
    </p:spTree>
    <p:extLst>
      <p:ext uri="{BB962C8B-B14F-4D97-AF65-F5344CB8AC3E}">
        <p14:creationId xmlns:p14="http://schemas.microsoft.com/office/powerpoint/2010/main" val="33695582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40337"/>
          </a:xfrm>
        </p:spPr>
        <p:txBody>
          <a:bodyPr/>
          <a:lstStyle/>
          <a:p>
            <a:r>
              <a:rPr lang="en-US" dirty="0" smtClean="0"/>
              <a:t>Transportation</a:t>
            </a:r>
            <a:endParaRPr lang="en-US" dirty="0"/>
          </a:p>
        </p:txBody>
      </p:sp>
      <p:sp>
        <p:nvSpPr>
          <p:cNvPr id="3" name="Content Placeholder 2"/>
          <p:cNvSpPr>
            <a:spLocks noGrp="1"/>
          </p:cNvSpPr>
          <p:nvPr>
            <p:ph idx="1"/>
          </p:nvPr>
        </p:nvSpPr>
        <p:spPr>
          <a:xfrm>
            <a:off x="549275" y="1600200"/>
            <a:ext cx="8042276" cy="4824505"/>
          </a:xfrm>
        </p:spPr>
        <p:txBody>
          <a:bodyPr>
            <a:normAutofit/>
          </a:bodyPr>
          <a:lstStyle/>
          <a:p>
            <a:r>
              <a:rPr lang="en-US" dirty="0" smtClean="0"/>
              <a:t>Railway</a:t>
            </a:r>
          </a:p>
          <a:p>
            <a:pPr lvl="1"/>
            <a:r>
              <a:rPr lang="en-US" sz="2000" dirty="0" smtClean="0"/>
              <a:t> Trains / MRTs / LRTs</a:t>
            </a:r>
          </a:p>
          <a:p>
            <a:r>
              <a:rPr lang="en-US" dirty="0" smtClean="0"/>
              <a:t>Motors</a:t>
            </a:r>
          </a:p>
          <a:p>
            <a:pPr lvl="1"/>
            <a:r>
              <a:rPr lang="en-US" sz="2000" dirty="0" smtClean="0"/>
              <a:t>Personal car / motorcycles</a:t>
            </a:r>
          </a:p>
          <a:p>
            <a:pPr lvl="1"/>
            <a:r>
              <a:rPr lang="en-US" sz="2000" dirty="0" smtClean="0"/>
              <a:t>Buses</a:t>
            </a:r>
          </a:p>
          <a:p>
            <a:pPr lvl="1"/>
            <a:r>
              <a:rPr lang="en-US" sz="2000" dirty="0" smtClean="0"/>
              <a:t>Taxi </a:t>
            </a:r>
          </a:p>
          <a:p>
            <a:r>
              <a:rPr lang="en-US" dirty="0" smtClean="0"/>
              <a:t>Planes</a:t>
            </a:r>
          </a:p>
          <a:p>
            <a:r>
              <a:rPr lang="en-US" dirty="0" smtClean="0"/>
              <a:t>Ships </a:t>
            </a:r>
          </a:p>
          <a:p>
            <a:pPr lvl="1"/>
            <a:r>
              <a:rPr lang="en-US" sz="2000" dirty="0" smtClean="0"/>
              <a:t>Boats / Jets</a:t>
            </a:r>
          </a:p>
          <a:p>
            <a:pPr lvl="1"/>
            <a:endParaRPr lang="en-US" sz="2000" dirty="0" smtClean="0"/>
          </a:p>
        </p:txBody>
      </p:sp>
    </p:spTree>
    <p:extLst>
      <p:ext uri="{BB962C8B-B14F-4D97-AF65-F5344CB8AC3E}">
        <p14:creationId xmlns:p14="http://schemas.microsoft.com/office/powerpoint/2010/main" val="172502559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40337"/>
          </a:xfrm>
        </p:spPr>
        <p:txBody>
          <a:bodyPr/>
          <a:lstStyle/>
          <a:p>
            <a:r>
              <a:rPr lang="en-US" dirty="0" smtClean="0"/>
              <a:t>Dating and Marriage</a:t>
            </a:r>
            <a:endParaRPr lang="en-US" dirty="0"/>
          </a:p>
        </p:txBody>
      </p:sp>
      <p:sp>
        <p:nvSpPr>
          <p:cNvPr id="3" name="Content Placeholder 2"/>
          <p:cNvSpPr>
            <a:spLocks noGrp="1"/>
          </p:cNvSpPr>
          <p:nvPr>
            <p:ph idx="1"/>
          </p:nvPr>
        </p:nvSpPr>
        <p:spPr/>
        <p:txBody>
          <a:bodyPr/>
          <a:lstStyle/>
          <a:p>
            <a:r>
              <a:rPr lang="en-US" dirty="0" smtClean="0"/>
              <a:t>Dating</a:t>
            </a:r>
          </a:p>
          <a:p>
            <a:pPr lvl="1"/>
            <a:r>
              <a:rPr lang="en-US" dirty="0" smtClean="0"/>
              <a:t>“I” pronounce as “Eye” </a:t>
            </a:r>
          </a:p>
          <a:p>
            <a:pPr lvl="2"/>
            <a:r>
              <a:rPr lang="en-US" dirty="0" smtClean="0"/>
              <a:t>WO AI NI</a:t>
            </a:r>
          </a:p>
          <a:p>
            <a:r>
              <a:rPr lang="en-US" dirty="0" smtClean="0"/>
              <a:t>Marriage</a:t>
            </a:r>
          </a:p>
          <a:p>
            <a:pPr lvl="1"/>
            <a:r>
              <a:rPr lang="en-US" dirty="0" smtClean="0"/>
              <a:t>Pre-arrangement before marriage</a:t>
            </a:r>
          </a:p>
          <a:p>
            <a:pPr lvl="1"/>
            <a:r>
              <a:rPr lang="en-US" dirty="0" smtClean="0"/>
              <a:t>Important </a:t>
            </a:r>
          </a:p>
          <a:p>
            <a:pPr lvl="1"/>
            <a:r>
              <a:rPr lang="en-US" dirty="0" smtClean="0"/>
              <a:t>Primitive</a:t>
            </a:r>
          </a:p>
          <a:p>
            <a:pPr lvl="1"/>
            <a:r>
              <a:rPr lang="en-US" dirty="0" smtClean="0"/>
              <a:t>Maternal marriage</a:t>
            </a:r>
          </a:p>
          <a:p>
            <a:pPr lvl="1"/>
            <a:r>
              <a:rPr lang="en-US" dirty="0" smtClean="0"/>
              <a:t>Monogamy </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133431663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74076"/>
          </a:xfrm>
        </p:spPr>
        <p:txBody>
          <a:bodyPr/>
          <a:lstStyle/>
          <a:p>
            <a:r>
              <a:rPr lang="en-US" dirty="0" smtClean="0"/>
              <a:t>Festivals</a:t>
            </a:r>
            <a:endParaRPr lang="en-US" dirty="0"/>
          </a:p>
        </p:txBody>
      </p:sp>
      <p:sp>
        <p:nvSpPr>
          <p:cNvPr id="3" name="Content Placeholder 2"/>
          <p:cNvSpPr>
            <a:spLocks noGrp="1"/>
          </p:cNvSpPr>
          <p:nvPr>
            <p:ph idx="1"/>
          </p:nvPr>
        </p:nvSpPr>
        <p:spPr/>
        <p:txBody>
          <a:bodyPr>
            <a:normAutofit lnSpcReduction="10000"/>
          </a:bodyPr>
          <a:lstStyle/>
          <a:p>
            <a:r>
              <a:rPr lang="en-US" dirty="0" smtClean="0"/>
              <a:t>Spring Festivals</a:t>
            </a:r>
          </a:p>
          <a:p>
            <a:pPr lvl="1"/>
            <a:r>
              <a:rPr lang="en-US" dirty="0" smtClean="0"/>
              <a:t>Chinese New Year</a:t>
            </a:r>
          </a:p>
          <a:p>
            <a:pPr lvl="1"/>
            <a:r>
              <a:rPr lang="en-US" dirty="0" smtClean="0"/>
              <a:t>Chinese Lunar Year</a:t>
            </a:r>
          </a:p>
          <a:p>
            <a:pPr lvl="1"/>
            <a:r>
              <a:rPr lang="en-US" dirty="0" smtClean="0"/>
              <a:t>The Lantern Festival</a:t>
            </a:r>
          </a:p>
          <a:p>
            <a:pPr lvl="1"/>
            <a:r>
              <a:rPr lang="en-US" dirty="0" err="1" smtClean="0"/>
              <a:t>Qingming</a:t>
            </a:r>
            <a:r>
              <a:rPr lang="en-US" dirty="0" smtClean="0"/>
              <a:t> Festival-Tomb Sweeping Day</a:t>
            </a:r>
          </a:p>
          <a:p>
            <a:pPr lvl="1"/>
            <a:r>
              <a:rPr lang="en-US" dirty="0" smtClean="0"/>
              <a:t>Dragon Boat Festival-</a:t>
            </a:r>
            <a:r>
              <a:rPr lang="en-US" dirty="0" err="1" smtClean="0"/>
              <a:t>Duanwu</a:t>
            </a:r>
            <a:r>
              <a:rPr lang="en-US" dirty="0" smtClean="0"/>
              <a:t> </a:t>
            </a:r>
            <a:r>
              <a:rPr lang="en-US" dirty="0" err="1" smtClean="0"/>
              <a:t>Jie</a:t>
            </a:r>
            <a:endParaRPr lang="en-US" dirty="0" smtClean="0"/>
          </a:p>
          <a:p>
            <a:pPr lvl="1"/>
            <a:r>
              <a:rPr lang="en-US" dirty="0" err="1" smtClean="0"/>
              <a:t>Qixi</a:t>
            </a:r>
            <a:r>
              <a:rPr lang="en-US" dirty="0" smtClean="0"/>
              <a:t> Festival - </a:t>
            </a:r>
            <a:r>
              <a:rPr lang="en-US" dirty="0" err="1" smtClean="0"/>
              <a:t>Qixi</a:t>
            </a:r>
            <a:r>
              <a:rPr lang="en-US" dirty="0" smtClean="0"/>
              <a:t> </a:t>
            </a:r>
            <a:r>
              <a:rPr lang="en-US" dirty="0" err="1" smtClean="0"/>
              <a:t>Jie</a:t>
            </a:r>
            <a:r>
              <a:rPr lang="en-US" dirty="0" smtClean="0"/>
              <a:t> </a:t>
            </a:r>
          </a:p>
          <a:p>
            <a:pPr lvl="1"/>
            <a:r>
              <a:rPr lang="en-US" dirty="0" smtClean="0"/>
              <a:t>Mid-Autumn Festival (Chinese Moon Festival)</a:t>
            </a:r>
          </a:p>
          <a:p>
            <a:pPr lvl="1"/>
            <a:r>
              <a:rPr lang="en-US" dirty="0" smtClean="0"/>
              <a:t>Double </a:t>
            </a:r>
            <a:r>
              <a:rPr lang="en-US" dirty="0" err="1" smtClean="0"/>
              <a:t>Nineth</a:t>
            </a:r>
            <a:r>
              <a:rPr lang="en-US" dirty="0" smtClean="0"/>
              <a:t> Festival - Elder Day</a:t>
            </a:r>
          </a:p>
          <a:p>
            <a:pPr lvl="1"/>
            <a:r>
              <a:rPr lang="en-US" dirty="0" smtClean="0"/>
              <a:t>Dong </a:t>
            </a:r>
            <a:r>
              <a:rPr lang="en-US" dirty="0" err="1" smtClean="0"/>
              <a:t>Zhi</a:t>
            </a:r>
            <a:r>
              <a:rPr lang="en-US" dirty="0" smtClean="0"/>
              <a:t> Festival - Winter Solstice Festival</a:t>
            </a:r>
          </a:p>
          <a:p>
            <a:pPr lvl="1"/>
            <a:r>
              <a:rPr lang="en-US" dirty="0" smtClean="0"/>
              <a:t>Ethnic Group Festivals</a:t>
            </a:r>
          </a:p>
          <a:p>
            <a:pPr lvl="1"/>
            <a:endParaRPr lang="en-US" dirty="0"/>
          </a:p>
        </p:txBody>
      </p:sp>
    </p:spTree>
    <p:extLst>
      <p:ext uri="{BB962C8B-B14F-4D97-AF65-F5344CB8AC3E}">
        <p14:creationId xmlns:p14="http://schemas.microsoft.com/office/powerpoint/2010/main" val="293337447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07207"/>
          </a:xfrm>
        </p:spPr>
        <p:txBody>
          <a:bodyPr/>
          <a:lstStyle/>
          <a:p>
            <a:r>
              <a:rPr lang="en-US" dirty="0" smtClean="0"/>
              <a:t>Banned networks</a:t>
            </a:r>
            <a:endParaRPr lang="en-US" dirty="0"/>
          </a:p>
        </p:txBody>
      </p:sp>
      <p:sp>
        <p:nvSpPr>
          <p:cNvPr id="3" name="Content Placeholder 2"/>
          <p:cNvSpPr>
            <a:spLocks noGrp="1"/>
          </p:cNvSpPr>
          <p:nvPr>
            <p:ph idx="1"/>
          </p:nvPr>
        </p:nvSpPr>
        <p:spPr/>
        <p:txBody>
          <a:bodyPr/>
          <a:lstStyle/>
          <a:p>
            <a:r>
              <a:rPr lang="en-US" dirty="0" smtClean="0"/>
              <a:t>2,700 websites are blocked</a:t>
            </a:r>
          </a:p>
          <a:p>
            <a:pPr lvl="1"/>
            <a:r>
              <a:rPr lang="en-US" dirty="0" smtClean="0"/>
              <a:t>Mainland china excluding Hong Kong and Macau</a:t>
            </a:r>
            <a:endParaRPr lang="en-US" dirty="0"/>
          </a:p>
          <a:p>
            <a:pPr lvl="2"/>
            <a:r>
              <a:rPr lang="en-US" dirty="0" smtClean="0"/>
              <a:t>Facebook</a:t>
            </a:r>
          </a:p>
          <a:p>
            <a:pPr lvl="2"/>
            <a:r>
              <a:rPr lang="en-US" dirty="0" smtClean="0"/>
              <a:t>Twitter</a:t>
            </a:r>
          </a:p>
          <a:p>
            <a:pPr lvl="2"/>
            <a:r>
              <a:rPr lang="en-US" dirty="0" smtClean="0"/>
              <a:t>Youtube</a:t>
            </a:r>
          </a:p>
          <a:p>
            <a:pPr lvl="2"/>
            <a:r>
              <a:rPr lang="en-US" dirty="0" smtClean="0"/>
              <a:t>Picasa</a:t>
            </a:r>
          </a:p>
          <a:p>
            <a:pPr lvl="2"/>
            <a:r>
              <a:rPr lang="en-US" dirty="0" smtClean="0"/>
              <a:t>Etc.</a:t>
            </a:r>
          </a:p>
          <a:p>
            <a:pPr marL="349250" lvl="1" indent="0">
              <a:buNone/>
            </a:pPr>
            <a:endParaRPr lang="en-US" dirty="0" smtClean="0"/>
          </a:p>
        </p:txBody>
      </p:sp>
      <p:pic>
        <p:nvPicPr>
          <p:cNvPr id="4" name="Picture 3" descr="apple-bans-facebook.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47126" y="2725014"/>
            <a:ext cx="4687385" cy="2817289"/>
          </a:xfrm>
          <a:prstGeom prst="rect">
            <a:avLst/>
          </a:prstGeom>
        </p:spPr>
      </p:pic>
    </p:spTree>
    <p:extLst>
      <p:ext uri="{BB962C8B-B14F-4D97-AF65-F5344CB8AC3E}">
        <p14:creationId xmlns:p14="http://schemas.microsoft.com/office/powerpoint/2010/main" val="8459175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95554"/>
          </a:xfrm>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hlinkClick r:id="rId2"/>
              </a:rPr>
              <a:t>http://www.chinatraveldiscovery.com/china-life</a:t>
            </a:r>
            <a:r>
              <a:rPr lang="en-US" dirty="0" smtClean="0">
                <a:hlinkClick r:id="rId2"/>
              </a:rPr>
              <a:t>/</a:t>
            </a:r>
            <a:endParaRPr lang="en-US" dirty="0" smtClean="0"/>
          </a:p>
          <a:p>
            <a:r>
              <a:rPr lang="en-US" dirty="0">
                <a:hlinkClick r:id="rId3"/>
              </a:rPr>
              <a:t>http://www.travelchinaguide.com/intro/cuisine_drink/cuisine/</a:t>
            </a:r>
            <a:r>
              <a:rPr lang="en-US" dirty="0" smtClean="0">
                <a:hlinkClick r:id="rId3"/>
              </a:rPr>
              <a:t>eight_cuisines.htm</a:t>
            </a:r>
            <a:endParaRPr lang="en-US" dirty="0" smtClean="0"/>
          </a:p>
          <a:p>
            <a:endParaRPr lang="en-US" dirty="0"/>
          </a:p>
        </p:txBody>
      </p:sp>
    </p:spTree>
    <p:extLst>
      <p:ext uri="{BB962C8B-B14F-4D97-AF65-F5344CB8AC3E}">
        <p14:creationId xmlns:p14="http://schemas.microsoft.com/office/powerpoint/2010/main" val="26736859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76891"/>
          </a:xfrm>
        </p:spPr>
        <p:txBody>
          <a:bodyPr/>
          <a:lstStyle/>
          <a:p>
            <a:r>
              <a:rPr lang="en-US" sz="6000" dirty="0" smtClean="0">
                <a:cs typeface="Abadi MT Condensed Light"/>
              </a:rPr>
              <a:t>Outline </a:t>
            </a:r>
            <a:endParaRPr lang="en-US" sz="6000" dirty="0">
              <a:cs typeface="Abadi MT Condensed Light"/>
            </a:endParaRPr>
          </a:p>
        </p:txBody>
      </p:sp>
      <p:sp>
        <p:nvSpPr>
          <p:cNvPr id="3" name="Content Placeholder 2"/>
          <p:cNvSpPr>
            <a:spLocks noGrp="1"/>
          </p:cNvSpPr>
          <p:nvPr>
            <p:ph idx="1"/>
          </p:nvPr>
        </p:nvSpPr>
        <p:spPr>
          <a:xfrm>
            <a:off x="549275" y="1318786"/>
            <a:ext cx="8042276" cy="5292563"/>
          </a:xfrm>
        </p:spPr>
        <p:txBody>
          <a:bodyPr>
            <a:normAutofit/>
          </a:bodyPr>
          <a:lstStyle/>
          <a:p>
            <a:r>
              <a:rPr lang="en-US" sz="3200" dirty="0" smtClean="0">
                <a:cs typeface="Abadi MT Condensed Light"/>
              </a:rPr>
              <a:t>China Life Guide </a:t>
            </a:r>
          </a:p>
          <a:p>
            <a:pPr lvl="1"/>
            <a:r>
              <a:rPr lang="en-US" sz="2800" dirty="0" smtClean="0">
                <a:cs typeface="Abadi MT Condensed Light"/>
              </a:rPr>
              <a:t>Education </a:t>
            </a:r>
          </a:p>
          <a:p>
            <a:pPr lvl="1"/>
            <a:r>
              <a:rPr lang="en-US" sz="2800" dirty="0" smtClean="0">
                <a:cs typeface="Abadi MT Condensed Light"/>
              </a:rPr>
              <a:t>Housing and Family</a:t>
            </a:r>
          </a:p>
          <a:p>
            <a:pPr lvl="1"/>
            <a:r>
              <a:rPr lang="en-US" sz="2800" dirty="0" smtClean="0">
                <a:cs typeface="Abadi MT Condensed Light"/>
              </a:rPr>
              <a:t>Clothing</a:t>
            </a:r>
          </a:p>
          <a:p>
            <a:pPr lvl="1"/>
            <a:r>
              <a:rPr lang="en-US" sz="2800" dirty="0" smtClean="0">
                <a:cs typeface="Abadi MT Condensed Light"/>
              </a:rPr>
              <a:t>Food</a:t>
            </a:r>
          </a:p>
          <a:p>
            <a:pPr lvl="1"/>
            <a:r>
              <a:rPr lang="en-US" sz="2800" dirty="0" smtClean="0">
                <a:cs typeface="Abadi MT Condensed Light"/>
              </a:rPr>
              <a:t>Transportation</a:t>
            </a:r>
          </a:p>
          <a:p>
            <a:pPr lvl="1"/>
            <a:r>
              <a:rPr lang="en-US" sz="2800" dirty="0" smtClean="0">
                <a:cs typeface="Abadi MT Condensed Light"/>
              </a:rPr>
              <a:t>Dating / Marriage</a:t>
            </a:r>
          </a:p>
          <a:p>
            <a:pPr lvl="1"/>
            <a:r>
              <a:rPr lang="en-US" sz="2800" dirty="0" smtClean="0">
                <a:cs typeface="Abadi MT Condensed Light"/>
              </a:rPr>
              <a:t>Festivals</a:t>
            </a:r>
          </a:p>
          <a:p>
            <a:pPr lvl="1"/>
            <a:r>
              <a:rPr lang="en-US" sz="2800" dirty="0" smtClean="0">
                <a:cs typeface="Abadi MT Condensed Light"/>
              </a:rPr>
              <a:t>Banned Networks</a:t>
            </a:r>
            <a:endParaRPr lang="en-US" sz="2800" dirty="0">
              <a:cs typeface="Abadi MT Condensed Light"/>
            </a:endParaRPr>
          </a:p>
        </p:txBody>
      </p:sp>
    </p:spTree>
    <p:extLst>
      <p:ext uri="{BB962C8B-B14F-4D97-AF65-F5344CB8AC3E}">
        <p14:creationId xmlns:p14="http://schemas.microsoft.com/office/powerpoint/2010/main" val="35172269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China is a great country</a:t>
            </a:r>
          </a:p>
          <a:p>
            <a:pPr lvl="1"/>
            <a:r>
              <a:rPr lang="en-US" dirty="0" smtClean="0"/>
              <a:t>Traditional culture</a:t>
            </a:r>
          </a:p>
          <a:p>
            <a:pPr lvl="1"/>
            <a:r>
              <a:rPr lang="en-US" dirty="0" smtClean="0"/>
              <a:t>Street food</a:t>
            </a:r>
          </a:p>
          <a:p>
            <a:pPr lvl="1"/>
            <a:r>
              <a:rPr lang="en-US" dirty="0" smtClean="0"/>
              <a:t>Family relationship </a:t>
            </a:r>
          </a:p>
          <a:p>
            <a:pPr lvl="2"/>
            <a:r>
              <a:rPr lang="en-US" dirty="0" smtClean="0"/>
              <a:t>Respect</a:t>
            </a:r>
          </a:p>
          <a:p>
            <a:pPr lvl="1"/>
            <a:r>
              <a:rPr lang="en-US" dirty="0" smtClean="0"/>
              <a:t>Festivals </a:t>
            </a:r>
          </a:p>
          <a:p>
            <a:pPr lvl="2"/>
            <a:r>
              <a:rPr lang="en-US" dirty="0" smtClean="0"/>
              <a:t>Food </a:t>
            </a:r>
          </a:p>
          <a:p>
            <a:pPr lvl="2"/>
            <a:r>
              <a:rPr lang="en-US" dirty="0" smtClean="0"/>
              <a:t>Clothing </a:t>
            </a:r>
            <a:endParaRPr lang="en-US" dirty="0"/>
          </a:p>
          <a:p>
            <a:pPr lvl="1"/>
            <a:r>
              <a:rPr lang="en-US" dirty="0" smtClean="0"/>
              <a:t>Social network</a:t>
            </a:r>
          </a:p>
          <a:p>
            <a:pPr lvl="2"/>
            <a:r>
              <a:rPr lang="en-US" dirty="0" smtClean="0"/>
              <a:t>Facebook, Twitter, Youtube, etc.</a:t>
            </a:r>
          </a:p>
        </p:txBody>
      </p:sp>
    </p:spTree>
    <p:extLst>
      <p:ext uri="{BB962C8B-B14F-4D97-AF65-F5344CB8AC3E}">
        <p14:creationId xmlns:p14="http://schemas.microsoft.com/office/powerpoint/2010/main" val="192001747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07815"/>
          </a:xfrm>
        </p:spPr>
        <p:txBody>
          <a:bodyPr/>
          <a:lstStyle/>
          <a:p>
            <a:r>
              <a:rPr lang="en-US" dirty="0" smtClean="0"/>
              <a:t>Education</a:t>
            </a:r>
            <a:endParaRPr lang="en-US" dirty="0"/>
          </a:p>
        </p:txBody>
      </p:sp>
      <p:sp>
        <p:nvSpPr>
          <p:cNvPr id="3" name="Content Placeholder 2"/>
          <p:cNvSpPr>
            <a:spLocks noGrp="1"/>
          </p:cNvSpPr>
          <p:nvPr>
            <p:ph idx="1"/>
          </p:nvPr>
        </p:nvSpPr>
        <p:spPr>
          <a:xfrm>
            <a:off x="549275" y="1336261"/>
            <a:ext cx="8042276" cy="4607340"/>
          </a:xfrm>
        </p:spPr>
        <p:txBody>
          <a:bodyPr/>
          <a:lstStyle/>
          <a:p>
            <a:r>
              <a:rPr lang="en-US" dirty="0" smtClean="0"/>
              <a:t>Primary School </a:t>
            </a:r>
          </a:p>
          <a:p>
            <a:pPr lvl="1"/>
            <a:r>
              <a:rPr lang="en-US" dirty="0" smtClean="0"/>
              <a:t>6 – 12 y/o</a:t>
            </a:r>
          </a:p>
          <a:p>
            <a:r>
              <a:rPr lang="en-US" dirty="0" smtClean="0"/>
              <a:t>Junior Middle School</a:t>
            </a:r>
          </a:p>
          <a:p>
            <a:pPr lvl="1"/>
            <a:r>
              <a:rPr lang="en-US" dirty="0" smtClean="0"/>
              <a:t>12 – 15 y/o</a:t>
            </a:r>
          </a:p>
          <a:p>
            <a:r>
              <a:rPr lang="en-US" dirty="0" smtClean="0"/>
              <a:t>Senior Middle School</a:t>
            </a:r>
          </a:p>
          <a:p>
            <a:pPr lvl="1"/>
            <a:r>
              <a:rPr lang="en-US" dirty="0" smtClean="0"/>
              <a:t>15 – 18 y/o</a:t>
            </a:r>
          </a:p>
          <a:p>
            <a:r>
              <a:rPr lang="en-US" dirty="0" smtClean="0"/>
              <a:t>University or Higher School</a:t>
            </a:r>
          </a:p>
          <a:p>
            <a:pPr lvl="1"/>
            <a:r>
              <a:rPr lang="en-US" dirty="0" smtClean="0"/>
              <a:t>18 – 22 y/o</a:t>
            </a:r>
          </a:p>
        </p:txBody>
      </p:sp>
    </p:spTree>
    <p:extLst>
      <p:ext uri="{BB962C8B-B14F-4D97-AF65-F5344CB8AC3E}">
        <p14:creationId xmlns:p14="http://schemas.microsoft.com/office/powerpoint/2010/main" val="12756959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63033"/>
          </a:xfrm>
        </p:spPr>
        <p:txBody>
          <a:bodyPr/>
          <a:lstStyle/>
          <a:p>
            <a:r>
              <a:rPr lang="en-US" dirty="0" smtClean="0"/>
              <a:t>Housing and Family</a:t>
            </a:r>
            <a:endParaRPr lang="en-US" dirty="0"/>
          </a:p>
        </p:txBody>
      </p:sp>
      <p:sp>
        <p:nvSpPr>
          <p:cNvPr id="3" name="Content Placeholder 2"/>
          <p:cNvSpPr>
            <a:spLocks noGrp="1"/>
          </p:cNvSpPr>
          <p:nvPr>
            <p:ph idx="1"/>
          </p:nvPr>
        </p:nvSpPr>
        <p:spPr>
          <a:xfrm>
            <a:off x="549275" y="1512957"/>
            <a:ext cx="8042276" cy="4430644"/>
          </a:xfrm>
        </p:spPr>
        <p:txBody>
          <a:bodyPr>
            <a:normAutofit/>
          </a:bodyPr>
          <a:lstStyle/>
          <a:p>
            <a:r>
              <a:rPr lang="en-US" dirty="0" smtClean="0"/>
              <a:t>Housing</a:t>
            </a:r>
          </a:p>
          <a:p>
            <a:pPr lvl="1"/>
            <a:r>
              <a:rPr lang="en-US" dirty="0" smtClean="0"/>
              <a:t>Family size</a:t>
            </a:r>
          </a:p>
          <a:p>
            <a:pPr lvl="1"/>
            <a:r>
              <a:rPr lang="en-US" dirty="0" smtClean="0"/>
              <a:t>Long term responsibility </a:t>
            </a:r>
          </a:p>
          <a:p>
            <a:pPr lvl="1"/>
            <a:r>
              <a:rPr lang="en-US" dirty="0" smtClean="0"/>
              <a:t>State support</a:t>
            </a:r>
          </a:p>
          <a:p>
            <a:pPr lvl="1"/>
            <a:r>
              <a:rPr lang="en-US" dirty="0" smtClean="0"/>
              <a:t>Rural landlords and government</a:t>
            </a:r>
          </a:p>
          <a:p>
            <a:r>
              <a:rPr lang="en-US" dirty="0" smtClean="0"/>
              <a:t>Family Forms</a:t>
            </a:r>
          </a:p>
          <a:p>
            <a:pPr lvl="1"/>
            <a:r>
              <a:rPr lang="en-US" dirty="0" smtClean="0"/>
              <a:t>Marriage is permanent </a:t>
            </a:r>
          </a:p>
          <a:p>
            <a:pPr lvl="1"/>
            <a:r>
              <a:rPr lang="en-US" dirty="0" smtClean="0"/>
              <a:t>Adoption / Purchased</a:t>
            </a:r>
          </a:p>
          <a:p>
            <a:pPr lvl="1"/>
            <a:r>
              <a:rPr lang="en-US" dirty="0" smtClean="0"/>
              <a:t>Son(s)</a:t>
            </a:r>
          </a:p>
          <a:p>
            <a:pPr lvl="1"/>
            <a:r>
              <a:rPr lang="en-US" dirty="0" smtClean="0"/>
              <a:t>Daughter(s)</a:t>
            </a:r>
          </a:p>
          <a:p>
            <a:pPr lvl="1"/>
            <a:endParaRPr lang="en-US" dirty="0"/>
          </a:p>
        </p:txBody>
      </p:sp>
    </p:spTree>
    <p:extLst>
      <p:ext uri="{BB962C8B-B14F-4D97-AF65-F5344CB8AC3E}">
        <p14:creationId xmlns:p14="http://schemas.microsoft.com/office/powerpoint/2010/main" val="26477712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162424"/>
          </a:xfrm>
        </p:spPr>
        <p:txBody>
          <a:bodyPr/>
          <a:lstStyle/>
          <a:p>
            <a:r>
              <a:rPr lang="en-US" dirty="0" smtClean="0"/>
              <a:t>Clothing</a:t>
            </a:r>
            <a:endParaRPr lang="en-US" dirty="0"/>
          </a:p>
        </p:txBody>
      </p:sp>
      <p:sp>
        <p:nvSpPr>
          <p:cNvPr id="3" name="Content Placeholder 2"/>
          <p:cNvSpPr>
            <a:spLocks noGrp="1"/>
          </p:cNvSpPr>
          <p:nvPr>
            <p:ph idx="1"/>
          </p:nvPr>
        </p:nvSpPr>
        <p:spPr/>
        <p:txBody>
          <a:bodyPr/>
          <a:lstStyle/>
          <a:p>
            <a:r>
              <a:rPr lang="en-US" dirty="0" smtClean="0"/>
              <a:t>Ancient Clothing </a:t>
            </a:r>
          </a:p>
          <a:p>
            <a:pPr lvl="1"/>
            <a:r>
              <a:rPr lang="en-US" dirty="0" smtClean="0"/>
              <a:t>Poor – hemp or ramie </a:t>
            </a:r>
          </a:p>
          <a:p>
            <a:pPr lvl="2"/>
            <a:r>
              <a:rPr lang="en-US" dirty="0" smtClean="0"/>
              <a:t>Blue and black</a:t>
            </a:r>
          </a:p>
          <a:p>
            <a:pPr lvl="1"/>
            <a:r>
              <a:rPr lang="en-US" dirty="0" smtClean="0"/>
              <a:t>Rich – Silk	</a:t>
            </a:r>
          </a:p>
          <a:p>
            <a:pPr lvl="2"/>
            <a:r>
              <a:rPr lang="en-US" dirty="0" smtClean="0"/>
              <a:t>All color</a:t>
            </a:r>
          </a:p>
          <a:p>
            <a:pPr lvl="1"/>
            <a:r>
              <a:rPr lang="en-US" dirty="0" smtClean="0"/>
              <a:t>Hair – men/women</a:t>
            </a:r>
          </a:p>
          <a:p>
            <a:pPr lvl="1"/>
            <a:r>
              <a:rPr lang="en-US" dirty="0" smtClean="0"/>
              <a:t>Feet – tiny </a:t>
            </a:r>
          </a:p>
          <a:p>
            <a:pPr marL="349250" lvl="1" indent="0">
              <a:buNone/>
            </a:pPr>
            <a:endParaRPr lang="en-US" dirty="0"/>
          </a:p>
          <a:p>
            <a:pPr lvl="1"/>
            <a:endParaRPr lang="en-US" dirty="0"/>
          </a:p>
        </p:txBody>
      </p:sp>
      <p:pic>
        <p:nvPicPr>
          <p:cNvPr id="4" name="Picture 3" descr="100_handmade_woven_Ramie_Cloth_hemp_fabri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328130">
            <a:off x="5629640" y="1777088"/>
            <a:ext cx="3086100" cy="2016937"/>
          </a:xfrm>
          <a:prstGeom prst="rect">
            <a:avLst/>
          </a:prstGeom>
        </p:spPr>
      </p:pic>
      <p:pic>
        <p:nvPicPr>
          <p:cNvPr id="5" name="Picture 4" descr="Silk-like-Satin-1000x1000.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454676">
            <a:off x="4240720" y="3508739"/>
            <a:ext cx="2825093" cy="2825093"/>
          </a:xfrm>
          <a:prstGeom prst="rect">
            <a:avLst/>
          </a:prstGeom>
        </p:spPr>
      </p:pic>
    </p:spTree>
    <p:extLst>
      <p:ext uri="{BB962C8B-B14F-4D97-AF65-F5344CB8AC3E}">
        <p14:creationId xmlns:p14="http://schemas.microsoft.com/office/powerpoint/2010/main" val="31888399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35424"/>
          </a:xfrm>
        </p:spPr>
        <p:txBody>
          <a:bodyPr/>
          <a:lstStyle/>
          <a:p>
            <a:r>
              <a:rPr lang="en-US" dirty="0" smtClean="0"/>
              <a:t>Clothing Cont.</a:t>
            </a:r>
            <a:endParaRPr lang="en-US" dirty="0"/>
          </a:p>
        </p:txBody>
      </p:sp>
      <p:sp>
        <p:nvSpPr>
          <p:cNvPr id="3" name="Content Placeholder 2"/>
          <p:cNvSpPr>
            <a:spLocks noGrp="1"/>
          </p:cNvSpPr>
          <p:nvPr>
            <p:ph idx="1"/>
          </p:nvPr>
        </p:nvSpPr>
        <p:spPr/>
        <p:txBody>
          <a:bodyPr/>
          <a:lstStyle/>
          <a:p>
            <a:r>
              <a:rPr lang="en-US" dirty="0" smtClean="0"/>
              <a:t>Today’s Clothing Fashion</a:t>
            </a:r>
            <a:endParaRPr lang="en-US" dirty="0"/>
          </a:p>
          <a:p>
            <a:pPr lvl="1"/>
            <a:r>
              <a:rPr lang="en-US" dirty="0" smtClean="0"/>
              <a:t>Urban styles</a:t>
            </a:r>
          </a:p>
          <a:p>
            <a:pPr lvl="1"/>
            <a:r>
              <a:rPr lang="en-US" dirty="0" smtClean="0"/>
              <a:t>No western styles</a:t>
            </a:r>
          </a:p>
          <a:p>
            <a:pPr lvl="1"/>
            <a:r>
              <a:rPr lang="en-US" dirty="0" smtClean="0"/>
              <a:t>Qipao – Chinese Pinyin </a:t>
            </a:r>
          </a:p>
        </p:txBody>
      </p:sp>
      <p:pic>
        <p:nvPicPr>
          <p:cNvPr id="7" name="Picture 6" descr="UEE_endorsement_Korean_brand_clothing_Mini_Skirt_Short_Legs_Photos_Women_Clothing_Clothing_industr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5732" y="995147"/>
            <a:ext cx="2571640" cy="2998533"/>
          </a:xfrm>
          <a:prstGeom prst="rect">
            <a:avLst/>
          </a:prstGeom>
        </p:spPr>
      </p:pic>
      <p:pic>
        <p:nvPicPr>
          <p:cNvPr id="8" name="Picture 7" descr="180545-korean_boyz.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59327" y="3993680"/>
            <a:ext cx="1705472" cy="2631901"/>
          </a:xfrm>
          <a:prstGeom prst="rect">
            <a:avLst/>
          </a:prstGeom>
        </p:spPr>
      </p:pic>
      <p:pic>
        <p:nvPicPr>
          <p:cNvPr id="9" name="Picture 8" descr="b6d0e1d1f9617aecf5240e02bb064a74.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80980" y="107576"/>
            <a:ext cx="2294694" cy="3509201"/>
          </a:xfrm>
          <a:prstGeom prst="rect">
            <a:avLst/>
          </a:prstGeom>
        </p:spPr>
      </p:pic>
      <p:pic>
        <p:nvPicPr>
          <p:cNvPr id="10" name="Picture 9" descr="86c5b2bd8eb6812a0eea68a0a38f6016.jpg"/>
          <p:cNvPicPr>
            <a:picLocks noChangeAspect="1"/>
          </p:cNvPicPr>
          <p:nvPr/>
        </p:nvPicPr>
        <p:blipFill rotWithShape="1">
          <a:blip r:embed="rId6">
            <a:extLst>
              <a:ext uri="{28A0092B-C50C-407E-A947-70E740481C1C}">
                <a14:useLocalDpi xmlns:a14="http://schemas.microsoft.com/office/drawing/2010/main" val="0"/>
              </a:ext>
            </a:extLst>
          </a:blip>
          <a:srcRect l="21232"/>
          <a:stretch/>
        </p:blipFill>
        <p:spPr>
          <a:xfrm>
            <a:off x="549276" y="3462155"/>
            <a:ext cx="2023884" cy="3294367"/>
          </a:xfrm>
          <a:prstGeom prst="rect">
            <a:avLst/>
          </a:prstGeom>
        </p:spPr>
      </p:pic>
    </p:spTree>
    <p:extLst>
      <p:ext uri="{BB962C8B-B14F-4D97-AF65-F5344CB8AC3E}">
        <p14:creationId xmlns:p14="http://schemas.microsoft.com/office/powerpoint/2010/main" val="3973621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44699"/>
          </a:xfrm>
        </p:spPr>
        <p:txBody>
          <a:bodyPr/>
          <a:lstStyle/>
          <a:p>
            <a:r>
              <a:rPr lang="en-US" dirty="0" smtClean="0"/>
              <a:t>Clothing Cont.</a:t>
            </a:r>
            <a:endParaRPr lang="en-US" dirty="0"/>
          </a:p>
        </p:txBody>
      </p:sp>
      <p:pic>
        <p:nvPicPr>
          <p:cNvPr id="4" name="Content Placeholder 3" descr="Cheongsam-Qipao-Subway-2.jpg"/>
          <p:cNvPicPr>
            <a:picLocks noGrp="1" noChangeAspect="1"/>
          </p:cNvPicPr>
          <p:nvPr>
            <p:ph idx="1"/>
          </p:nvPr>
        </p:nvPicPr>
        <p:blipFill>
          <a:blip r:embed="rId2">
            <a:extLst>
              <a:ext uri="{28A0092B-C50C-407E-A947-70E740481C1C}">
                <a14:useLocalDpi xmlns:a14="http://schemas.microsoft.com/office/drawing/2010/main" val="0"/>
              </a:ext>
            </a:extLst>
          </a:blip>
          <a:srcRect t="8745" b="8745"/>
          <a:stretch>
            <a:fillRect/>
          </a:stretch>
        </p:blipFill>
        <p:spPr>
          <a:prstGeom prst="rect">
            <a:avLst/>
          </a:prstGeom>
        </p:spPr>
      </p:pic>
    </p:spTree>
    <p:extLst>
      <p:ext uri="{BB962C8B-B14F-4D97-AF65-F5344CB8AC3E}">
        <p14:creationId xmlns:p14="http://schemas.microsoft.com/office/powerpoint/2010/main" val="12213171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Chinese Food</a:t>
            </a:r>
            <a:endParaRPr lang="en-US" dirty="0"/>
          </a:p>
        </p:txBody>
      </p:sp>
      <p:sp>
        <p:nvSpPr>
          <p:cNvPr id="3" name="Content Placeholder 2"/>
          <p:cNvSpPr>
            <a:spLocks noGrp="1"/>
          </p:cNvSpPr>
          <p:nvPr>
            <p:ph sz="half" idx="1"/>
          </p:nvPr>
        </p:nvSpPr>
        <p:spPr>
          <a:xfrm>
            <a:off x="549274" y="1600201"/>
            <a:ext cx="8042277" cy="4343400"/>
          </a:xfrm>
        </p:spPr>
        <p:txBody>
          <a:bodyPr>
            <a:noAutofit/>
          </a:bodyPr>
          <a:lstStyle/>
          <a:p>
            <a:r>
              <a:rPr lang="en-US" sz="2800" dirty="0" smtClean="0"/>
              <a:t>Eight main regional cuisines</a:t>
            </a:r>
          </a:p>
          <a:p>
            <a:pPr lvl="1"/>
            <a:r>
              <a:rPr lang="en-US" sz="2200" dirty="0" smtClean="0"/>
              <a:t>Anhui</a:t>
            </a:r>
            <a:endParaRPr lang="en-US" sz="2200" dirty="0"/>
          </a:p>
          <a:p>
            <a:pPr lvl="1"/>
            <a:r>
              <a:rPr lang="en-US" sz="2400" dirty="0"/>
              <a:t>Cantonese</a:t>
            </a:r>
          </a:p>
          <a:p>
            <a:pPr lvl="1"/>
            <a:r>
              <a:rPr lang="en-US" sz="2400" dirty="0"/>
              <a:t>Fujian</a:t>
            </a:r>
          </a:p>
          <a:p>
            <a:pPr lvl="1"/>
            <a:r>
              <a:rPr lang="en-US" sz="2400" dirty="0"/>
              <a:t>Hunan</a:t>
            </a:r>
          </a:p>
          <a:p>
            <a:pPr lvl="1"/>
            <a:r>
              <a:rPr lang="en-US" sz="2400" dirty="0"/>
              <a:t>Jiangsu</a:t>
            </a:r>
          </a:p>
          <a:p>
            <a:pPr lvl="1"/>
            <a:r>
              <a:rPr lang="en-US" sz="2400" dirty="0"/>
              <a:t>Shandong</a:t>
            </a:r>
          </a:p>
          <a:p>
            <a:pPr lvl="1"/>
            <a:r>
              <a:rPr lang="en-US" sz="2400" dirty="0"/>
              <a:t>Sichuan</a:t>
            </a:r>
          </a:p>
          <a:p>
            <a:pPr lvl="1"/>
            <a:r>
              <a:rPr lang="en-US" sz="2400" dirty="0"/>
              <a:t>Zhejiang</a:t>
            </a:r>
          </a:p>
          <a:p>
            <a:endParaRPr lang="en-US" sz="2800" dirty="0" smtClean="0"/>
          </a:p>
          <a:p>
            <a:pPr lvl="1"/>
            <a:endParaRPr lang="en-US" sz="2400" dirty="0"/>
          </a:p>
        </p:txBody>
      </p:sp>
      <p:sp>
        <p:nvSpPr>
          <p:cNvPr id="5" name="Content Placeholder 4"/>
          <p:cNvSpPr>
            <a:spLocks noGrp="1"/>
          </p:cNvSpPr>
          <p:nvPr>
            <p:ph sz="half" idx="2"/>
          </p:nvPr>
        </p:nvSpPr>
        <p:spPr>
          <a:xfrm>
            <a:off x="4389755" y="2332319"/>
            <a:ext cx="4201796" cy="3282577"/>
          </a:xfrm>
        </p:spPr>
        <p:txBody>
          <a:bodyPr>
            <a:noAutofit/>
          </a:bodyPr>
          <a:lstStyle/>
          <a:p>
            <a:r>
              <a:rPr lang="en-US" sz="2800" dirty="0" smtClean="0"/>
              <a:t>Famous Chinese food</a:t>
            </a:r>
          </a:p>
          <a:p>
            <a:pPr lvl="1"/>
            <a:r>
              <a:rPr lang="en-US" sz="2400" dirty="0" smtClean="0"/>
              <a:t>Beijing Roast Duck</a:t>
            </a:r>
          </a:p>
          <a:p>
            <a:pPr lvl="1"/>
            <a:r>
              <a:rPr lang="en-US" sz="2400" dirty="0" smtClean="0"/>
              <a:t>Boiled sliced Chicken</a:t>
            </a:r>
          </a:p>
          <a:p>
            <a:pPr lvl="1"/>
            <a:r>
              <a:rPr lang="en-US" sz="2400" dirty="0" smtClean="0"/>
              <a:t>Chinese Style Steamed Fish</a:t>
            </a:r>
            <a:endParaRPr lang="en-US" sz="2400" dirty="0"/>
          </a:p>
        </p:txBody>
      </p:sp>
    </p:spTree>
    <p:extLst>
      <p:ext uri="{BB962C8B-B14F-4D97-AF65-F5344CB8AC3E}">
        <p14:creationId xmlns:p14="http://schemas.microsoft.com/office/powerpoint/2010/main" val="105431181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1395</TotalTime>
  <Words>683</Words>
  <Application>Microsoft Macintosh PowerPoint</Application>
  <PresentationFormat>On-screen Show (4:3)</PresentationFormat>
  <Paragraphs>149</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Everyday Living “China”</vt:lpstr>
      <vt:lpstr>Outline </vt:lpstr>
      <vt:lpstr>Introduction</vt:lpstr>
      <vt:lpstr>Education</vt:lpstr>
      <vt:lpstr>Housing and Family</vt:lpstr>
      <vt:lpstr>Clothing</vt:lpstr>
      <vt:lpstr>Clothing Cont.</vt:lpstr>
      <vt:lpstr>Clothing Cont.</vt:lpstr>
      <vt:lpstr>Chinese Food</vt:lpstr>
      <vt:lpstr>Transportation</vt:lpstr>
      <vt:lpstr>Dating and Marriage</vt:lpstr>
      <vt:lpstr>Festivals</vt:lpstr>
      <vt:lpstr>Banned networks</vt:lpstr>
      <vt:lpstr>References</vt:lpstr>
    </vt:vector>
  </TitlesOfParts>
  <Company>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Everyday Living “China”</dc:title>
  <dc:creator>Mary Jane</dc:creator>
  <cp:lastModifiedBy>Mary Jane</cp:lastModifiedBy>
  <cp:revision>34</cp:revision>
  <dcterms:created xsi:type="dcterms:W3CDTF">2014-10-19T02:39:26Z</dcterms:created>
  <dcterms:modified xsi:type="dcterms:W3CDTF">2014-10-20T01:54:42Z</dcterms:modified>
</cp:coreProperties>
</file>