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9" r:id="rId4"/>
    <p:sldId id="258" r:id="rId5"/>
    <p:sldId id="262" r:id="rId6"/>
    <p:sldId id="261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CF1AB2-1976-4502-BF36-3FF5EA218861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4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B316F-01D1-DC41-B2B7-F328170469F9}" type="datetimeFigureOut">
              <a:rPr lang="en-US" smtClean="0"/>
              <a:t>3/10/2017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F7221-6447-384F-A635-68311EF302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9175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5E31F3-812F-A948-90C6-CA44ED5F7D8E}" type="datetimeFigureOut">
              <a:rPr lang="en-US" smtClean="0"/>
              <a:t>3/10/2017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69FA42-B871-8644-AFC5-D5F49F96E7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748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3/10/2017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874517"/>
            <a:ext cx="10178322" cy="4312638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 sz="3200"/>
            </a:lvl1pPr>
            <a:lvl2pPr marL="685800" indent="-228600">
              <a:buFont typeface="Wingdings" panose="05000000000000000000" pitchFamily="2" charset="2"/>
              <a:buChar char="v"/>
              <a:defRPr sz="2800"/>
            </a:lvl2pPr>
            <a:lvl3pPr marL="1143000" indent="-228600">
              <a:buFont typeface="Wingdings" panose="05000000000000000000" pitchFamily="2" charset="2"/>
              <a:buChar char="v"/>
              <a:defRPr sz="2400"/>
            </a:lvl3pPr>
            <a:lvl4pPr marL="1600200" indent="-228600">
              <a:buFont typeface="Wingdings" panose="05000000000000000000" pitchFamily="2" charset="2"/>
              <a:buChar char="v"/>
              <a:defRPr sz="2000"/>
            </a:lvl4pPr>
            <a:lvl5pPr marL="2057400" indent="-228600">
              <a:buFont typeface="Wingdings" panose="05000000000000000000" pitchFamily="2" charset="2"/>
              <a:buChar char="v"/>
              <a:defRPr sz="18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3/10/2017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3/10/2017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3/10/2017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3/10/2017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3/10/2017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3/10/2017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3/10/2017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3/10/2017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7" Type="http://schemas.openxmlformats.org/officeDocument/2006/relationships/image" Target="../media/image2.png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7" Type="http://schemas.openxmlformats.org/officeDocument/2006/relationships/image" Target="../media/image2.png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image" Target="../media/image2.png"/><Relationship Id="rId2" Type="http://schemas.microsoft.com/office/2007/relationships/media" Target="../media/media5.m4a"/><Relationship Id="rId1" Type="http://schemas.openxmlformats.org/officeDocument/2006/relationships/tags" Target="../tags/tag4.xml"/><Relationship Id="rId6" Type="http://schemas.openxmlformats.org/officeDocument/2006/relationships/image" Target="../media/image60.png"/><Relationship Id="rId5" Type="http://schemas.openxmlformats.org/officeDocument/2006/relationships/image" Target="../media/image50.pn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Time value </a:t>
            </a:r>
            <a:br>
              <a:rPr lang="en-US" dirty="0" smtClean="0"/>
            </a:br>
            <a:r>
              <a:rPr lang="en-US" dirty="0" smtClean="0"/>
              <a:t>of money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which is which?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6" r="8277"/>
          <a:stretch/>
        </p:blipFill>
        <p:spPr>
          <a:xfrm>
            <a:off x="992037" y="355394"/>
            <a:ext cx="1699404" cy="2147559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80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25"/>
    </mc:Choice>
    <mc:Fallback xmlns="">
      <p:transition spd="slow" advTm="118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just won $100!!!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251678" y="1436367"/>
                <a:ext cx="10178322" cy="4312638"/>
              </a:xfrm>
            </p:spPr>
            <p:txBody>
              <a:bodyPr/>
              <a:lstStyle/>
              <a:p>
                <a:r>
                  <a:rPr lang="en-US" dirty="0" smtClean="0"/>
                  <a:t>Put it in the bank for 4 years at 10% interest.</a:t>
                </a:r>
              </a:p>
              <a:p>
                <a:pPr lvl="1"/>
                <a:r>
                  <a:rPr lang="en-US" dirty="0" smtClean="0"/>
                  <a:t>Looking for </a:t>
                </a:r>
                <a:r>
                  <a:rPr lang="en-US" b="1" dirty="0" smtClean="0"/>
                  <a:t>Future Value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𝐷𝑒𝑝𝑜𝑠𝑖𝑡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∗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(1+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r>
                  <a:rPr lang="en-US" dirty="0" smtClean="0"/>
                  <a:t>There’s a table for that:</a:t>
                </a:r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457200" lvl="1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51678" y="1436367"/>
                <a:ext cx="10178322" cy="4312638"/>
              </a:xfrm>
              <a:blipFill>
                <a:blip r:embed="rId5"/>
                <a:stretch>
                  <a:fillRect l="-1317" t="-1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194494"/>
              </p:ext>
            </p:extLst>
          </p:nvPr>
        </p:nvGraphicFramePr>
        <p:xfrm>
          <a:off x="7084687" y="2010259"/>
          <a:ext cx="3989240" cy="111619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68543">
                  <a:extLst>
                    <a:ext uri="{9D8B030D-6E8A-4147-A177-3AD203B41FA5}">
                      <a16:colId xmlns:a16="http://schemas.microsoft.com/office/drawing/2014/main" val="2773661021"/>
                    </a:ext>
                  </a:extLst>
                </a:gridCol>
                <a:gridCol w="1556130">
                  <a:extLst>
                    <a:ext uri="{9D8B030D-6E8A-4147-A177-3AD203B41FA5}">
                      <a16:colId xmlns:a16="http://schemas.microsoft.com/office/drawing/2014/main" val="1462074748"/>
                    </a:ext>
                  </a:extLst>
                </a:gridCol>
                <a:gridCol w="1164567">
                  <a:extLst>
                    <a:ext uri="{9D8B030D-6E8A-4147-A177-3AD203B41FA5}">
                      <a16:colId xmlns:a16="http://schemas.microsoft.com/office/drawing/2014/main" val="371512166"/>
                    </a:ext>
                  </a:extLst>
                </a:gridCol>
              </a:tblGrid>
              <a:tr h="374513">
                <a:tc>
                  <a:txBody>
                    <a:bodyPr/>
                    <a:lstStyle/>
                    <a:p>
                      <a:r>
                        <a:rPr lang="en-US" b="0" dirty="0" smtClean="0"/>
                        <a:t>Year 0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 smtClean="0"/>
                        <a:t>$100.00</a:t>
                      </a:r>
                      <a:endParaRPr 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50339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Interest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.10 * 100 =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u="sng" dirty="0" smtClean="0"/>
                        <a:t>     10.00</a:t>
                      </a:r>
                      <a:endParaRPr lang="en-US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0324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Year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 110.00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8139637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188582"/>
              </p:ext>
            </p:extLst>
          </p:nvPr>
        </p:nvGraphicFramePr>
        <p:xfrm>
          <a:off x="7084687" y="3213709"/>
          <a:ext cx="3989239" cy="7416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68542">
                  <a:extLst>
                    <a:ext uri="{9D8B030D-6E8A-4147-A177-3AD203B41FA5}">
                      <a16:colId xmlns:a16="http://schemas.microsoft.com/office/drawing/2014/main" val="3004762023"/>
                    </a:ext>
                  </a:extLst>
                </a:gridCol>
                <a:gridCol w="1557216">
                  <a:extLst>
                    <a:ext uri="{9D8B030D-6E8A-4147-A177-3AD203B41FA5}">
                      <a16:colId xmlns:a16="http://schemas.microsoft.com/office/drawing/2014/main" val="2811060665"/>
                    </a:ext>
                  </a:extLst>
                </a:gridCol>
                <a:gridCol w="1163481">
                  <a:extLst>
                    <a:ext uri="{9D8B030D-6E8A-4147-A177-3AD203B41FA5}">
                      <a16:colId xmlns:a16="http://schemas.microsoft.com/office/drawing/2014/main" val="3117186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Interest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.10 * 110 = 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u="sng" dirty="0" smtClean="0"/>
                        <a:t>     11.00</a:t>
                      </a:r>
                      <a:endParaRPr lang="en-US" b="0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42982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Year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 121.00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366124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260358"/>
              </p:ext>
            </p:extLst>
          </p:nvPr>
        </p:nvGraphicFramePr>
        <p:xfrm>
          <a:off x="7084686" y="4042646"/>
          <a:ext cx="3989239" cy="7416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68542">
                  <a:extLst>
                    <a:ext uri="{9D8B030D-6E8A-4147-A177-3AD203B41FA5}">
                      <a16:colId xmlns:a16="http://schemas.microsoft.com/office/drawing/2014/main" val="3004762023"/>
                    </a:ext>
                  </a:extLst>
                </a:gridCol>
                <a:gridCol w="1557216">
                  <a:extLst>
                    <a:ext uri="{9D8B030D-6E8A-4147-A177-3AD203B41FA5}">
                      <a16:colId xmlns:a16="http://schemas.microsoft.com/office/drawing/2014/main" val="2811060665"/>
                    </a:ext>
                  </a:extLst>
                </a:gridCol>
                <a:gridCol w="1163481">
                  <a:extLst>
                    <a:ext uri="{9D8B030D-6E8A-4147-A177-3AD203B41FA5}">
                      <a16:colId xmlns:a16="http://schemas.microsoft.com/office/drawing/2014/main" val="3117186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Interest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.10 * 121 = 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u="sng" dirty="0" smtClean="0"/>
                        <a:t>     12.10</a:t>
                      </a:r>
                      <a:endParaRPr lang="en-US" b="0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42982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Year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 133.10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366124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805599"/>
              </p:ext>
            </p:extLst>
          </p:nvPr>
        </p:nvGraphicFramePr>
        <p:xfrm>
          <a:off x="7084686" y="4871583"/>
          <a:ext cx="3989239" cy="7416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68542">
                  <a:extLst>
                    <a:ext uri="{9D8B030D-6E8A-4147-A177-3AD203B41FA5}">
                      <a16:colId xmlns:a16="http://schemas.microsoft.com/office/drawing/2014/main" val="3004762023"/>
                    </a:ext>
                  </a:extLst>
                </a:gridCol>
                <a:gridCol w="1557216">
                  <a:extLst>
                    <a:ext uri="{9D8B030D-6E8A-4147-A177-3AD203B41FA5}">
                      <a16:colId xmlns:a16="http://schemas.microsoft.com/office/drawing/2014/main" val="2811060665"/>
                    </a:ext>
                  </a:extLst>
                </a:gridCol>
                <a:gridCol w="1163481">
                  <a:extLst>
                    <a:ext uri="{9D8B030D-6E8A-4147-A177-3AD203B41FA5}">
                      <a16:colId xmlns:a16="http://schemas.microsoft.com/office/drawing/2014/main" val="3117186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Interest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.10 * 133.10 = 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u="sng" dirty="0" smtClean="0"/>
                        <a:t>     13.31</a:t>
                      </a:r>
                      <a:endParaRPr lang="en-US" b="0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42982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Year 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 146.41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366124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4650486" y="5574652"/>
                <a:ext cx="377701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00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 ∗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1.464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=$1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46.41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0486" y="5574652"/>
                <a:ext cx="3777013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707322"/>
              </p:ext>
            </p:extLst>
          </p:nvPr>
        </p:nvGraphicFramePr>
        <p:xfrm>
          <a:off x="1251676" y="4042265"/>
          <a:ext cx="3337576" cy="1901334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716062">
                  <a:extLst>
                    <a:ext uri="{9D8B030D-6E8A-4147-A177-3AD203B41FA5}">
                      <a16:colId xmlns:a16="http://schemas.microsoft.com/office/drawing/2014/main" val="3853375986"/>
                    </a:ext>
                  </a:extLst>
                </a:gridCol>
                <a:gridCol w="873838">
                  <a:extLst>
                    <a:ext uri="{9D8B030D-6E8A-4147-A177-3AD203B41FA5}">
                      <a16:colId xmlns:a16="http://schemas.microsoft.com/office/drawing/2014/main" val="661421015"/>
                    </a:ext>
                  </a:extLst>
                </a:gridCol>
                <a:gridCol w="873838">
                  <a:extLst>
                    <a:ext uri="{9D8B030D-6E8A-4147-A177-3AD203B41FA5}">
                      <a16:colId xmlns:a16="http://schemas.microsoft.com/office/drawing/2014/main" val="2826868588"/>
                    </a:ext>
                  </a:extLst>
                </a:gridCol>
                <a:gridCol w="873838">
                  <a:extLst>
                    <a:ext uri="{9D8B030D-6E8A-4147-A177-3AD203B41FA5}">
                      <a16:colId xmlns:a16="http://schemas.microsoft.com/office/drawing/2014/main" val="2947795418"/>
                    </a:ext>
                  </a:extLst>
                </a:gridCol>
              </a:tblGrid>
              <a:tr h="316889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Future Value of $1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826663"/>
                  </a:ext>
                </a:extLst>
              </a:tr>
              <a:tr h="3168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Period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9%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17025154"/>
                  </a:ext>
                </a:extLst>
              </a:tr>
              <a:tr h="3168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1.0800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1.0900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1.1000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31043103"/>
                  </a:ext>
                </a:extLst>
              </a:tr>
              <a:tr h="3168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1.1664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1.1881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1.2100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68907725"/>
                  </a:ext>
                </a:extLst>
              </a:tr>
              <a:tr h="3168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1.2597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1.2950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1.3310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51193633"/>
                  </a:ext>
                </a:extLst>
              </a:tr>
              <a:tr h="3168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1.3605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1.4116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1.4641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16229951"/>
                  </a:ext>
                </a:extLst>
              </a:tr>
            </a:tbl>
          </a:graphicData>
        </a:graphic>
      </p:graphicFrame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59859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7134"/>
    </mc:Choice>
    <mc:Fallback>
      <p:transition spd="slow" advTm="1471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 uiExpand="1" build="p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You’re going to need $146.41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251678" y="1299532"/>
                <a:ext cx="10178322" cy="4306597"/>
              </a:xfrm>
            </p:spPr>
            <p:txBody>
              <a:bodyPr/>
              <a:lstStyle/>
              <a:p>
                <a:r>
                  <a:rPr lang="en-US" dirty="0" smtClean="0"/>
                  <a:t>How much to put in the bank today if 4 years at 10%.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46.41=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𝐹𝑉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𝐹𝑎𝑐𝑡𝑜𝑟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∗ ?? </m:t>
                    </m:r>
                  </m:oMath>
                </a14:m>
                <a:r>
                  <a:rPr lang="en-US" dirty="0" smtClean="0"/>
                  <a:t> </a:t>
                </a:r>
                <a:endParaRPr lang="en-US" i="1" dirty="0" smtClean="0">
                  <a:latin typeface="Cambria Math" panose="02040503050406030204" pitchFamily="18" charset="0"/>
                </a:endParaRPr>
              </a:p>
              <a:p>
                <a:pPr lvl="2"/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146.4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 </m:t>
                    </m:r>
                    <m:box>
                      <m:box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𝐹𝑉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𝐹𝑎𝑐𝑡𝑜𝑟</m:t>
                            </m:r>
                          </m:den>
                        </m:f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= </m:t>
                        </m:r>
                      </m:e>
                    </m:box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??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𝐏𝐫𝐞𝐬𝐞𝐧𝐭</m:t>
                    </m:r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𝐕𝐚𝐥𝐮𝐞</m:t>
                    </m:r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equals</m:t>
                    </m:r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1/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𝐹𝑉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factor or 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𝐷𝑒𝑝𝑜𝑠𝑖𝑡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∗ 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(1+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</m:sSup>
                          </m:den>
                        </m:f>
                      </m:e>
                    </m:box>
                  </m:oMath>
                </a14:m>
                <a:r>
                  <a:rPr lang="en-US" dirty="0" smtClean="0"/>
                  <a:t> </a:t>
                </a:r>
                <a:endParaRPr lang="en-US" sz="2400" dirty="0"/>
              </a:p>
              <a:p>
                <a:r>
                  <a:rPr lang="en-US" dirty="0" smtClean="0"/>
                  <a:t>There’s a table for that: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51678" y="1299532"/>
                <a:ext cx="10178322" cy="4306597"/>
              </a:xfrm>
              <a:blipFill>
                <a:blip r:embed="rId5"/>
                <a:stretch>
                  <a:fillRect l="-1317" t="-1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107020"/>
              </p:ext>
            </p:extLst>
          </p:nvPr>
        </p:nvGraphicFramePr>
        <p:xfrm>
          <a:off x="1085959" y="4293758"/>
          <a:ext cx="3258757" cy="187546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746302">
                  <a:extLst>
                    <a:ext uri="{9D8B030D-6E8A-4147-A177-3AD203B41FA5}">
                      <a16:colId xmlns:a16="http://schemas.microsoft.com/office/drawing/2014/main" val="671414588"/>
                    </a:ext>
                  </a:extLst>
                </a:gridCol>
                <a:gridCol w="837485">
                  <a:extLst>
                    <a:ext uri="{9D8B030D-6E8A-4147-A177-3AD203B41FA5}">
                      <a16:colId xmlns:a16="http://schemas.microsoft.com/office/drawing/2014/main" val="2464354963"/>
                    </a:ext>
                  </a:extLst>
                </a:gridCol>
                <a:gridCol w="837485">
                  <a:extLst>
                    <a:ext uri="{9D8B030D-6E8A-4147-A177-3AD203B41FA5}">
                      <a16:colId xmlns:a16="http://schemas.microsoft.com/office/drawing/2014/main" val="840847715"/>
                    </a:ext>
                  </a:extLst>
                </a:gridCol>
                <a:gridCol w="837485">
                  <a:extLst>
                    <a:ext uri="{9D8B030D-6E8A-4147-A177-3AD203B41FA5}">
                      <a16:colId xmlns:a16="http://schemas.microsoft.com/office/drawing/2014/main" val="2529422523"/>
                    </a:ext>
                  </a:extLst>
                </a:gridCol>
              </a:tblGrid>
              <a:tr h="367123">
                <a:tc gridSpan="4"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Future Value of $1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0203468"/>
                  </a:ext>
                </a:extLst>
              </a:tr>
              <a:tr h="301668">
                <a:tc>
                  <a:txBody>
                    <a:bodyPr/>
                    <a:lstStyle/>
                    <a:p>
                      <a:pPr marL="42545" marR="0" algn="l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Period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8%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9%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10%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86001096"/>
                  </a:ext>
                </a:extLst>
              </a:tr>
              <a:tr h="301668"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1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1.080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1.090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1.100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70369246"/>
                  </a:ext>
                </a:extLst>
              </a:tr>
              <a:tr h="301668"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2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1.166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1.188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1.210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69245337"/>
                  </a:ext>
                </a:extLst>
              </a:tr>
              <a:tr h="301668"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3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1.260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1.295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1.331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0975766"/>
                  </a:ext>
                </a:extLst>
              </a:tr>
              <a:tr h="301668"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4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1.360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1.412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42545" marR="0" algn="ctr" defTabSz="914400" rtl="0" eaLnBrk="1" fontAlgn="b" latinLnBrk="0" hangingPunct="1">
                        <a:lnSpc>
                          <a:spcPts val="2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1.464</a:t>
                      </a: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17397576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684175"/>
              </p:ext>
            </p:extLst>
          </p:nvPr>
        </p:nvGraphicFramePr>
        <p:xfrm>
          <a:off x="4802828" y="4301344"/>
          <a:ext cx="3381374" cy="186405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868913">
                  <a:extLst>
                    <a:ext uri="{9D8B030D-6E8A-4147-A177-3AD203B41FA5}">
                      <a16:colId xmlns:a16="http://schemas.microsoft.com/office/drawing/2014/main" val="9188971"/>
                    </a:ext>
                  </a:extLst>
                </a:gridCol>
                <a:gridCol w="837487">
                  <a:extLst>
                    <a:ext uri="{9D8B030D-6E8A-4147-A177-3AD203B41FA5}">
                      <a16:colId xmlns:a16="http://schemas.microsoft.com/office/drawing/2014/main" val="2868644053"/>
                    </a:ext>
                  </a:extLst>
                </a:gridCol>
                <a:gridCol w="837487">
                  <a:extLst>
                    <a:ext uri="{9D8B030D-6E8A-4147-A177-3AD203B41FA5}">
                      <a16:colId xmlns:a16="http://schemas.microsoft.com/office/drawing/2014/main" val="2759026715"/>
                    </a:ext>
                  </a:extLst>
                </a:gridCol>
                <a:gridCol w="837487">
                  <a:extLst>
                    <a:ext uri="{9D8B030D-6E8A-4147-A177-3AD203B41FA5}">
                      <a16:colId xmlns:a16="http://schemas.microsoft.com/office/drawing/2014/main" val="1101750649"/>
                    </a:ext>
                  </a:extLst>
                </a:gridCol>
              </a:tblGrid>
              <a:tr h="298703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Present Value of $1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5340516"/>
                  </a:ext>
                </a:extLst>
              </a:tr>
              <a:tr h="31307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Period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8%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9%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10%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92092045"/>
                  </a:ext>
                </a:extLst>
              </a:tr>
              <a:tr h="3130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0.926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0.917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0.909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93213769"/>
                  </a:ext>
                </a:extLst>
              </a:tr>
              <a:tr h="3130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0.857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0.842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0.826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15814944"/>
                  </a:ext>
                </a:extLst>
              </a:tr>
              <a:tr h="3130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0.794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0.772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0.751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13604920"/>
                  </a:ext>
                </a:extLst>
              </a:tr>
              <a:tr h="3130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0.735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0.708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0.683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8421376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/>
              <p:cNvSpPr/>
              <p:nvPr/>
            </p:nvSpPr>
            <p:spPr>
              <a:xfrm>
                <a:off x="8184202" y="5642182"/>
                <a:ext cx="3632911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146.41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 ∗ .683=$100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4202" y="5642182"/>
                <a:ext cx="3632911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 flipV="1">
            <a:off x="4344716" y="5093208"/>
            <a:ext cx="711916" cy="18288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Audio 1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51038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5318"/>
    </mc:Choice>
    <mc:Fallback>
      <p:transition spd="slow" advTm="1353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 uiExpand="1" build="p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just won $100 a year!!!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426842"/>
            <a:ext cx="10178322" cy="4312638"/>
          </a:xfrm>
        </p:spPr>
        <p:txBody>
          <a:bodyPr/>
          <a:lstStyle/>
          <a:p>
            <a:r>
              <a:rPr lang="en-US" dirty="0" smtClean="0"/>
              <a:t>Put 4 payments of $100 in the bank 10% interest.</a:t>
            </a:r>
          </a:p>
          <a:p>
            <a:pPr lvl="1"/>
            <a:r>
              <a:rPr lang="en-US" dirty="0" smtClean="0"/>
              <a:t>What’s the </a:t>
            </a:r>
            <a:r>
              <a:rPr lang="en-US" b="1" dirty="0" smtClean="0"/>
              <a:t>Future Value of this Annuity?</a:t>
            </a:r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417842"/>
              </p:ext>
            </p:extLst>
          </p:nvPr>
        </p:nvGraphicFramePr>
        <p:xfrm>
          <a:off x="1454151" y="2724781"/>
          <a:ext cx="3989240" cy="185787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68543">
                  <a:extLst>
                    <a:ext uri="{9D8B030D-6E8A-4147-A177-3AD203B41FA5}">
                      <a16:colId xmlns:a16="http://schemas.microsoft.com/office/drawing/2014/main" val="2773661021"/>
                    </a:ext>
                  </a:extLst>
                </a:gridCol>
                <a:gridCol w="1556130">
                  <a:extLst>
                    <a:ext uri="{9D8B030D-6E8A-4147-A177-3AD203B41FA5}">
                      <a16:colId xmlns:a16="http://schemas.microsoft.com/office/drawing/2014/main" val="1462074748"/>
                    </a:ext>
                  </a:extLst>
                </a:gridCol>
                <a:gridCol w="1164567">
                  <a:extLst>
                    <a:ext uri="{9D8B030D-6E8A-4147-A177-3AD203B41FA5}">
                      <a16:colId xmlns:a16="http://schemas.microsoft.com/office/drawing/2014/main" val="371512166"/>
                    </a:ext>
                  </a:extLst>
                </a:gridCol>
              </a:tblGrid>
              <a:tr h="374513">
                <a:tc>
                  <a:txBody>
                    <a:bodyPr/>
                    <a:lstStyle/>
                    <a:p>
                      <a:r>
                        <a:rPr lang="en-US" b="0" dirty="0" smtClean="0"/>
                        <a:t>Payment</a:t>
                      </a:r>
                      <a:r>
                        <a:rPr lang="en-US" b="0" baseline="0" dirty="0" smtClean="0"/>
                        <a:t> 1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 smtClean="0"/>
                        <a:t>$100.00</a:t>
                      </a:r>
                      <a:endParaRPr 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50339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Interest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.10 * 100 =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u="sng" dirty="0" smtClean="0"/>
                        <a:t>     10.00</a:t>
                      </a:r>
                      <a:endParaRPr lang="en-US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0324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 110.00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81396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Payment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u="sng" dirty="0" smtClean="0"/>
                        <a:t>100.00</a:t>
                      </a:r>
                      <a:endParaRPr lang="en-US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210.00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850391"/>
              </p:ext>
            </p:extLst>
          </p:nvPr>
        </p:nvGraphicFramePr>
        <p:xfrm>
          <a:off x="1454151" y="4727487"/>
          <a:ext cx="3989239" cy="14630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68542">
                  <a:extLst>
                    <a:ext uri="{9D8B030D-6E8A-4147-A177-3AD203B41FA5}">
                      <a16:colId xmlns:a16="http://schemas.microsoft.com/office/drawing/2014/main" val="3004762023"/>
                    </a:ext>
                  </a:extLst>
                </a:gridCol>
                <a:gridCol w="1557216">
                  <a:extLst>
                    <a:ext uri="{9D8B030D-6E8A-4147-A177-3AD203B41FA5}">
                      <a16:colId xmlns:a16="http://schemas.microsoft.com/office/drawing/2014/main" val="2811060665"/>
                    </a:ext>
                  </a:extLst>
                </a:gridCol>
                <a:gridCol w="1163481">
                  <a:extLst>
                    <a:ext uri="{9D8B030D-6E8A-4147-A177-3AD203B41FA5}">
                      <a16:colId xmlns:a16="http://schemas.microsoft.com/office/drawing/2014/main" val="3117186201"/>
                    </a:ext>
                  </a:extLst>
                </a:gridCol>
              </a:tblGrid>
              <a:tr h="215684">
                <a:tc>
                  <a:txBody>
                    <a:bodyPr/>
                    <a:lstStyle/>
                    <a:p>
                      <a:r>
                        <a:rPr lang="en-US" b="0" dirty="0" smtClean="0"/>
                        <a:t>Interest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.10 * 210 = 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u="sng" dirty="0" smtClean="0"/>
                        <a:t>     21.00</a:t>
                      </a:r>
                      <a:endParaRPr lang="en-US" b="0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4298260"/>
                  </a:ext>
                </a:extLst>
              </a:tr>
              <a:tr h="21568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231.00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684">
                <a:tc>
                  <a:txBody>
                    <a:bodyPr/>
                    <a:lstStyle/>
                    <a:p>
                      <a:r>
                        <a:rPr lang="en-US" dirty="0" smtClean="0"/>
                        <a:t>Payment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u="sng" dirty="0" smtClean="0"/>
                        <a:t>100.00</a:t>
                      </a:r>
                      <a:endParaRPr lang="en-US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68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331.00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701304"/>
              </p:ext>
            </p:extLst>
          </p:nvPr>
        </p:nvGraphicFramePr>
        <p:xfrm>
          <a:off x="6245440" y="2708395"/>
          <a:ext cx="3989239" cy="18542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68542">
                  <a:extLst>
                    <a:ext uri="{9D8B030D-6E8A-4147-A177-3AD203B41FA5}">
                      <a16:colId xmlns:a16="http://schemas.microsoft.com/office/drawing/2014/main" val="3004762023"/>
                    </a:ext>
                  </a:extLst>
                </a:gridCol>
                <a:gridCol w="1557216">
                  <a:extLst>
                    <a:ext uri="{9D8B030D-6E8A-4147-A177-3AD203B41FA5}">
                      <a16:colId xmlns:a16="http://schemas.microsoft.com/office/drawing/2014/main" val="2811060665"/>
                    </a:ext>
                  </a:extLst>
                </a:gridCol>
                <a:gridCol w="1163481">
                  <a:extLst>
                    <a:ext uri="{9D8B030D-6E8A-4147-A177-3AD203B41FA5}">
                      <a16:colId xmlns:a16="http://schemas.microsoft.com/office/drawing/2014/main" val="3117186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u="sng" dirty="0" smtClean="0"/>
                        <a:t>331.00</a:t>
                      </a:r>
                      <a:endParaRPr lang="en-US" b="0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Interest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.10 * 331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u="sng" dirty="0" smtClean="0"/>
                        <a:t>     33.10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42982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364.10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Payment 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u="sng" dirty="0" smtClean="0"/>
                        <a:t>100.00</a:t>
                      </a:r>
                      <a:endParaRPr lang="en-US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366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464.10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1372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8912"/>
    </mc:Choice>
    <mc:Fallback>
      <p:transition spd="slow" advTm="989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just won $100 every year!!!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251678" y="1545028"/>
                <a:ext cx="10178322" cy="4312638"/>
              </a:xfrm>
            </p:spPr>
            <p:txBody>
              <a:bodyPr/>
              <a:lstStyle/>
              <a:p>
                <a:r>
                  <a:rPr lang="en-US" dirty="0" smtClean="0"/>
                  <a:t>Make 4 payments for $100 at 10%.  </a:t>
                </a:r>
              </a:p>
              <a:p>
                <a:pPr lvl="1"/>
                <a:r>
                  <a:rPr lang="en-US" dirty="0" smtClean="0"/>
                  <a:t>Looking for Future Value of Annuity</a:t>
                </a:r>
              </a:p>
              <a:p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1+</m:t>
                    </m:r>
                    <m:r>
                      <m:rPr>
                        <m:sty m:val="p"/>
                      </m:rPr>
                      <a:rPr lang="el-GR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𝐹𝑉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𝑓𝑎𝑐𝑡𝑜𝑟</m:t>
                    </m:r>
                  </m:oMath>
                </a14:m>
                <a:endParaRPr lang="en-US" dirty="0"/>
              </a:p>
              <a:p>
                <a:r>
                  <a:rPr lang="en-US" dirty="0" smtClean="0"/>
                  <a:t>There’s a table for that:</a:t>
                </a:r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457200" lvl="1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51678" y="1545028"/>
                <a:ext cx="10178322" cy="4312638"/>
              </a:xfrm>
              <a:blipFill>
                <a:blip r:embed="rId5"/>
                <a:stretch>
                  <a:fillRect l="-1317" t="-15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709442"/>
              </p:ext>
            </p:extLst>
          </p:nvPr>
        </p:nvGraphicFramePr>
        <p:xfrm>
          <a:off x="4767904" y="3975706"/>
          <a:ext cx="3479800" cy="188595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026541">
                  <a:extLst>
                    <a:ext uri="{9D8B030D-6E8A-4147-A177-3AD203B41FA5}">
                      <a16:colId xmlns:a16="http://schemas.microsoft.com/office/drawing/2014/main" val="1577046650"/>
                    </a:ext>
                  </a:extLst>
                </a:gridCol>
                <a:gridCol w="817753">
                  <a:extLst>
                    <a:ext uri="{9D8B030D-6E8A-4147-A177-3AD203B41FA5}">
                      <a16:colId xmlns:a16="http://schemas.microsoft.com/office/drawing/2014/main" val="341995036"/>
                    </a:ext>
                  </a:extLst>
                </a:gridCol>
                <a:gridCol w="817753">
                  <a:extLst>
                    <a:ext uri="{9D8B030D-6E8A-4147-A177-3AD203B41FA5}">
                      <a16:colId xmlns:a16="http://schemas.microsoft.com/office/drawing/2014/main" val="2185094184"/>
                    </a:ext>
                  </a:extLst>
                </a:gridCol>
                <a:gridCol w="817753">
                  <a:extLst>
                    <a:ext uri="{9D8B030D-6E8A-4147-A177-3AD203B41FA5}">
                      <a16:colId xmlns:a16="http://schemas.microsoft.com/office/drawing/2014/main" val="1437200826"/>
                    </a:ext>
                  </a:extLst>
                </a:gridCol>
              </a:tblGrid>
              <a:tr h="313071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Future Value of Annuity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5040621"/>
                  </a:ext>
                </a:extLst>
              </a:tr>
              <a:tr h="3130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Payment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8%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9%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10%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01606944"/>
                  </a:ext>
                </a:extLst>
              </a:tr>
              <a:tr h="3130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1.000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1.000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1.000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22967707"/>
                  </a:ext>
                </a:extLst>
              </a:tr>
              <a:tr h="3130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2.080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2.090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2.100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18262948"/>
                  </a:ext>
                </a:extLst>
              </a:tr>
              <a:tr h="3130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3.246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3.278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3.310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61601587"/>
                  </a:ext>
                </a:extLst>
              </a:tr>
              <a:tr h="3130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4.506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4.573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4.641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92583185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481688"/>
              </p:ext>
            </p:extLst>
          </p:nvPr>
        </p:nvGraphicFramePr>
        <p:xfrm>
          <a:off x="1035093" y="3972101"/>
          <a:ext cx="3278038" cy="188595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750718">
                  <a:extLst>
                    <a:ext uri="{9D8B030D-6E8A-4147-A177-3AD203B41FA5}">
                      <a16:colId xmlns:a16="http://schemas.microsoft.com/office/drawing/2014/main" val="671414588"/>
                    </a:ext>
                  </a:extLst>
                </a:gridCol>
                <a:gridCol w="842440">
                  <a:extLst>
                    <a:ext uri="{9D8B030D-6E8A-4147-A177-3AD203B41FA5}">
                      <a16:colId xmlns:a16="http://schemas.microsoft.com/office/drawing/2014/main" val="2464354963"/>
                    </a:ext>
                  </a:extLst>
                </a:gridCol>
                <a:gridCol w="842440">
                  <a:extLst>
                    <a:ext uri="{9D8B030D-6E8A-4147-A177-3AD203B41FA5}">
                      <a16:colId xmlns:a16="http://schemas.microsoft.com/office/drawing/2014/main" val="840847715"/>
                    </a:ext>
                  </a:extLst>
                </a:gridCol>
                <a:gridCol w="842440">
                  <a:extLst>
                    <a:ext uri="{9D8B030D-6E8A-4147-A177-3AD203B41FA5}">
                      <a16:colId xmlns:a16="http://schemas.microsoft.com/office/drawing/2014/main" val="2529422523"/>
                    </a:ext>
                  </a:extLst>
                </a:gridCol>
              </a:tblGrid>
              <a:tr h="313071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Future Value of $1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0203468"/>
                  </a:ext>
                </a:extLst>
              </a:tr>
              <a:tr h="31307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Period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8%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9%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10%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86001096"/>
                  </a:ext>
                </a:extLst>
              </a:tr>
              <a:tr h="3130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1.080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1.090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1.100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70369246"/>
                  </a:ext>
                </a:extLst>
              </a:tr>
              <a:tr h="3130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1.166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1.188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1.210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69245337"/>
                  </a:ext>
                </a:extLst>
              </a:tr>
              <a:tr h="3130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1.260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1.295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1.331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0975766"/>
                  </a:ext>
                </a:extLst>
              </a:tr>
              <a:tr h="3130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1.360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1.412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1.464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1739757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8145684" y="5310991"/>
                <a:ext cx="3862267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00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 ∗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4.641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=$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464.10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5684" y="5310991"/>
                <a:ext cx="3862267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Arrow Connector 12"/>
          <p:cNvCxnSpPr/>
          <p:nvPr/>
        </p:nvCxnSpPr>
        <p:spPr>
          <a:xfrm>
            <a:off x="4199574" y="4755536"/>
            <a:ext cx="913596" cy="28686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182483" y="5072238"/>
            <a:ext cx="930687" cy="28847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182483" y="5360716"/>
            <a:ext cx="930687" cy="31831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2672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7733"/>
    </mc:Choice>
    <mc:Fallback>
      <p:transition spd="slow" advTm="877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You’ve won but…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128451"/>
            <a:ext cx="10178322" cy="4306597"/>
          </a:xfrm>
          <a:ln>
            <a:noFill/>
          </a:ln>
        </p:spPr>
        <p:txBody>
          <a:bodyPr/>
          <a:lstStyle/>
          <a:p>
            <a:r>
              <a:rPr lang="en-US" dirty="0" smtClean="0"/>
              <a:t>You can:</a:t>
            </a:r>
          </a:p>
          <a:p>
            <a:pPr lvl="1"/>
            <a:r>
              <a:rPr lang="en-US" dirty="0" smtClean="0"/>
              <a:t>Take $300 today OR</a:t>
            </a:r>
          </a:p>
          <a:p>
            <a:pPr lvl="1"/>
            <a:r>
              <a:rPr lang="en-US" dirty="0" smtClean="0"/>
              <a:t>Take 4 payments of $100 a year starting at the end of the year.</a:t>
            </a:r>
          </a:p>
          <a:p>
            <a:r>
              <a:rPr lang="en-US" dirty="0" smtClean="0"/>
              <a:t>Value of $300 today is?</a:t>
            </a:r>
          </a:p>
          <a:p>
            <a:pPr lvl="1"/>
            <a:r>
              <a:rPr lang="en-US" dirty="0" smtClean="0"/>
              <a:t>You</a:t>
            </a:r>
            <a:r>
              <a:rPr lang="en-US" dirty="0" smtClean="0"/>
              <a:t> </a:t>
            </a:r>
            <a:r>
              <a:rPr lang="en-US" dirty="0" smtClean="0"/>
              <a:t>need to find </a:t>
            </a:r>
            <a:r>
              <a:rPr lang="en-US" b="1" dirty="0" smtClean="0"/>
              <a:t>PV of an Annuity </a:t>
            </a:r>
            <a:r>
              <a:rPr lang="en-US" dirty="0" smtClean="0"/>
              <a:t>of $100 a year</a:t>
            </a:r>
          </a:p>
          <a:p>
            <a:r>
              <a:rPr lang="en-US" dirty="0" smtClean="0"/>
              <a:t>There’s a table for that: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786786"/>
              </p:ext>
            </p:extLst>
          </p:nvPr>
        </p:nvGraphicFramePr>
        <p:xfrm>
          <a:off x="5009388" y="4617367"/>
          <a:ext cx="3276600" cy="170307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966597">
                  <a:extLst>
                    <a:ext uri="{9D8B030D-6E8A-4147-A177-3AD203B41FA5}">
                      <a16:colId xmlns:a16="http://schemas.microsoft.com/office/drawing/2014/main" val="808763872"/>
                    </a:ext>
                  </a:extLst>
                </a:gridCol>
                <a:gridCol w="770001">
                  <a:extLst>
                    <a:ext uri="{9D8B030D-6E8A-4147-A177-3AD203B41FA5}">
                      <a16:colId xmlns:a16="http://schemas.microsoft.com/office/drawing/2014/main" val="3637282392"/>
                    </a:ext>
                  </a:extLst>
                </a:gridCol>
                <a:gridCol w="770001">
                  <a:extLst>
                    <a:ext uri="{9D8B030D-6E8A-4147-A177-3AD203B41FA5}">
                      <a16:colId xmlns:a16="http://schemas.microsoft.com/office/drawing/2014/main" val="3330669030"/>
                    </a:ext>
                  </a:extLst>
                </a:gridCol>
                <a:gridCol w="770001">
                  <a:extLst>
                    <a:ext uri="{9D8B030D-6E8A-4147-A177-3AD203B41FA5}">
                      <a16:colId xmlns:a16="http://schemas.microsoft.com/office/drawing/2014/main" val="2258942779"/>
                    </a:ext>
                  </a:extLst>
                </a:gridCol>
              </a:tblGrid>
              <a:tr h="20002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Present Value of Annuity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410694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</a:rPr>
                        <a:t>Payments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8%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9%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10%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816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0.926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0.917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0.909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7977731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1.783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1.759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1.736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496443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2.577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2.531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2.487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6711582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3.312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</a:rPr>
                        <a:t>3.240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</a:rPr>
                        <a:t>3.170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52515132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719998"/>
              </p:ext>
            </p:extLst>
          </p:nvPr>
        </p:nvGraphicFramePr>
        <p:xfrm>
          <a:off x="1453515" y="4617367"/>
          <a:ext cx="3238499" cy="171243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832199">
                  <a:extLst>
                    <a:ext uri="{9D8B030D-6E8A-4147-A177-3AD203B41FA5}">
                      <a16:colId xmlns:a16="http://schemas.microsoft.com/office/drawing/2014/main" val="9188971"/>
                    </a:ext>
                  </a:extLst>
                </a:gridCol>
                <a:gridCol w="802100">
                  <a:extLst>
                    <a:ext uri="{9D8B030D-6E8A-4147-A177-3AD203B41FA5}">
                      <a16:colId xmlns:a16="http://schemas.microsoft.com/office/drawing/2014/main" val="2868644053"/>
                    </a:ext>
                  </a:extLst>
                </a:gridCol>
                <a:gridCol w="802100">
                  <a:extLst>
                    <a:ext uri="{9D8B030D-6E8A-4147-A177-3AD203B41FA5}">
                      <a16:colId xmlns:a16="http://schemas.microsoft.com/office/drawing/2014/main" val="2759026715"/>
                    </a:ext>
                  </a:extLst>
                </a:gridCol>
                <a:gridCol w="802100">
                  <a:extLst>
                    <a:ext uri="{9D8B030D-6E8A-4147-A177-3AD203B41FA5}">
                      <a16:colId xmlns:a16="http://schemas.microsoft.com/office/drawing/2014/main" val="1101750649"/>
                    </a:ext>
                  </a:extLst>
                </a:gridCol>
              </a:tblGrid>
              <a:tr h="272606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Present Value of $1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5340516"/>
                  </a:ext>
                </a:extLst>
              </a:tr>
              <a:tr h="28571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Period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8%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9%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10%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92092045"/>
                  </a:ext>
                </a:extLst>
              </a:tr>
              <a:tr h="2857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0.926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0.917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0.909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93213769"/>
                  </a:ext>
                </a:extLst>
              </a:tr>
              <a:tr h="2857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0.857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0.842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0.826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15814944"/>
                  </a:ext>
                </a:extLst>
              </a:tr>
              <a:tr h="2857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0.794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0.772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0.751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13604920"/>
                  </a:ext>
                </a:extLst>
              </a:tr>
              <a:tr h="2857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0.735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0.708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0.683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8421376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8369732" y="5468902"/>
                <a:ext cx="348089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00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 ∗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3.170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=$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317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732" y="5468902"/>
                <a:ext cx="3480892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5678424" y="3044952"/>
            <a:ext cx="1837944" cy="393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504688" y="3011098"/>
            <a:ext cx="1143000" cy="3844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</a:rPr>
              <a:t>$300</a:t>
            </a: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  <a:latin typeface="Gill Sans MT" panose="020B0502020104020203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562856" y="5330952"/>
            <a:ext cx="704088" cy="91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34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833"/>
    </mc:Choice>
    <mc:Fallback xmlns="">
      <p:transition spd="slow" advTm="1208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 uiExpand="1" build="p"/>
      <p:bldP spid="1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table/formula?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4351285"/>
              </p:ext>
            </p:extLst>
          </p:nvPr>
        </p:nvGraphicFramePr>
        <p:xfrm>
          <a:off x="1251678" y="1789621"/>
          <a:ext cx="9525000" cy="250405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253522">
                  <a:extLst>
                    <a:ext uri="{9D8B030D-6E8A-4147-A177-3AD203B41FA5}">
                      <a16:colId xmlns:a16="http://schemas.microsoft.com/office/drawing/2014/main" val="3748396820"/>
                    </a:ext>
                  </a:extLst>
                </a:gridCol>
                <a:gridCol w="2809456">
                  <a:extLst>
                    <a:ext uri="{9D8B030D-6E8A-4147-A177-3AD203B41FA5}">
                      <a16:colId xmlns:a16="http://schemas.microsoft.com/office/drawing/2014/main" val="43421544"/>
                    </a:ext>
                  </a:extLst>
                </a:gridCol>
                <a:gridCol w="2408288">
                  <a:extLst>
                    <a:ext uri="{9D8B030D-6E8A-4147-A177-3AD203B41FA5}">
                      <a16:colId xmlns:a16="http://schemas.microsoft.com/office/drawing/2014/main" val="2348110240"/>
                    </a:ext>
                  </a:extLst>
                </a:gridCol>
                <a:gridCol w="2053734">
                  <a:extLst>
                    <a:ext uri="{9D8B030D-6E8A-4147-A177-3AD203B41FA5}">
                      <a16:colId xmlns:a16="http://schemas.microsoft.com/office/drawing/2014/main" val="27577344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b="1" dirty="0">
                          <a:effectLst/>
                        </a:rPr>
                        <a:t>Table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b="1" dirty="0">
                          <a:effectLst/>
                        </a:rPr>
                        <a:t>Known Value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b="1" dirty="0">
                          <a:effectLst/>
                        </a:rPr>
                        <a:t>Solving </a:t>
                      </a:r>
                      <a:r>
                        <a:rPr lang="en-US" sz="1800" b="1" dirty="0" smtClean="0">
                          <a:effectLst/>
                        </a:rPr>
                        <a:t>For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b="1" dirty="0">
                          <a:effectLst/>
                        </a:rPr>
                        <a:t># of Payments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/>
                </a:tc>
                <a:extLst>
                  <a:ext uri="{0D108BD9-81ED-4DB2-BD59-A6C34878D82A}">
                    <a16:rowId xmlns:a16="http://schemas.microsoft.com/office/drawing/2014/main" val="17657741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dirty="0">
                          <a:effectLst/>
                        </a:rPr>
                        <a:t>Future Amount of $1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r>
                        <a:rPr lang="en-US" sz="1800" dirty="0" smtClean="0">
                          <a:effectLst/>
                        </a:rPr>
                        <a:t>Total</a:t>
                      </a:r>
                      <a:r>
                        <a:rPr lang="en-US" sz="1800" baseline="0" dirty="0" smtClean="0">
                          <a:effectLst/>
                        </a:rPr>
                        <a:t> amount today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r>
                        <a:rPr lang="en-US" sz="1800" dirty="0" smtClean="0">
                          <a:effectLst/>
                        </a:rPr>
                        <a:t>Future amount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r>
                        <a:rPr lang="en-US" sz="1800" dirty="0" smtClean="0">
                          <a:effectLst/>
                        </a:rPr>
                        <a:t>One</a:t>
                      </a:r>
                      <a:r>
                        <a:rPr lang="en-US" sz="1800" baseline="0" dirty="0" smtClean="0">
                          <a:effectLst/>
                        </a:rPr>
                        <a:t>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 anchor="ctr"/>
                </a:tc>
                <a:extLst>
                  <a:ext uri="{0D108BD9-81ED-4DB2-BD59-A6C34878D82A}">
                    <a16:rowId xmlns:a16="http://schemas.microsoft.com/office/drawing/2014/main" val="35403086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dirty="0">
                          <a:effectLst/>
                        </a:rPr>
                        <a:t>Present Amount of $1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Total</a:t>
                      </a:r>
                      <a:r>
                        <a:rPr lang="en-US" sz="1800" baseline="0" dirty="0" smtClean="0">
                          <a:effectLst/>
                        </a:rPr>
                        <a:t> amount in the f</a:t>
                      </a:r>
                      <a:r>
                        <a:rPr lang="en-US" sz="1800" dirty="0" smtClean="0">
                          <a:effectLst/>
                        </a:rPr>
                        <a:t>uture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r>
                        <a:rPr lang="en-US" sz="1800" dirty="0" smtClean="0">
                          <a:effectLst/>
                        </a:rPr>
                        <a:t>Present amount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r>
                        <a:rPr lang="en-US" sz="1800" dirty="0" smtClean="0">
                          <a:effectLst/>
                        </a:rPr>
                        <a:t>One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 anchor="ctr"/>
                </a:tc>
                <a:extLst>
                  <a:ext uri="{0D108BD9-81ED-4DB2-BD59-A6C34878D82A}">
                    <a16:rowId xmlns:a16="http://schemas.microsoft.com/office/drawing/2014/main" val="8636023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Future Amount of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dirty="0">
                          <a:effectLst/>
                        </a:rPr>
                        <a:t>Ordinary Annuity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r>
                        <a:rPr lang="en-US" sz="1800" dirty="0" smtClean="0">
                          <a:effectLst/>
                        </a:rPr>
                        <a:t>Amount of each payment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r>
                        <a:rPr lang="en-US" sz="1800" dirty="0" smtClean="0">
                          <a:effectLst/>
                        </a:rPr>
                        <a:t>Future</a:t>
                      </a:r>
                      <a:r>
                        <a:rPr lang="en-US" sz="1800" baseline="0" dirty="0" smtClean="0">
                          <a:effectLst/>
                        </a:rPr>
                        <a:t> amount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r>
                        <a:rPr lang="en-US" sz="1800" dirty="0" smtClean="0">
                          <a:effectLst/>
                        </a:rPr>
                        <a:t>Many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 anchor="ctr"/>
                </a:tc>
                <a:extLst>
                  <a:ext uri="{0D108BD9-81ED-4DB2-BD59-A6C34878D82A}">
                    <a16:rowId xmlns:a16="http://schemas.microsoft.com/office/drawing/2014/main" val="40179074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Present Amount of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dirty="0">
                          <a:effectLst/>
                        </a:rPr>
                        <a:t>Ordinary Annuity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r>
                        <a:rPr lang="en-US" sz="1800" dirty="0" smtClean="0">
                          <a:effectLst/>
                        </a:rPr>
                        <a:t>Amount of each payment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r>
                        <a:rPr lang="en-US" sz="1800" dirty="0" smtClean="0">
                          <a:effectLst/>
                        </a:rPr>
                        <a:t>Present amount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r>
                        <a:rPr lang="en-US" sz="1800" dirty="0" smtClean="0">
                          <a:effectLst/>
                        </a:rPr>
                        <a:t>Many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0" marB="0" anchor="ctr"/>
                </a:tc>
                <a:extLst>
                  <a:ext uri="{0D108BD9-81ED-4DB2-BD59-A6C34878D82A}">
                    <a16:rowId xmlns:a16="http://schemas.microsoft.com/office/drawing/2014/main" val="3285098264"/>
                  </a:ext>
                </a:extLst>
              </a:tr>
            </a:tbl>
          </a:graphicData>
        </a:graphic>
      </p:graphicFrame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03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387"/>
    </mc:Choice>
    <mc:Fallback xmlns="">
      <p:transition spd="slow" advTm="373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Got it?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4764" y="3982755"/>
            <a:ext cx="1871259" cy="2367580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934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483"/>
    </mc:Choice>
    <mc:Fallback>
      <p:transition spd="slow" advTm="224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27.6|7.3|6.5|4.4|23.5|41.3|17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1|60.5|6.8|1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7|16|11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5.6|28|1|16.3|7.3|1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17.2|7.7|18.3|9|33.7"/>
</p:tagLst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otcamp.potx" id="{6A0C5392-CCB8-4D44-AE7C-AD2A0B10EEA5}" vid="{185E17C3-1F86-4738-A829-25173C2E118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</TotalTime>
  <Words>495</Words>
  <Application>Microsoft Office PowerPoint</Application>
  <PresentationFormat>Widescreen</PresentationFormat>
  <Paragraphs>271</Paragraphs>
  <Slides>8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Cambria Math</vt:lpstr>
      <vt:lpstr>Gill Sans MT</vt:lpstr>
      <vt:lpstr>Impact</vt:lpstr>
      <vt:lpstr>Times New Roman</vt:lpstr>
      <vt:lpstr>Wingdings</vt:lpstr>
      <vt:lpstr>Badge</vt:lpstr>
      <vt:lpstr>Time value  of money</vt:lpstr>
      <vt:lpstr>You just won $100!!!</vt:lpstr>
      <vt:lpstr>You’re going to need $146.41</vt:lpstr>
      <vt:lpstr>You just won $100 a year!!!</vt:lpstr>
      <vt:lpstr>You just won $100 every year!!!</vt:lpstr>
      <vt:lpstr>You’ve won but…</vt:lpstr>
      <vt:lpstr>Which table/formula?</vt:lpstr>
      <vt:lpstr>Got it?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Bootcamp template</dc:title>
  <dc:creator>Lovata, Linda</dc:creator>
  <cp:lastModifiedBy>Lovata, Linda</cp:lastModifiedBy>
  <cp:revision>39</cp:revision>
  <dcterms:created xsi:type="dcterms:W3CDTF">2017-03-08T20:58:22Z</dcterms:created>
  <dcterms:modified xsi:type="dcterms:W3CDTF">2017-03-10T20:40:14Z</dcterms:modified>
</cp:coreProperties>
</file>