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279" r:id="rId4"/>
    <p:sldId id="281" r:id="rId5"/>
    <p:sldId id="283" r:id="rId6"/>
    <p:sldId id="257" r:id="rId7"/>
    <p:sldId id="317" r:id="rId8"/>
    <p:sldId id="337" r:id="rId9"/>
    <p:sldId id="258" r:id="rId10"/>
    <p:sldId id="288" r:id="rId11"/>
    <p:sldId id="287" r:id="rId12"/>
    <p:sldId id="289" r:id="rId13"/>
    <p:sldId id="285" r:id="rId14"/>
    <p:sldId id="282" r:id="rId15"/>
    <p:sldId id="302" r:id="rId16"/>
    <p:sldId id="261" r:id="rId17"/>
    <p:sldId id="303" r:id="rId18"/>
    <p:sldId id="304" r:id="rId19"/>
    <p:sldId id="325" r:id="rId20"/>
    <p:sldId id="326" r:id="rId21"/>
    <p:sldId id="328" r:id="rId22"/>
    <p:sldId id="329" r:id="rId23"/>
    <p:sldId id="330" r:id="rId24"/>
    <p:sldId id="331" r:id="rId25"/>
    <p:sldId id="332" r:id="rId26"/>
    <p:sldId id="333" r:id="rId27"/>
    <p:sldId id="339" r:id="rId28"/>
    <p:sldId id="334" r:id="rId29"/>
    <p:sldId id="338" r:id="rId30"/>
    <p:sldId id="305" r:id="rId31"/>
    <p:sldId id="306" r:id="rId32"/>
    <p:sldId id="307" r:id="rId33"/>
    <p:sldId id="312" r:id="rId34"/>
    <p:sldId id="311" r:id="rId35"/>
    <p:sldId id="313" r:id="rId36"/>
    <p:sldId id="315" r:id="rId37"/>
    <p:sldId id="336" r:id="rId38"/>
    <p:sldId id="314" r:id="rId39"/>
    <p:sldId id="316" r:id="rId40"/>
    <p:sldId id="292" r:id="rId41"/>
    <p:sldId id="308" r:id="rId42"/>
    <p:sldId id="301" r:id="rId43"/>
    <p:sldId id="327" r:id="rId44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6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Lohit Devanagar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46E2ABEC-34D1-49FE-B56A-2DE5BBFC1C85}" type="datetimeFigureOut">
              <a:rPr lang="en-US"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8/4/2014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Lohit Devanagar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0440"/>
            <a:ext cx="2975760" cy="4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Lohit Devanagar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830440"/>
            <a:ext cx="2975760" cy="464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EE88C962-496C-48D7-9C01-433B88727B75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DejaVu Sans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93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29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6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lvl="0" rtl="0" hangingPunct="0">
              <a:buNone/>
              <a:tabLst/>
              <a:defRPr lang="en-US" sz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6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lvl1pPr marL="0" marR="0" lvl="0" indent="0" algn="r" rtl="0" hangingPunct="1">
              <a:buNone/>
              <a:tabLst/>
              <a:defRPr lang="en-US" sz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04840" y="696960"/>
            <a:ext cx="4648320" cy="3486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85799" y="4416120"/>
            <a:ext cx="5486399" cy="41831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60" y="8829360"/>
            <a:ext cx="2971800" cy="46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lvl="0" rtl="0" hangingPunct="0">
              <a:buNone/>
              <a:tabLst/>
              <a:defRPr lang="en-US" sz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829360"/>
            <a:ext cx="2971800" cy="465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0"/>
          <a:lstStyle>
            <a:lvl1pPr marL="0" marR="0" lvl="0" indent="0" algn="r" rtl="0" hangingPunct="1">
              <a:buNone/>
              <a:tabLst/>
              <a:defRPr lang="en-US" sz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E84DF8E-F28A-4708-BC54-2F12F903564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94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7B31FB0E-3DB6-4A88-B6F3-40C4DB15552C}" type="slidenum">
              <a:rPr/>
              <a:pPr marL="0" marR="0" lvl="0" indent="0" algn="r" rtl="0" hangingPunct="1">
                <a:buNone/>
                <a:tabLst/>
              </a:pPr>
              <a:t>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22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11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337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12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66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631FB9C1-5E5B-427E-9335-D0F4B10ADF60}" type="slidenum">
              <a:rPr/>
              <a:pPr marL="0" marR="0" lvl="0" indent="0" algn="r" rtl="0" hangingPunct="1">
                <a:buNone/>
                <a:tabLst/>
              </a:pPr>
              <a:t>13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02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14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485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15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49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16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39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17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32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18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751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1F6AE960-D9DC-4107-8653-8151E63BB3FD}" type="slidenum">
              <a:rPr/>
              <a:pPr marL="0" marR="0" lvl="0" indent="0" algn="r" rtl="0" hangingPunct="1">
                <a:buNone/>
                <a:tabLst/>
              </a:pPr>
              <a:t>19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954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6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549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119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6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 smtClean="0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xmlns="" val="157719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472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 smtClean="0"/>
              <a:t>Put k1 and k2 values from thesis in here, not range. Omit chain rule stuff.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3606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434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833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28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23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29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922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12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 smtClean="0"/>
              <a:t>Add MTBF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661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319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272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758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939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384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384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37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498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39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 smtClean="0"/>
              <a:t>Pitch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1286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40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894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41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2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724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4C8AAE72-CE8B-45F4-956B-077447E32E1C}" type="slidenum">
              <a:rPr/>
              <a:pPr marL="0" marR="0" lvl="0" indent="0" algn="r" rtl="0" hangingPunct="1">
                <a:buNone/>
                <a:tabLst/>
              </a:pPr>
              <a:t>42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49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33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33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B021455C-D0CB-4A32-AFB3-B8E5BA9349CD}" type="slidenum">
              <a:rPr/>
              <a:pPr marL="0" marR="0" lvl="0" indent="0" algn="r" rtl="0" hangingPunct="1">
                <a:buNone/>
                <a:tabLst/>
              </a:pPr>
              <a:t>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39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 err="1" smtClean="0"/>
              <a:t>Unbold</a:t>
            </a:r>
            <a:r>
              <a:rPr lang="en-US" dirty="0" smtClean="0"/>
              <a:t> stuff out, use only for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201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4759" y="8829720"/>
            <a:ext cx="2971800" cy="465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buNone/>
              <a:tabLst/>
            </a:pPr>
            <a:fld id="{A58D74A8-099D-4C14-8D65-EBFF98195EED}" type="slidenum">
              <a:rPr/>
              <a:pPr marL="0" marR="0" lvl="0" indent="0" algn="r" rtl="0" hangingPunct="1">
                <a:buNone/>
                <a:tabLst/>
              </a:pPr>
              <a:t>10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44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0B9034-B113-4DD5-B058-AF0BCE54E87F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A45360-DB25-4BF6-8D2C-BC9FF4907DD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1BC3C-2FFD-4438-A049-5BF1D335CBF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3BCA96-016D-43E7-B7A3-63D378C7462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494804-343A-4A6A-944A-34EA2AE742F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D9FE96-D43F-4706-B884-101D1DBBA14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864A2-FE5E-4676-9E19-7800EF01C4F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4D696-E92A-4197-A3D9-C83DB130058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72777D-3EAF-4936-8A9F-51939C616C8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5354FF-82E2-4727-A12A-A15A4CC44B6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129B6A-A8E0-4D33-AD84-72F7F51261E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B5DFE-B0F0-4AC7-91A8-89E7A04E273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95CA79-0641-4E55-95F5-A7646049EC2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E50DB8-047E-4407-8317-EEBC2FDBCCE0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8A74B9-0BB9-4E3E-92D6-795B84C87DF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0E11F5-9F35-46CF-AD10-7EF5D1436922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7046CC-A711-4633-8BBD-D0D5281C2C9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A218B-91C8-4AE5-A8F2-FC1FB132C6C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096261-2565-4E3D-A37B-08AC1EFE022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0EBC0-16A3-4CAF-A6E1-361A35B2B8C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26DF4-66E4-4DA0-BDAB-48797C59B8DC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A7C91E-5D9C-472A-81C7-19A015AFAEA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0" y="-792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EBF8"/>
              </a:gs>
              <a:gs pos="100000">
                <a:srgbClr val="0079A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57200" y="277200"/>
            <a:ext cx="8229600" cy="1570679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934639"/>
            <a:ext cx="8229600" cy="4389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en-US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1pPr>
            <a:lvl2pPr marL="639720" marR="0" lvl="1" indent="-2462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2pPr>
            <a:lvl3pPr marL="914400" marR="0" lvl="2" indent="-246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en-US" sz="21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3pPr>
            <a:lvl4pPr marL="1187279" marR="0" lvl="3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4pPr>
            <a:lvl5pPr marL="1461959" marR="0" lvl="4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5pPr>
            <a:lvl6pPr marL="1461959" marR="0" lvl="5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6pPr>
            <a:lvl7pPr marL="1461959" marR="0" lvl="6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7pPr>
            <a:lvl8pPr marL="1461959" marR="0" lvl="7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8pPr>
            <a:lvl9pPr marL="1461959" marR="0" lvl="8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2666880" y="6356160"/>
            <a:ext cx="3353040" cy="36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924320" y="6356160"/>
            <a:ext cx="762120" cy="36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084A3C80-DBE6-40CF-88B9-228EE437942A}" type="slidenum">
              <a:rPr/>
              <a:pPr lvl="0"/>
              <a:t>‹#›</a:t>
            </a:fld>
            <a:endParaRPr lang="en-US"/>
          </a:p>
        </p:txBody>
      </p:sp>
      <p:grpSp>
        <p:nvGrpSpPr>
          <p:cNvPr id="8" name="Group 1"/>
          <p:cNvGrpSpPr/>
          <p:nvPr/>
        </p:nvGrpSpPr>
        <p:grpSpPr>
          <a:xfrm>
            <a:off x="-19089" y="203040"/>
            <a:ext cx="9181089" cy="648000"/>
            <a:chOff x="-19089" y="203040"/>
            <a:chExt cx="9181089" cy="648000"/>
          </a:xfrm>
        </p:grpSpPr>
        <p:grpSp>
          <p:nvGrpSpPr>
            <p:cNvPr id="9" name="Freeform 11"/>
            <p:cNvGrpSpPr/>
            <p:nvPr/>
          </p:nvGrpSpPr>
          <p:grpSpPr>
            <a:xfrm>
              <a:off x="-19089" y="203040"/>
              <a:ext cx="9156609" cy="648000"/>
              <a:chOff x="-19089" y="203040"/>
              <a:chExt cx="9156609" cy="648000"/>
            </a:xfrm>
          </p:grpSpPr>
          <p:pic>
            <p:nvPicPr>
              <p:cNvPr id="10" name="Freeform 11"/>
              <p:cNvPicPr>
                <a:picLocks noChangeAspect="1"/>
              </p:cNvPicPr>
              <p:nvPr/>
            </p:nvPicPr>
            <p:blipFill>
              <a:blip r:embed="rId13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3960" y="203040"/>
                <a:ext cx="9133560" cy="64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Freeform 10"/>
              <p:cNvSpPr/>
              <p:nvPr/>
            </p:nvSpPr>
            <p:spPr>
              <a:xfrm rot="164400">
                <a:off x="-19089" y="479168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Liberation Serif" pitchFamily="18"/>
                  <a:ea typeface="DejaVu Sans" pitchFamily="2"/>
                  <a:cs typeface="DejaVu Sans" pitchFamily="2"/>
                </a:endParaRPr>
              </a:p>
            </p:txBody>
          </p:sp>
        </p:grpSp>
        <p:grpSp>
          <p:nvGrpSpPr>
            <p:cNvPr id="12" name="Freeform 12"/>
            <p:cNvGrpSpPr/>
            <p:nvPr/>
          </p:nvGrpSpPr>
          <p:grpSpPr>
            <a:xfrm>
              <a:off x="-19089" y="248040"/>
              <a:ext cx="9181089" cy="561600"/>
              <a:chOff x="-19089" y="248040"/>
              <a:chExt cx="9181089" cy="561600"/>
            </a:xfrm>
          </p:grpSpPr>
          <p:pic>
            <p:nvPicPr>
              <p:cNvPr id="13" name="Freeform 12"/>
              <p:cNvPicPr>
                <a:picLocks noChangeAspect="1"/>
              </p:cNvPicPr>
              <p:nvPr/>
            </p:nvPicPr>
            <p:blipFill>
              <a:blip r:embed="rId14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Freeform 13"/>
              <p:cNvSpPr/>
              <p:nvPr/>
            </p:nvSpPr>
            <p:spPr>
              <a:xfrm rot="164400">
                <a:off x="-19089" y="524528"/>
                <a:ext cx="360" cy="3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/>
              <a:lstStyle/>
              <a:p>
                <a:pPr lvl="0" rtl="0" hangingPunct="0">
                  <a:buNone/>
                  <a:tabLst/>
                </a:pPr>
                <a:endParaRPr lang="en-US" sz="2400">
                  <a:latin typeface="Liberation Serif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pic>
        <p:nvPicPr>
          <p:cNvPr id="15" name="Picture 1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6629400" y="111240"/>
            <a:ext cx="1249200" cy="27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8035920" y="79200"/>
            <a:ext cx="733320" cy="7225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5000" b="0" i="0" u="none" strike="noStrike" baseline="0">
          <a:ln>
            <a:noFill/>
          </a:ln>
          <a:solidFill>
            <a:srgbClr val="04617B"/>
          </a:solidFill>
          <a:latin typeface="Calibri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en-US" sz="2600" b="0" i="0" u="none" strike="noStrike" baseline="0">
          <a:ln>
            <a:noFill/>
          </a:ln>
          <a:solidFill>
            <a:srgbClr val="000000"/>
          </a:solidFill>
          <a:latin typeface="Constantia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3"/>
          <p:cNvSpPr/>
          <p:nvPr/>
        </p:nvSpPr>
        <p:spPr>
          <a:xfrm rot="21180000" flipV="1">
            <a:off x="3165499" y="1107162"/>
            <a:ext cx="5257800" cy="4114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57800"/>
              <a:gd name="f7" fmla="val 4114800"/>
              <a:gd name="f8" fmla="val 5107774"/>
              <a:gd name="f9" fmla="val 150026"/>
              <a:gd name="f10" fmla="+- 0 0 0"/>
              <a:gd name="f11" fmla="*/ f3 1 5257800"/>
              <a:gd name="f12" fmla="*/ f4 1 4114800"/>
              <a:gd name="f13" fmla="*/ f10 f0 1"/>
              <a:gd name="f14" fmla="*/ 0 f11 1"/>
              <a:gd name="f15" fmla="*/ 0 f12 1"/>
              <a:gd name="f16" fmla="*/ f13 1 f2"/>
              <a:gd name="f17" fmla="*/ 5107774 f11 1"/>
              <a:gd name="f18" fmla="*/ 5257800 f11 1"/>
              <a:gd name="f19" fmla="*/ 150026 f12 1"/>
              <a:gd name="f20" fmla="*/ 4114800 f12 1"/>
              <a:gd name="f21" fmla="+- f1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">
                <a:pos x="f14" y="f15"/>
              </a:cxn>
              <a:cxn ang="f21">
                <a:pos x="f17" y="f15"/>
              </a:cxn>
              <a:cxn ang="f21">
                <a:pos x="f18" y="f19"/>
              </a:cxn>
              <a:cxn ang="f21">
                <a:pos x="f18" y="f20"/>
              </a:cxn>
              <a:cxn ang="f21">
                <a:pos x="f14" y="f20"/>
              </a:cxn>
              <a:cxn ang="f21">
                <a:pos x="f14" y="f15"/>
              </a:cxn>
              <a:cxn ang="f21">
                <a:pos x="f14" y="f15"/>
              </a:cxn>
            </a:cxnLst>
            <a:rect l="l" t="t" r="r" b="b"/>
            <a:pathLst>
              <a:path w="5257800" h="41148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prstDash val="solid"/>
            <a:round/>
          </a:ln>
          <a:effectLst>
            <a:outerShdw dist="38547" dir="7483740" algn="tl">
              <a:srgbClr val="000000">
                <a:alpha val="25000"/>
              </a:srgbClr>
            </a:outerShdw>
          </a:effectLst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Right Triangle 14"/>
          <p:cNvSpPr/>
          <p:nvPr/>
        </p:nvSpPr>
        <p:spPr>
          <a:xfrm rot="21180000" flipV="1">
            <a:off x="8004137" y="5359344"/>
            <a:ext cx="155520" cy="1555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10800 f8 1"/>
              <a:gd name="f16" fmla="*/ 0 f9 1"/>
              <a:gd name="f17" fmla="*/ f10 1 f2"/>
              <a:gd name="f18" fmla="*/ 5400 f8 1"/>
              <a:gd name="f19" fmla="*/ 10800 f9 1"/>
              <a:gd name="f20" fmla="*/ 0 f8 1"/>
              <a:gd name="f21" fmla="*/ 21600 f9 1"/>
              <a:gd name="f22" fmla="*/ 21600 f8 1"/>
              <a:gd name="f23" fmla="*/ 16200 f8 1"/>
              <a:gd name="f24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15" y="f16"/>
              </a:cxn>
              <a:cxn ang="f24">
                <a:pos x="f18" y="f19"/>
              </a:cxn>
              <a:cxn ang="f24">
                <a:pos x="f20" y="f21"/>
              </a:cxn>
              <a:cxn ang="f24">
                <a:pos x="f15" y="f21"/>
              </a:cxn>
              <a:cxn ang="f24">
                <a:pos x="f22" y="f21"/>
              </a:cxn>
              <a:cxn ang="f24">
                <a:pos x="f23" y="f19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bevel/>
          </a:ln>
          <a:effectLst>
            <a:outerShdw dist="6194" dir="12932261" algn="tl">
              <a:srgbClr val="000000">
                <a:alpha val="47000"/>
              </a:srgbClr>
            </a:outerShdw>
          </a:effectLst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reeform 15"/>
          <p:cNvSpPr/>
          <p:nvPr/>
        </p:nvSpPr>
        <p:spPr>
          <a:xfrm flipV="1">
            <a:off x="-9360" y="5815800"/>
            <a:ext cx="9162720" cy="1041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2"/>
              <a:gd name="f7" fmla="val 656"/>
              <a:gd name="f8" fmla="val 6"/>
              <a:gd name="f9" fmla="val 2"/>
              <a:gd name="f10" fmla="val 2542"/>
              <a:gd name="f11" fmla="val 2746"/>
              <a:gd name="f12" fmla="val 101"/>
              <a:gd name="f13" fmla="val 3828"/>
              <a:gd name="f14" fmla="val 367"/>
              <a:gd name="f15" fmla="val 4374"/>
              <a:gd name="f16" fmla="val 4920"/>
              <a:gd name="f17" fmla="val 5526"/>
              <a:gd name="f18" fmla="val 152"/>
              <a:gd name="f19" fmla="val 5766"/>
              <a:gd name="f20" fmla="val 55"/>
              <a:gd name="f21" fmla="val 213"/>
              <a:gd name="f22" fmla="val 5670"/>
              <a:gd name="f23" fmla="val 257"/>
              <a:gd name="f24" fmla="val 5016"/>
              <a:gd name="f25" fmla="val 441"/>
              <a:gd name="f26" fmla="val 4302"/>
              <a:gd name="f27" fmla="val 439"/>
              <a:gd name="f28" fmla="val 3588"/>
              <a:gd name="f29" fmla="val 437"/>
              <a:gd name="f30" fmla="val 2205"/>
              <a:gd name="f31" fmla="val 165"/>
              <a:gd name="f32" fmla="val 1488"/>
              <a:gd name="f33" fmla="val 201"/>
              <a:gd name="f34" fmla="val 750"/>
              <a:gd name="f35" fmla="val 209"/>
              <a:gd name="f36" fmla="val 270"/>
              <a:gd name="f37" fmla="val 482"/>
              <a:gd name="f38" fmla="+- 0 0 0"/>
              <a:gd name="f39" fmla="*/ f3 1 5772"/>
              <a:gd name="f40" fmla="*/ f4 1 656"/>
              <a:gd name="f41" fmla="*/ f38 f0 1"/>
              <a:gd name="f42" fmla="*/ 0 f39 1"/>
              <a:gd name="f43" fmla="*/ 5772 f39 1"/>
              <a:gd name="f44" fmla="*/ 656 f40 1"/>
              <a:gd name="f45" fmla="*/ 0 f40 1"/>
              <a:gd name="f46" fmla="*/ 6 f39 1"/>
              <a:gd name="f47" fmla="*/ 2 f40 1"/>
              <a:gd name="f48" fmla="*/ f41 1 f2"/>
              <a:gd name="f49" fmla="*/ 2542 f39 1"/>
              <a:gd name="f50" fmla="*/ 4374 f39 1"/>
              <a:gd name="f51" fmla="*/ 367 f40 1"/>
              <a:gd name="f52" fmla="*/ 5766 f39 1"/>
              <a:gd name="f53" fmla="*/ 55 f40 1"/>
              <a:gd name="f54" fmla="*/ 213 f40 1"/>
              <a:gd name="f55" fmla="*/ 4302 f39 1"/>
              <a:gd name="f56" fmla="*/ 439 f40 1"/>
              <a:gd name="f57" fmla="*/ 1488 f39 1"/>
              <a:gd name="f58" fmla="*/ 201 f40 1"/>
              <a:gd name="f59" fmla="+- f4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46" y="f47"/>
              </a:cxn>
              <a:cxn ang="f59">
                <a:pos x="f49" y="f45"/>
              </a:cxn>
              <a:cxn ang="f59">
                <a:pos x="f50" y="f51"/>
              </a:cxn>
              <a:cxn ang="f59">
                <a:pos x="f52" y="f53"/>
              </a:cxn>
              <a:cxn ang="f59">
                <a:pos x="f43" y="f54"/>
              </a:cxn>
              <a:cxn ang="f59">
                <a:pos x="f55" y="f56"/>
              </a:cxn>
              <a:cxn ang="f59">
                <a:pos x="f57" y="f58"/>
              </a:cxn>
              <a:cxn ang="f59">
                <a:pos x="f42" y="f44"/>
              </a:cxn>
              <a:cxn ang="f59">
                <a:pos x="f46" y="f47"/>
              </a:cxn>
            </a:cxnLst>
            <a:rect l="f42" t="f45" r="f43" b="f44"/>
            <a:pathLst>
              <a:path w="5772" h="656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lnTo>
                  <a:pt x="f6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7"/>
                </a:cubicBezTo>
                <a:lnTo>
                  <a:pt x="f8" y="f9"/>
                </a:lnTo>
                <a:close/>
              </a:path>
            </a:pathLst>
          </a:custGeom>
          <a:gradFill>
            <a:gsLst>
              <a:gs pos="0">
                <a:srgbClr val="00EBF8"/>
              </a:gs>
              <a:gs pos="100000">
                <a:srgbClr val="0079A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reeform 16"/>
          <p:cNvSpPr/>
          <p:nvPr/>
        </p:nvSpPr>
        <p:spPr>
          <a:xfrm flipV="1">
            <a:off x="4381560" y="6218999"/>
            <a:ext cx="4762440" cy="638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009BE5"/>
              </a:gs>
              <a:gs pos="100000">
                <a:srgbClr val="00ADB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Title Placeholder 5"/>
          <p:cNvSpPr txBox="1">
            <a:spLocks noGrp="1"/>
          </p:cNvSpPr>
          <p:nvPr>
            <p:ph type="title"/>
          </p:nvPr>
        </p:nvSpPr>
        <p:spPr>
          <a:xfrm>
            <a:off x="457200" y="277200"/>
            <a:ext cx="8229600" cy="1570679"/>
          </a:xfrm>
          <a:prstGeom prst="rect">
            <a:avLst/>
          </a:prstGeom>
          <a:noFill/>
          <a:ln>
            <a:noFill/>
          </a:ln>
        </p:spPr>
        <p:txBody>
          <a:bodyPr vert="horz" lIns="0" tIns="46800" rIns="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457200" y="1934639"/>
            <a:ext cx="8229600" cy="43898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64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en-US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1pPr>
            <a:lvl2pPr marL="639720" marR="0" lvl="1" indent="-2462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 pitchFamily="18"/>
              <a:buChar char=""/>
              <a:tabLst>
                <a:tab pos="274320" algn="l"/>
                <a:tab pos="1188719" algn="l"/>
                <a:tab pos="2103120" algn="l"/>
                <a:tab pos="3017520" algn="l"/>
                <a:tab pos="3931920" algn="l"/>
                <a:tab pos="4846320" algn="l"/>
                <a:tab pos="5760720" algn="l"/>
                <a:tab pos="6675119" algn="l"/>
                <a:tab pos="7589519" algn="l"/>
                <a:tab pos="8503920" algn="l"/>
                <a:tab pos="941832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2pPr>
            <a:lvl3pPr marL="914400" marR="0" lvl="2" indent="-246240" algn="l" rtl="0" hangingPunct="0">
              <a:lnSpc>
                <a:spcPct val="100000"/>
              </a:lnSpc>
              <a:spcBef>
                <a:spcPts val="524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Wingdings 2" pitchFamily="18"/>
              <a:buChar char="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</a:tabLst>
              <a:defRPr lang="en-US" sz="21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3pPr>
            <a:lvl4pPr marL="1187279" marR="0" lvl="3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 pitchFamily="18"/>
              <a:buChar char="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4pPr>
            <a:lvl5pPr marL="1461959" marR="0" lvl="4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5pPr>
            <a:lvl6pPr marL="1461959" marR="0" lvl="5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6pPr>
            <a:lvl7pPr marL="1461959" marR="0" lvl="6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7pPr>
            <a:lvl8pPr marL="1461959" marR="0" lvl="7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8pPr>
            <a:lvl9pPr marL="1461959" marR="0" lvl="8" indent="-2095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0CF9B"/>
              </a:buClr>
              <a:buSzPct val="65000"/>
              <a:buFont typeface="Wingdings 2" pitchFamily="18"/>
              <a:buChar char=""/>
              <a:tabLst>
                <a:tab pos="366480" algn="l"/>
                <a:tab pos="1280880" algn="l"/>
                <a:tab pos="2195280" algn="l"/>
                <a:tab pos="3109679" algn="l"/>
                <a:tab pos="4024079" algn="l"/>
                <a:tab pos="4938479" algn="l"/>
                <a:tab pos="5852880" algn="l"/>
                <a:tab pos="6767279" algn="l"/>
                <a:tab pos="7681680" algn="l"/>
                <a:tab pos="85960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DejaVu Sans" pitchFamily="2"/>
                <a:cs typeface="Lohit Devanagar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 txBox="1">
            <a:spLocks noGrp="1"/>
          </p:cNvSpPr>
          <p:nvPr>
            <p:ph type="dt" sz="half" idx="2"/>
          </p:nvPr>
        </p:nvSpPr>
        <p:spPr>
          <a:xfrm>
            <a:off x="456839" y="635616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en-US" sz="1200" kern="1200">
                <a:solidFill>
                  <a:srgbClr val="045C75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Footer Placeholder 8"/>
          <p:cNvSpPr txBox="1">
            <a:spLocks noGrp="1"/>
          </p:cNvSpPr>
          <p:nvPr>
            <p:ph type="ftr" sz="quarter" idx="3"/>
          </p:nvPr>
        </p:nvSpPr>
        <p:spPr>
          <a:xfrm>
            <a:off x="2666880" y="6356160"/>
            <a:ext cx="3353040" cy="365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en-US" sz="1200" kern="1200">
                <a:solidFill>
                  <a:srgbClr val="045C75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Slide Number Placeholder 9"/>
          <p:cNvSpPr txBox="1">
            <a:spLocks noGrp="1"/>
          </p:cNvSpPr>
          <p:nvPr>
            <p:ph type="sldNum" sz="quarter" idx="4"/>
          </p:nvPr>
        </p:nvSpPr>
        <p:spPr>
          <a:xfrm>
            <a:off x="8076960" y="6356160"/>
            <a:ext cx="609480" cy="365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buNone/>
              <a:tabLst/>
              <a:defRPr lang="en-US" sz="1200" kern="1200">
                <a:solidFill>
                  <a:srgbClr val="045C75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440E0AB-1878-44FC-8BAA-A1B89FB4581F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5000" b="0" i="0" u="none" strike="noStrike" kern="1200" baseline="0">
          <a:ln>
            <a:noFill/>
          </a:ln>
          <a:solidFill>
            <a:srgbClr val="04617B"/>
          </a:solidFill>
          <a:latin typeface="Calibri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649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en-US" sz="2600" b="0" i="0" u="none" strike="noStrike" kern="1200" baseline="0">
          <a:ln>
            <a:noFill/>
          </a:ln>
          <a:solidFill>
            <a:srgbClr val="000000"/>
          </a:solidFill>
          <a:latin typeface="Constantia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762000" y="990600"/>
            <a:ext cx="7848600" cy="563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4400" b="1" dirty="0" smtClean="0">
                <a:latin typeface="Calibri" pitchFamily="34"/>
                <a:ea typeface="DejaVu Sans" pitchFamily="2"/>
                <a:cs typeface="DejaVu Sans" pitchFamily="2"/>
              </a:rPr>
              <a:t>Data Synchronizer Performance 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4400" b="1" dirty="0" smtClean="0">
                <a:latin typeface="Calibri" pitchFamily="34"/>
                <a:ea typeface="DejaVu Sans" pitchFamily="2"/>
                <a:cs typeface="DejaVu Sans" pitchFamily="2"/>
              </a:rPr>
              <a:t>In the Presence of 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4400" b="1" dirty="0" smtClean="0">
                <a:latin typeface="Calibri" pitchFamily="34"/>
                <a:ea typeface="DejaVu Sans" pitchFamily="2"/>
                <a:cs typeface="DejaVu Sans" pitchFamily="2"/>
              </a:rPr>
              <a:t>Parameter Variability</a:t>
            </a:r>
            <a:endParaRPr lang="en-US" sz="4400" b="1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endParaRPr lang="en-US" sz="32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3600" dirty="0" smtClean="0">
                <a:latin typeface="Calibri" pitchFamily="34"/>
                <a:ea typeface="DejaVu Sans" pitchFamily="2"/>
                <a:cs typeface="DejaVu Sans" pitchFamily="2"/>
              </a:rPr>
              <a:t>Samuel Dunham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endParaRPr lang="en-US" sz="2400" dirty="0" smtClean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000" dirty="0" smtClean="0">
                <a:latin typeface="Calibri" pitchFamily="34"/>
                <a:ea typeface="DejaVu Sans" pitchFamily="2"/>
                <a:cs typeface="DejaVu Sans" pitchFamily="2"/>
              </a:rPr>
              <a:t>Advisor : Dr. George Engel</a:t>
            </a:r>
            <a:endParaRPr lang="en-US" sz="20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endParaRPr lang="en-US" sz="20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000" i="1" dirty="0">
                <a:latin typeface="Calibri" pitchFamily="34"/>
                <a:ea typeface="DejaVu Sans" pitchFamily="2"/>
                <a:cs typeface="DejaVu Sans" pitchFamily="2"/>
              </a:rPr>
              <a:t>Southern Illinois University Edwardsville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000" i="1" dirty="0">
                <a:latin typeface="Calibri" pitchFamily="34"/>
                <a:ea typeface="DejaVu Sans" pitchFamily="2"/>
                <a:cs typeface="DejaVu Sans" pitchFamily="2"/>
              </a:rPr>
              <a:t>Department of Electrical and Computer Engineering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000" i="1" dirty="0">
                <a:latin typeface="Calibri" pitchFamily="34"/>
                <a:ea typeface="DejaVu Sans" pitchFamily="2"/>
                <a:cs typeface="DejaVu Sans" pitchFamily="2"/>
              </a:rPr>
              <a:t>IC Design Research Laboratory</a:t>
            </a:r>
          </a:p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en-US" sz="2000" i="1" dirty="0">
                <a:latin typeface="Calibri" pitchFamily="34"/>
                <a:ea typeface="DejaVu Sans" pitchFamily="2"/>
                <a:cs typeface="DejaVu Sans" pitchFamily="2"/>
              </a:rPr>
              <a:t>Edwardsville, IL 62025-1801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10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9400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Device Characterization (continued)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We will use the weak inversion equation to set an </a:t>
            </a:r>
            <a:r>
              <a:rPr lang="en-US" sz="2400" b="1" dirty="0" err="1" smtClean="0"/>
              <a:t>upperbound</a:t>
            </a:r>
            <a:r>
              <a:rPr lang="en-US" sz="2400" b="1" dirty="0" smtClean="0"/>
              <a:t> in the sensitivity analysis later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If high field effects are negligible then the simple square law can be used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Three types of devices  available in this process and </a:t>
            </a:r>
            <a:r>
              <a:rPr lang="en-US" sz="2400" b="1" dirty="0" smtClean="0"/>
              <a:t>the parameters </a:t>
            </a:r>
            <a:r>
              <a:rPr lang="en-US" sz="2400" b="1" dirty="0" smtClean="0"/>
              <a:t>extracted: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VTL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VTG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VTH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750" y="2133600"/>
            <a:ext cx="3608500" cy="56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724400"/>
            <a:ext cx="7075170" cy="179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9580" y="3200400"/>
            <a:ext cx="31648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11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105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Device Characterization (continued)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1295400"/>
            <a:ext cx="6781800" cy="285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70954"/>
            <a:ext cx="6400800" cy="26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12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240" y="1066680"/>
            <a:ext cx="868716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</a:rPr>
              <a:t>Analysis of a Metastable Latch</a:t>
            </a:r>
          </a:p>
        </p:txBody>
      </p:sp>
      <p:pic>
        <p:nvPicPr>
          <p:cNvPr id="4" name="Picture 3" descr="loop_exam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990" y="1768560"/>
            <a:ext cx="3112738" cy="2667000"/>
          </a:xfrm>
          <a:prstGeom prst="rect">
            <a:avLst/>
          </a:prstGeom>
        </p:spPr>
      </p:pic>
      <p:pic>
        <p:nvPicPr>
          <p:cNvPr id="5" name="Picture 4" descr="small_s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435560"/>
            <a:ext cx="6477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62" y="2567622"/>
            <a:ext cx="1752600" cy="3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3545" y="3429000"/>
            <a:ext cx="34747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FD9CA2CC-7062-4B4F-BE4B-8103D4A7FB11}" type="slidenum">
              <a:rPr/>
              <a:pPr marL="0" marR="0" lvl="0" indent="0" algn="r" rtl="0" hangingPunct="1">
                <a:buNone/>
                <a:tabLst/>
              </a:pPr>
              <a:t>13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60" y="914399"/>
            <a:ext cx="558024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A Data</a:t>
            </a:r>
            <a:r>
              <a:rPr lang="en-US" sz="3200" b="1" i="0" u="sng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 Flip-Flop with Scan Chain</a:t>
            </a:r>
            <a:endParaRPr lang="en-US" sz="32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6" name="Picture 5" descr="oracle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00198"/>
            <a:ext cx="6324600" cy="4783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3681" y="6484131"/>
            <a:ext cx="217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Ian Jones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14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6514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Gain-Bandwidth Product and </a:t>
            </a:r>
            <a:r>
              <a:rPr lang="el-GR" sz="3200" b="1" u="sng" dirty="0" smtClean="0"/>
              <a:t>τ</a:t>
            </a:r>
            <a:endParaRPr lang="en-US" sz="3200" b="1" u="sng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Gain-Bandwidth Product and </a:t>
            </a:r>
            <a:r>
              <a:rPr lang="el-GR" sz="2400" b="1" dirty="0" smtClean="0"/>
              <a:t>τ</a:t>
            </a:r>
            <a:r>
              <a:rPr lang="en-US" sz="2400" b="1" dirty="0" smtClean="0"/>
              <a:t> are inversely proportional</a:t>
            </a:r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This relation is used to size the devices in the regenerative loops</a:t>
            </a:r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Through use of a small signal analysis, a near-optimum size </a:t>
            </a:r>
            <a:r>
              <a:rPr lang="en-US" sz="2400" b="1" dirty="0" smtClean="0"/>
              <a:t>for loop </a:t>
            </a:r>
            <a:r>
              <a:rPr lang="en-US" sz="2400" b="1" dirty="0" smtClean="0"/>
              <a:t>devices can be easily determined. This method </a:t>
            </a:r>
            <a:r>
              <a:rPr lang="en-US" sz="2400" b="1" dirty="0" smtClean="0"/>
              <a:t>gives engineers </a:t>
            </a:r>
            <a:r>
              <a:rPr lang="en-US" sz="2400" b="1" dirty="0" smtClean="0"/>
              <a:t>a good method to design a high-quality synchronizer.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233" y="2514600"/>
            <a:ext cx="34475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3886200"/>
            <a:ext cx="1971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15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7855200" cy="1564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AC Analysis Used to Size FETs in Master/Slave </a:t>
            </a:r>
            <a:r>
              <a:rPr lang="en-US" sz="28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Loops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Master					Slave</a:t>
            </a:r>
            <a:endParaRPr lang="en-US" sz="2800" b="1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692" y="2257301"/>
            <a:ext cx="4127014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78931"/>
            <a:ext cx="4873359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16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7855200" cy="3395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GBW</a:t>
            </a:r>
            <a:r>
              <a:rPr lang="en-US" sz="2400" b="1" i="0" u="sng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 as a function of Device width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Master Loop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i="0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Slave Loop</a:t>
            </a:r>
            <a:endParaRPr lang="en-US" b="1" i="0" strike="noStrike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40291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91000"/>
            <a:ext cx="36115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76400"/>
            <a:ext cx="3200400" cy="23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19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17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7855200" cy="3216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Physical Layout and Design Performance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u="sng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i="0" u="sng" strike="noStrike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u="sng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i="0" u="sng" strike="noStrike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0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 Area 1.63 </a:t>
            </a:r>
            <a:r>
              <a:rPr lang="el-GR" sz="2400" b="1" i="0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DejaVu Sans" pitchFamily="2"/>
                <a:cs typeface="Arial"/>
              </a:rPr>
              <a:t>μ</a:t>
            </a:r>
            <a:r>
              <a:rPr lang="en-US" sz="2400" b="1" i="0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DejaVu Sans" pitchFamily="2"/>
                <a:cs typeface="Arial"/>
              </a:rPr>
              <a:t>m x 9.6 </a:t>
            </a:r>
            <a:r>
              <a:rPr lang="el-GR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μ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m or 15.65</a:t>
            </a:r>
            <a:r>
              <a:rPr lang="el-GR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 μ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m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2</a:t>
            </a:r>
            <a:endParaRPr lang="en-US" sz="2400" b="1" dirty="0" smtClean="0">
              <a:solidFill>
                <a:srgbClr val="000000"/>
              </a:solidFill>
              <a:latin typeface="Arial"/>
              <a:ea typeface="DejaVu Sans" pitchFamily="2"/>
              <a:cs typeface="Arial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Arial"/>
              <a:ea typeface="DejaVu Sans" pitchFamily="2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8839200" cy="16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10000"/>
            <a:ext cx="29103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18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46371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Design of a Specialized Synchronizer</a:t>
            </a:r>
            <a:endParaRPr lang="en-US" sz="32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In order to show that the analytical methods presented are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robust and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transcend topology, a radically different synchronizer cell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was chosen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to develop results for comparison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A design based upon a pseudo-NMOS latch and a patent held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by Oracle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® was chosen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flip-flop was designed specifically 				     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to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be used as a synchronizer circuit.  	 			       	     It has less capacitance on the critical 				 	     nodes and a reduced sensitivity to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4" name="Picture 3" descr="latch_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403" y="3352800"/>
            <a:ext cx="3672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9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19E2793-184D-41D5-BD5F-0FBEACCF2FC9}" type="slidenum">
              <a:rPr/>
              <a:pPr marL="0" marR="0" lvl="0" indent="0" algn="r" rtl="0" hangingPunct="1">
                <a:buNone/>
                <a:tabLst/>
              </a:pPr>
              <a:t>19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26" y="914400"/>
            <a:ext cx="7715573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A Specialized Synchronizer Cell</a:t>
            </a:r>
            <a:endParaRPr lang="en-US" sz="32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426" y="6262041"/>
            <a:ext cx="219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Patent held by Oracle</a:t>
            </a:r>
            <a:endParaRPr lang="en-US" dirty="0"/>
          </a:p>
        </p:txBody>
      </p:sp>
      <p:pic>
        <p:nvPicPr>
          <p:cNvPr id="6" name="Picture 5" descr="ian_flop_scan_schemat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" y="1981200"/>
            <a:ext cx="9144000" cy="38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05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79468"/>
            <a:ext cx="8687160" cy="538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ea typeface="DejaVu Sans" pitchFamily="2"/>
                <a:cs typeface="Lohit Devanagari" pitchFamily="2"/>
              </a:rPr>
              <a:t>Outline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Introduction </a:t>
            </a:r>
          </a:p>
          <a:p>
            <a:pPr marL="457200" indent="-45720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Design of a Simple Data Flip-Flop Used as a Synchronizer</a:t>
            </a:r>
          </a:p>
          <a:p>
            <a:pPr marL="457200" lvl="0" indent="-45720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Design of a Specialized </a:t>
            </a:r>
            <a:r>
              <a:rPr lang="en-US" sz="3200" dirty="0"/>
              <a:t>Synchronizer </a:t>
            </a:r>
            <a:r>
              <a:rPr lang="en-US" sz="3200" dirty="0" smtClean="0"/>
              <a:t>Cell</a:t>
            </a:r>
          </a:p>
          <a:p>
            <a:pPr marL="457200" lvl="0" indent="-45720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Formal </a:t>
            </a:r>
            <a:r>
              <a:rPr lang="en-US" sz="3200" dirty="0"/>
              <a:t>Sensitivity Analysis and Parameter Variability</a:t>
            </a:r>
          </a:p>
          <a:p>
            <a:pPr marL="457200" indent="-45720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Comparison of Analysis With Simulation</a:t>
            </a:r>
          </a:p>
          <a:p>
            <a:pPr marL="457200" indent="-45720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/>
              <a:t>Summary, Conclusions, and Future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41549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Introduction to Formal Sensitivity Analysis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</a:t>
            </a:r>
            <a:r>
              <a:rPr lang="en-US" sz="2400" dirty="0" smtClean="0"/>
              <a:t>Designers need a method that accurately predicts variations in 	     outputs based upon input parameters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  The sensitivity of a function is formally defined as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 Once the sensitivity factor is known, the relative change of a 	         function based upon a given parameter can be computed as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1600200" cy="80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731" y="4916984"/>
            <a:ext cx="1858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4575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48320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Sensitivity Equations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First, the circuit function </a:t>
            </a:r>
            <a:r>
              <a:rPr lang="el-GR" sz="2400" b="1" dirty="0" smtClean="0"/>
              <a:t>τ</a:t>
            </a:r>
            <a:r>
              <a:rPr lang="en-US" sz="2400" b="1" dirty="0" smtClean="0"/>
              <a:t> must be defined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For the strongly inverted with FET this computes to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For the weakly inverted FET this computes to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828800"/>
            <a:ext cx="1295400" cy="16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513" y="4343400"/>
            <a:ext cx="44129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8158" y="5791200"/>
            <a:ext cx="29276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664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098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Sensitivity Equations (continued)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 For a strongly inverted FET the equations can be simplified </a:t>
            </a:r>
            <a:r>
              <a:rPr lang="en-US" sz="2400" b="1" dirty="0" smtClean="0"/>
              <a:t>based upon </a:t>
            </a:r>
            <a:r>
              <a:rPr lang="en-US" sz="2400" b="1" dirty="0" smtClean="0"/>
              <a:t>high field effects :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if 			     (low field) then </a:t>
            </a:r>
          </a:p>
          <a:p>
            <a:pPr lvl="1" hangingPunct="0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if 			     (high field) then</a:t>
            </a:r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With a defined circuit function we will now explore sensitivity </a:t>
            </a:r>
            <a:r>
              <a:rPr lang="en-US" sz="2400" b="1" dirty="0" smtClean="0"/>
              <a:t>to the </a:t>
            </a:r>
            <a:r>
              <a:rPr lang="en-US" sz="2400" b="1" dirty="0" smtClean="0"/>
              <a:t>following: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Supply voltage (VDD)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Threshold voltage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Temperature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286000"/>
            <a:ext cx="2514600" cy="3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0"/>
            <a:ext cx="2514600" cy="3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133600"/>
            <a:ext cx="220050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200400"/>
            <a:ext cx="990600" cy="52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4705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6733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Sensitivity Equations for Supply Voltage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 For the supply voltage, we compute sensitivity of </a:t>
            </a:r>
            <a:r>
              <a:rPr lang="el-GR" sz="2400" b="1" dirty="0" smtClean="0"/>
              <a:t>τ</a:t>
            </a:r>
            <a:r>
              <a:rPr lang="en-US" sz="2400" b="1" dirty="0" smtClean="0"/>
              <a:t> to 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m</a:t>
            </a:r>
            <a:r>
              <a:rPr lang="en-US" sz="2400" b="1" dirty="0" smtClean="0"/>
              <a:t> using the numerator denominator analysis to get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If high field affects are negligible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Under the assumption that 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m</a:t>
            </a:r>
            <a:r>
              <a:rPr lang="en-US" sz="2400" b="1" dirty="0" smtClean="0"/>
              <a:t> is ½ of the supply voltage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For weak inversion, using the same methods 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0"/>
            <a:ext cx="6400800" cy="63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508" y="3581400"/>
            <a:ext cx="232898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4700" y="5257799"/>
            <a:ext cx="2514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943600"/>
            <a:ext cx="165490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9814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3436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Sensitivity Equations for Threshold Voltage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/>
              <a:t> </a:t>
            </a:r>
            <a:r>
              <a:rPr lang="en-US" sz="2400" b="1" dirty="0" smtClean="0"/>
              <a:t>We start under the assumption of strong inversion and that </a:t>
            </a:r>
            <a:r>
              <a:rPr lang="en-US" sz="2400" b="1" dirty="0" err="1" smtClean="0"/>
              <a:t>V</a:t>
            </a:r>
            <a:r>
              <a:rPr lang="en-US" sz="2400" b="1" baseline="-25000" dirty="0" err="1" smtClean="0"/>
              <a:t>m</a:t>
            </a:r>
            <a:r>
              <a:rPr lang="en-US" sz="2400" b="1" dirty="0" smtClean="0"/>
              <a:t> 	       is half of the supply voltage and get the following result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If the device is weakly inverted</a:t>
            </a:r>
            <a:endParaRPr lang="en-US" sz="32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154" y="2514600"/>
            <a:ext cx="31456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385" y="4419600"/>
            <a:ext cx="18952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15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3245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Sensitivity Equations for Temperature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/>
              <a:t> </a:t>
            </a:r>
            <a:r>
              <a:rPr lang="en-US" sz="2400" b="1" dirty="0" smtClean="0"/>
              <a:t>Temperature variation is a bit more complicated as it depends </a:t>
            </a:r>
            <a:r>
              <a:rPr lang="en-US" sz="2400" b="1" dirty="0" smtClean="0"/>
              <a:t>on the </a:t>
            </a:r>
            <a:r>
              <a:rPr lang="en-US" sz="2400" b="1" dirty="0" smtClean="0"/>
              <a:t>following factors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Mobility</a:t>
            </a:r>
          </a:p>
          <a:p>
            <a:pPr lvl="1" hangingPunct="0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Threshold voltage </a:t>
            </a:r>
          </a:p>
          <a:p>
            <a:pPr hangingPunct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</a:t>
            </a:r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and 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are fitting parameters found to be -2.5 and -0.2 mV/C</a:t>
            </a:r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The equation for a strongly inverted FET is </a:t>
            </a:r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The equation for a weakly inverted FET is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3429000"/>
            <a:ext cx="38269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09800"/>
            <a:ext cx="2286000" cy="7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105400"/>
            <a:ext cx="2552700" cy="56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2700" y="6096000"/>
            <a:ext cx="4038600" cy="5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48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7554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PVT Tolerant Synchronizer Design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From the equations developed through formal sensitivity analysis the following recommendations can be made for a PVT variation tolerant design: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Use the largest supply voltage possible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Use the lowest threshold devices available in the regenerative                      loop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Use minimum length FETs in the loops since high-field effects reduce sensitivity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Use transistor widths no wider than necessary since wider devices can force the FETs out of strong inversion 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Choose a synchronizer topology with </a:t>
            </a:r>
            <a:r>
              <a:rPr lang="en-US" sz="2400" b="1" dirty="0" err="1" smtClean="0"/>
              <a:t>metastable</a:t>
            </a:r>
            <a:r>
              <a:rPr lang="en-US" sz="2400" b="1" dirty="0" smtClean="0"/>
              <a:t> voltages that are insensitive to supply voltage changes. </a:t>
            </a:r>
          </a:p>
        </p:txBody>
      </p:sp>
    </p:spTree>
    <p:extLst>
      <p:ext uri="{BB962C8B-B14F-4D97-AF65-F5344CB8AC3E}">
        <p14:creationId xmlns:p14="http://schemas.microsoft.com/office/powerpoint/2010/main" xmlns="" val="225194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4750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Prediction of </a:t>
            </a:r>
            <a:r>
              <a:rPr lang="el-GR" sz="3200" b="1" u="sng" dirty="0" smtClean="0"/>
              <a:t>τ</a:t>
            </a:r>
            <a:r>
              <a:rPr lang="en-US" sz="3200" b="1" u="sng" dirty="0" smtClean="0"/>
              <a:t> from a Known Value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/>
              <a:t> </a:t>
            </a:r>
            <a:r>
              <a:rPr lang="en-US" sz="2400" b="1" dirty="0" smtClean="0"/>
              <a:t>Through the sensitivity equations developed, it is possible </a:t>
            </a:r>
            <a:r>
              <a:rPr lang="en-US" sz="2400" b="1" dirty="0" smtClean="0"/>
              <a:t>to estimate </a:t>
            </a:r>
            <a:r>
              <a:rPr lang="en-US" sz="2400" b="1" dirty="0" smtClean="0"/>
              <a:t>values of </a:t>
            </a:r>
            <a:r>
              <a:rPr lang="el-GR" sz="2400" b="1" dirty="0" smtClean="0"/>
              <a:t>τ</a:t>
            </a:r>
            <a:r>
              <a:rPr lang="en-US" sz="2400" b="1" dirty="0" smtClean="0"/>
              <a:t> in the presence of PVT variation. </a:t>
            </a:r>
            <a:r>
              <a:rPr lang="en-US" sz="2400" b="1" dirty="0" smtClean="0"/>
              <a:t>The sensitivity </a:t>
            </a:r>
            <a:r>
              <a:rPr lang="en-US" sz="2400" b="1" dirty="0" smtClean="0"/>
              <a:t>equation can predict the change.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Using this equation, we can predict the new value of </a:t>
            </a:r>
            <a:r>
              <a:rPr lang="el-GR" sz="2400" b="1" dirty="0" smtClean="0"/>
              <a:t>τ</a:t>
            </a: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lvl="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This can easily be programmed as a recurrence equation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2590800" cy="74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280" y="4191000"/>
            <a:ext cx="46634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100" y="5715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6398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28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240" y="1066680"/>
            <a:ext cx="8687160" cy="48115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i="0" u="sng" strike="noStrike" baseline="0" dirty="0" err="1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MetaACE</a:t>
            </a:r>
            <a:r>
              <a:rPr lang="en-US" sz="32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: A</a:t>
            </a:r>
            <a:r>
              <a:rPr lang="en-US" sz="3200" b="1" i="0" u="sng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 Tool for the Study of Synchronizer Performance (Courtesy of </a:t>
            </a:r>
            <a:r>
              <a:rPr lang="en-US" sz="3200" b="1" i="0" u="sng" strike="noStrike" dirty="0" err="1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Blendics</a:t>
            </a:r>
            <a:r>
              <a:rPr lang="en-US" sz="3200" b="1" i="0" u="sng" strike="noStrike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)</a:t>
            </a:r>
            <a:endParaRPr lang="en-US" sz="2400" b="1" dirty="0" smtClean="0"/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The first commercial product able to simulate </a:t>
            </a:r>
            <a:r>
              <a:rPr lang="en-US" sz="2400" b="1" dirty="0" smtClean="0"/>
              <a:t>synchronizer failure </a:t>
            </a:r>
            <a:r>
              <a:rPr lang="en-US" sz="2400" b="1" dirty="0" smtClean="0"/>
              <a:t>events due to </a:t>
            </a:r>
            <a:r>
              <a:rPr lang="en-US" sz="2400" b="1" dirty="0" err="1" smtClean="0"/>
              <a:t>metastability</a:t>
            </a:r>
            <a:endParaRPr lang="en-US" sz="2400" b="1" dirty="0" smtClean="0"/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Able to predict circuit behavior across variations of </a:t>
            </a:r>
            <a:r>
              <a:rPr lang="en-US" sz="2400" b="1" dirty="0" smtClean="0"/>
              <a:t>process parameters</a:t>
            </a:r>
            <a:r>
              <a:rPr lang="en-US" sz="2400" b="1" dirty="0" smtClean="0"/>
              <a:t>, supply voltages, and operating temperatures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Allows a designer to identify circuits that may </a:t>
            </a:r>
            <a:r>
              <a:rPr lang="en-US" sz="2400" b="1" dirty="0" smtClean="0"/>
              <a:t>exhibit synchronizer </a:t>
            </a:r>
            <a:r>
              <a:rPr lang="en-US" sz="2400" b="1" dirty="0" smtClean="0"/>
              <a:t>failures and give an estimate of </a:t>
            </a:r>
            <a:r>
              <a:rPr lang="en-US" sz="2400" b="1" dirty="0" smtClean="0"/>
              <a:t>mean-time between-failures </a:t>
            </a:r>
            <a:r>
              <a:rPr lang="en-US" sz="2400" b="1" dirty="0" smtClean="0"/>
              <a:t>(MTBF)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This tool will be used to compare results developed from </a:t>
            </a:r>
            <a:r>
              <a:rPr lang="en-US" sz="2400" b="1" dirty="0" smtClean="0"/>
              <a:t>formal sensitivity </a:t>
            </a:r>
            <a:r>
              <a:rPr lang="en-US" sz="2400" b="1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46264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29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5117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Sensitivity of </a:t>
            </a:r>
            <a:r>
              <a:rPr lang="el-GR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Supply Voltage (Simple Data Flip-Flop)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VTL			         VTG		       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VTG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/VTL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Master loop devices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Correlation Coefficients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VTL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0.986, RMS error = 0.5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VTG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0.986, RMS error = 2.6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VTG/VTL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0.986, RMS error = 0.5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954" y="1828800"/>
            <a:ext cx="3071046" cy="23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28800"/>
            <a:ext cx="3048000" cy="23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3057525" cy="24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53904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62" y="914400"/>
            <a:ext cx="868716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Metastability</a:t>
            </a: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in Synchronous Digital Systems</a:t>
            </a:r>
          </a:p>
        </p:txBody>
      </p:sp>
      <p:pic>
        <p:nvPicPr>
          <p:cNvPr id="6" name="Picture 5" descr="classic_setup_and_ho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62" y="1800128"/>
            <a:ext cx="5131020" cy="473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209800"/>
            <a:ext cx="3536754" cy="28307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0526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Sensitivity of </a:t>
            </a:r>
            <a:r>
              <a:rPr lang="el-GR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Threshold Voltage (Simple Data Flip-Flop)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Analysis uses VTL devices and predicts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for VTG devices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Results diverge at low supplies due to moderate inversion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Weak and Strong inversion predictions provide bounds</a:t>
            </a: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- Strong Inversion Curve</a:t>
            </a: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0.998</a:t>
            </a: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 RMS error = 15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- Weak Inversion Curve</a:t>
            </a: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0.989</a:t>
            </a:r>
          </a:p>
          <a:p>
            <a:pPr lvl="8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  RMS error = 114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4343400" cy="38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8810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Sensitivity of </a:t>
            </a:r>
            <a:r>
              <a:rPr lang="el-GR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Temperature</a:t>
            </a:r>
            <a:r>
              <a:rPr lang="en-US" sz="2400" b="1" u="sng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(Simple Data Flip-Flop)          </a:t>
            </a: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     VTL			       VTG		         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VTG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/VTL</a:t>
            </a: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Values are simulated and predicted over the automotive    	  	     temperature range : -40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º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C to 125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DejaVu Sans" pitchFamily="2"/>
                <a:cs typeface="Arial"/>
              </a:rPr>
              <a:t>º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C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Correlation coefficients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VTL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0.996, RMS error = 0.5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VTG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0.996, RMS error = 0.4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VTG/VTL :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= 0.998, RMS error = 0.5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2895600" cy="222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05000"/>
            <a:ext cx="2819400" cy="22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05000"/>
            <a:ext cx="2819400" cy="22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734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Modifications to the Sensitivity Analysis</a:t>
            </a:r>
            <a:endParaRPr lang="en-US" sz="32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previously developed sensitivity equations make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the assumption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that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is precisely half of the supply voltage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This specialized cell has the benefit of having a reduced sensitivity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of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Vm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the supply voltage, so a modification to the sensitivity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factor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must be made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Analyzing the circuit, the equation for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can be found as 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Using this result, the new sensitivity factor (neglecting high field  	     effects) is </a:t>
            </a: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911" y="4114800"/>
            <a:ext cx="22921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977" y="5562600"/>
            <a:ext cx="22840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33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1180744"/>
            <a:ext cx="8475840" cy="51757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Sensitivity of </a:t>
            </a:r>
            <a:r>
              <a:rPr lang="el-GR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Supply Voltage (Specialized Cell)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= 0.97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RMS error = 0.5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Maximum Error = 8%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828800"/>
            <a:ext cx="4038600" cy="314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87429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6348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Sensitivity of </a:t>
            </a:r>
            <a:r>
              <a:rPr lang="el-GR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Temperature (Specialized Cell)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R</a:t>
            </a:r>
            <a:r>
              <a:rPr lang="en-US" sz="2400" b="1" baseline="30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= 0.992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RMS error = 0.7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ps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Maximum error = 9</a:t>
            </a:r>
            <a:r>
              <a:rPr lang="en-US" sz="2400" b="1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%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659" y="762000"/>
            <a:ext cx="253224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Summary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432514"/>
            <a:ext cx="8915400" cy="510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A design methodology for producing high quality synchronizer designs </a:t>
            </a:r>
            <a:r>
              <a:rPr lang="en-US" sz="2000" dirty="0" smtClean="0"/>
              <a:t>was presented</a:t>
            </a:r>
            <a:r>
              <a:rPr lang="en-US" sz="2000" dirty="0" smtClean="0"/>
              <a:t>. The method uses an AC analysis to optimize the GBW of the cascaded inverters in the critical regenerative loops.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/>
              <a:t> A formal sensitivity analysis was performed to predict how changes in process, supply voltage, and operating temperature affect the performance of a data synchronizer.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The results of the analysis was then used in an iterative manner to predict changes in synchronizer performance over, for example, a wide range of operating temperatures and supply voltages,</a:t>
            </a:r>
            <a:r>
              <a:rPr lang="en-US" sz="2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saving </a:t>
            </a:r>
            <a:r>
              <a:rPr lang="en-US" sz="2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reliability engineers </a:t>
            </a:r>
            <a:r>
              <a:rPr lang="en-US" sz="2000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valuable time </a:t>
            </a:r>
            <a:endParaRPr lang="en-US" sz="2000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Calibri" pitchFamily="34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Calibri" pitchFamily="34"/>
              </a:rPr>
              <a:t>The predictions agreed with simulation with startling accuracy!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lvl="0" indent="-342900" hangingPunct="0">
              <a:spcBef>
                <a:spcPts val="697"/>
              </a:spcBef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Recommendations for PVT-tolerant synchronizer designs were presented.</a:t>
            </a:r>
            <a:endParaRPr lang="en-US" sz="2000" dirty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61042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Future Work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There is still plenty of work that can be done 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Simulation at corner cases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Unify the weak and strong inversion results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Fix the issues in the extracted version of the specialized synchronizer cell</a:t>
            </a:r>
          </a:p>
          <a:p>
            <a:pPr lvl="1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Use a </a:t>
            </a:r>
            <a:r>
              <a:rPr lang="en-US" sz="32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manufacturable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process and do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real world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tests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0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37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455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Acknowledgements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NSF Grant # 0924010 “Blended Clocked and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Clockless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integrated 	     Circuit systems” SIUE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Blendics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Ian Jones at Oracle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Dr. Jerry Cox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Dr. George Engel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Dave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Zar</a:t>
            </a: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entire ECE faculty and staff of SIUE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My family and friends for supporting me in my studies and 	    	     academic pursuits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848" y="1371600"/>
            <a:ext cx="7057103" cy="12285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Questions?</a:t>
            </a:r>
          </a:p>
          <a:p>
            <a:pPr lvl="0" hangingPunct="0">
              <a:spcBef>
                <a:spcPts val="697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5731" y="32766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39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734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Formal Sensitivity Analysis (continued)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If a function is composed of multiple parameters, the total 	  	     change of can be computed as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It is also possible to show that a function f has a parameter y which in turn depends on a parameter x, the sensitivity to x can be computed as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And if a function is rational, then the sensitivity can be computed as the difference of the sensitivity of the numerator and the sensitivity of the denominator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040" y="2362200"/>
            <a:ext cx="24079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550" y="4267200"/>
            <a:ext cx="186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7857" y="6096000"/>
            <a:ext cx="20682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4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7160" cy="29238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sng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Metastability</a:t>
            </a:r>
            <a:r>
              <a:rPr lang="en-US" sz="4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</a:t>
            </a:r>
            <a:r>
              <a:rPr lang="en-US" sz="44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Hazards</a:t>
            </a:r>
            <a:endParaRPr lang="en-US" sz="4000" b="1" u="sng" dirty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marL="971550" lvl="1" indent="-51435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DejaVu Sans" pitchFamily="2"/>
                <a:cs typeface="Lohit Devanagari" pitchFamily="2"/>
              </a:rPr>
              <a:t>Uncertainty in transition timing</a:t>
            </a:r>
          </a:p>
          <a:p>
            <a:pPr marL="971550" lvl="1" indent="-51435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DejaVu Sans" pitchFamily="2"/>
                <a:cs typeface="Lohit Devanagari" pitchFamily="2"/>
              </a:rPr>
              <a:t>Uncertainty in logic level</a:t>
            </a:r>
          </a:p>
          <a:p>
            <a:pPr marL="971550" lvl="1" indent="-514350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DejaVu Sans" pitchFamily="2"/>
                <a:cs typeface="Lohit Devanagari" pitchFamily="2"/>
              </a:rPr>
              <a:t>Data-skew uncertainty	</a:t>
            </a:r>
            <a:r>
              <a:rPr lang="en-US" sz="2400" b="1" dirty="0" smtClean="0">
                <a:solidFill>
                  <a:srgbClr val="000000"/>
                </a:solidFill>
                <a:ea typeface="DejaVu Sans" pitchFamily="2"/>
                <a:cs typeface="Lohit Devanagari" pitchFamily="2"/>
              </a:rPr>
              <a:t> </a:t>
            </a:r>
            <a:endParaRPr lang="en-US" sz="2400" b="1" i="0" strike="noStrike" dirty="0" smtClean="0">
              <a:ln>
                <a:noFill/>
              </a:ln>
              <a:solidFill>
                <a:srgbClr val="000000"/>
              </a:solidFill>
              <a:uFillTx/>
              <a:ea typeface="DejaVu Sans" pitchFamily="2"/>
              <a:cs typeface="Lohit Devanagari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063" y="4572000"/>
            <a:ext cx="6893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Mean Time Between Failure (MTBF)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9590" y="5410200"/>
            <a:ext cx="2744820" cy="8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40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465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Summary of Results for the Public Synchronizer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         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Using small-signal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analyis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to optimize GBW optimization, a 	     decent synchronizer was developed. 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Layout showed a factor of two performance decrease in 	  	     comparison to a simple data flip-flop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Using only basic information from the loop devices, and a value of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	     from 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MetaACE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, values at different operating points could be 	 	     predicted with incredible accuracy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Noticeable deviations occur at low supplies due to entering 	 	     moderate inversion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Master and Slave loop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τ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’s differ significantly due to extra 	   	     capacitance present in the slave loop. This means that the design 	     will never be as good as it could possibly be.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41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7314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Design of a Simple Flip-Flop as a Synchronizer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The first design in this thesis was suggested Ian Jones of 	     Oracle®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This circuit was chosen as the first circuit for verification of the 	     sensitivity analysis due to its simplicity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This design is general enough that almost every standard cell 	  	      libraries will have some type of version of this flip-flop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In order to accurately model a circuit one might see in an IC, 	    	     a scan chain is added to make representative of a real design.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 This flip-flop is meant to be considered as the public synchronizer 	      due to its proliferation in standard cell libraries. Designers 	 	      without access to special synchronizer cells will use a design 	 	      identical or similar to this one, and thus need a circuit which has 	      pre-defined </a:t>
            </a:r>
            <a:r>
              <a:rPr lang="en-US" sz="2400" b="1" dirty="0" err="1" smtClean="0"/>
              <a:t>metastability</a:t>
            </a:r>
            <a:r>
              <a:rPr lang="en-US" sz="2400" b="1" dirty="0" smtClean="0"/>
              <a:t> characteristics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732E805-EBD6-4192-9EA3-1B6228098F6F}" type="slidenum">
              <a:rPr/>
              <a:pPr marL="0" marR="0" lvl="0" indent="0" algn="r" rtl="0" hangingPunct="1">
                <a:buNone/>
                <a:tabLst/>
              </a:pPr>
              <a:t>42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" y="914400"/>
            <a:ext cx="8933040" cy="5186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Design Sizing and GBW</a:t>
            </a:r>
            <a:endParaRPr lang="en-US" sz="3200" b="1" dirty="0" smtClean="0">
              <a:solidFill>
                <a:srgbClr val="000000"/>
              </a:solidFill>
              <a:latin typeface="Calibri" pitchFamily="34"/>
              <a:ea typeface="DejaVu Sans" pitchFamily="2"/>
              <a:cs typeface="Lohit Devanagari" pitchFamily="2"/>
            </a:endParaRP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same method to size the previous design is applied to the  	     specialized synchronizer cell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Unlike the previous design,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patent suggests NFETs in the loop be sized at 8x minimum 	  	     width, and the analysis used follows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GBW of the loops in Ian’s circuit is 41% larger than that of the 	     public synchronizer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Pull-up PFETs are set to minimum size to reduce capacitance on 	     the node</a:t>
            </a:r>
          </a:p>
          <a:p>
            <a:pPr lvl="0" hangingPunct="0">
              <a:spcBef>
                <a:spcPts val="697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/>
                <a:ea typeface="DejaVu Sans" pitchFamily="2"/>
                <a:cs typeface="Lohit Devanagari" pitchFamily="2"/>
              </a:rPr>
              <a:t> The input devices were sized by steadily increasing the width until 	     no benefit was seen in CLK-Q delay </a:t>
            </a:r>
          </a:p>
        </p:txBody>
      </p:sp>
    </p:spTree>
    <p:extLst>
      <p:ext uri="{BB962C8B-B14F-4D97-AF65-F5344CB8AC3E}">
        <p14:creationId xmlns:p14="http://schemas.microsoft.com/office/powerpoint/2010/main" xmlns="" val="165330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5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8" y="685800"/>
            <a:ext cx="9116291" cy="62889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i="0" u="sng" strike="noStrike" baseline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Need for a Public </a:t>
            </a:r>
            <a:r>
              <a:rPr lang="en-US" sz="40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Domain Synchronizer </a:t>
            </a:r>
            <a:endParaRPr lang="en-US" sz="3200" b="1" i="0" u="sng" strike="noStrike" baseline="0" dirty="0" smtClean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/>
              <a:t>Metastability</a:t>
            </a:r>
            <a:r>
              <a:rPr lang="en-US" sz="2800" dirty="0" smtClean="0"/>
              <a:t> is not well-understood by many </a:t>
            </a:r>
            <a:r>
              <a:rPr lang="en-US" sz="2800" dirty="0" smtClean="0"/>
              <a:t>practicing design </a:t>
            </a:r>
            <a:r>
              <a:rPr lang="en-US" sz="2800" dirty="0" smtClean="0"/>
              <a:t>engineers and their managers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/>
              <a:t>Metastability</a:t>
            </a:r>
            <a:r>
              <a:rPr lang="en-US" sz="2800" dirty="0" smtClean="0"/>
              <a:t> related failures are likely to increase as transistor feature size shrinks and process variability increases.  Modern designs may possess tens of thousands of synchronizers.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As greater emphasis is placed on semiconductor reliability, design engineers will be required to produce better estimates of MTBF rates.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Having a concrete circuit will make it easier for engineers to understand the pitfalls they are likely to encounter when trying to estimate </a:t>
            </a:r>
            <a:r>
              <a:rPr lang="en-US" sz="2800" dirty="0" err="1" smtClean="0"/>
              <a:t>metastability</a:t>
            </a:r>
            <a:r>
              <a:rPr lang="en-US" sz="2800" dirty="0" smtClean="0"/>
              <a:t>-related MTBF rates.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6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399"/>
            <a:ext cx="5181600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u="sng" dirty="0" smtClean="0"/>
              <a:t>Thesis Objectives</a:t>
            </a:r>
            <a:endParaRPr lang="en-US" sz="4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955315"/>
            <a:ext cx="8762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Design, layout, and characterize a standard flip-flop </a:t>
            </a:r>
            <a:r>
              <a:rPr lang="en-US" sz="2800" dirty="0" smtClean="0"/>
              <a:t>cell for </a:t>
            </a:r>
            <a:r>
              <a:rPr lang="en-US" sz="2800" dirty="0" smtClean="0"/>
              <a:t>use as a synchronizer.</a:t>
            </a:r>
            <a:endParaRPr lang="en-US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Design, layout, and characterize a specialized synchronizer cell.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Perform a sensitivity analysis to predict how performance changes when supply voltage, threshold voltage, and temperature change.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i="1" u="sng" dirty="0" smtClean="0"/>
              <a:t>Compare predicted performance to that obtained through simulation.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325098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7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399"/>
            <a:ext cx="5181600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u="sng" dirty="0" smtClean="0"/>
              <a:t>Significance of Work</a:t>
            </a:r>
            <a:endParaRPr lang="en-US" sz="4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832" y="1830120"/>
            <a:ext cx="9121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Determining the parameters which characterize the performance of synchronizer at a single operating point can take several minutes ore hours to determine through simulation.  </a:t>
            </a:r>
          </a:p>
          <a:p>
            <a:endParaRPr lang="en-US" sz="2400" dirty="0"/>
          </a:p>
          <a:p>
            <a:r>
              <a:rPr lang="en-US" sz="2400" dirty="0" smtClean="0"/>
              <a:t>If these parameters are made on silicon, it may take hours or even days to determine the performance parameters at a single operating point. </a:t>
            </a:r>
          </a:p>
          <a:p>
            <a:endParaRPr lang="en-US" sz="2400" dirty="0"/>
          </a:p>
          <a:p>
            <a:r>
              <a:rPr lang="en-US" sz="2400" b="1" i="1" dirty="0" smtClean="0"/>
              <a:t>In this talk I will demonstrate, using the results of a formal sensitivity analysis,  how the parameters obtained, for example at nominal temperature and supply, can be used to accurately predict synchronizer performance at elevated temperature or supply voltage.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525249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0C8F7F40-0DEE-4255-AD93-262A1C9B2604}" type="slidenum">
              <a:rPr/>
              <a:pPr marL="0" marR="0" lvl="0" indent="0" algn="r" rtl="0" hangingPunct="1">
                <a:buNone/>
                <a:tabLst/>
              </a:pPr>
              <a:t>8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78772"/>
            <a:ext cx="2438280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i="0" u="sng" strike="noStrike" baseline="0" dirty="0" smtClean="0">
                <a:ln>
                  <a:noFill/>
                </a:ln>
                <a:solidFill>
                  <a:srgbClr val="000000"/>
                </a:solidFill>
                <a:uFillTx/>
                <a:latin typeface="Calibri" pitchFamily="34"/>
                <a:ea typeface="DejaVu Sans" pitchFamily="2"/>
                <a:cs typeface="Lohit Devanagari" pitchFamily="2"/>
              </a:rPr>
              <a:t>FreePDK45</a:t>
            </a:r>
            <a:endParaRPr lang="en-US" sz="3600" b="1" i="0" u="sng" strike="noStrike" baseline="0" dirty="0">
              <a:ln>
                <a:noFill/>
              </a:ln>
              <a:solidFill>
                <a:srgbClr val="000000"/>
              </a:solidFill>
              <a:uFillTx/>
              <a:latin typeface="Calibri" pitchFamily="34"/>
              <a:ea typeface="DejaVu Sans" pitchFamily="2"/>
              <a:cs typeface="Lohit Devanagari" pitchFamily="2"/>
            </a:endParaRPr>
          </a:p>
        </p:txBody>
      </p:sp>
      <p:sp>
        <p:nvSpPr>
          <p:cNvPr id="4" name="TextBox 1"/>
          <p:cNvSpPr/>
          <p:nvPr/>
        </p:nvSpPr>
        <p:spPr>
          <a:xfrm>
            <a:off x="222662" y="1783175"/>
            <a:ext cx="8305560" cy="49783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 Purposely 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non-</a:t>
            </a:r>
            <a:r>
              <a:rPr lang="en-US" sz="2400" dirty="0" err="1">
                <a:latin typeface="Calibri" pitchFamily="34"/>
                <a:ea typeface="DejaVu Sans" pitchFamily="2"/>
                <a:cs typeface="DejaVu Sans" pitchFamily="2"/>
              </a:rPr>
              <a:t>manufacturable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45 nm “process”</a:t>
            </a: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endParaRPr lang="en-US" sz="24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 Predictive 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HSPICE models from ASU</a:t>
            </a: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endParaRPr lang="en-US" sz="24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 PDK 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(Process Design Kit) from NCSU for Cadence IC6 </a:t>
            </a: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toolset</a:t>
            </a: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tabLst/>
            </a:pPr>
            <a:endParaRPr lang="en-US" sz="24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 Used 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by researchers to explore device performance and design flows in deep sub-micron processes</a:t>
            </a: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endParaRPr lang="en-US" sz="2400" dirty="0">
              <a:latin typeface="Calibri" pitchFamily="34"/>
              <a:ea typeface="DejaVu Sans" pitchFamily="2"/>
              <a:cs typeface="DejaVu Sans" pitchFamily="2"/>
            </a:endParaRPr>
          </a:p>
          <a:p>
            <a:pPr marL="0" marR="0" lvl="0" indent="0" rtl="0" hangingPunct="1">
              <a:lnSpc>
                <a:spcPct val="100000"/>
              </a:lnSpc>
              <a:buClr>
                <a:srgbClr val="000000"/>
              </a:buClr>
              <a:buSzPct val="100000"/>
              <a:buFont typeface="Wingdings" pitchFamily="2"/>
              <a:buChar char=""/>
              <a:tabLst/>
            </a:pPr>
            <a:r>
              <a:rPr lang="en-US" sz="2400" dirty="0" smtClean="0">
                <a:latin typeface="Calibri" pitchFamily="34"/>
                <a:ea typeface="DejaVu Sans" pitchFamily="2"/>
                <a:cs typeface="DejaVu Sans" pitchFamily="2"/>
              </a:rPr>
              <a:t> Three 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threshold voltages available</a:t>
            </a:r>
          </a:p>
          <a:p>
            <a:pPr marL="342720" marR="0" lvl="0" indent="-342720" rtl="0" hangingPunct="1">
              <a:lnSpc>
                <a:spcPct val="100000"/>
              </a:lnSpc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	VTL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Low threshold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High-speed</a:t>
            </a:r>
          </a:p>
          <a:p>
            <a:pPr marL="342720" marR="0" lvl="0" indent="-342720" rtl="0" hangingPunct="1">
              <a:lnSpc>
                <a:spcPct val="100000"/>
              </a:lnSpc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	VTG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Normal threshold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General-purpose</a:t>
            </a:r>
          </a:p>
          <a:p>
            <a:pPr marL="342720" marR="0" lvl="0" indent="-342720" rtl="0" hangingPunct="1">
              <a:lnSpc>
                <a:spcPct val="100000"/>
              </a:lnSpc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	VTH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High threshold </a:t>
            </a:r>
            <a:r>
              <a:rPr lang="en-US" sz="2400" dirty="0">
                <a:latin typeface="Wingdings" pitchFamily="18"/>
                <a:ea typeface="DejaVu Sans" pitchFamily="2"/>
                <a:cs typeface="DejaVu Sans" pitchFamily="2"/>
              </a:rPr>
              <a:t></a:t>
            </a:r>
            <a:r>
              <a:rPr lang="en-US" sz="2400" dirty="0">
                <a:latin typeface="Calibri" pitchFamily="34"/>
                <a:ea typeface="DejaVu Sans" pitchFamily="2"/>
                <a:cs typeface="DejaVu Sans" pitchFamily="2"/>
              </a:rPr>
              <a:t> Low-power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7924680" y="6356520"/>
            <a:ext cx="7621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1">
              <a:buNone/>
              <a:tabLst/>
            </a:pPr>
            <a:fld id="{C7D24C7B-0614-472C-98AC-37E3A2BF87EE}" type="slidenum">
              <a:rPr/>
              <a:pPr marL="0" marR="0" lvl="0" indent="0" algn="r" rtl="0" hangingPunct="1">
                <a:buNone/>
                <a:tabLst/>
              </a:pPr>
              <a:t>9</a:t>
            </a:fld>
            <a:endParaRPr lang="en-US" sz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7160" cy="50988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18360" bIns="4572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F6FC6"/>
              </a:buClr>
              <a:buSzPct val="85000"/>
              <a:buFont typeface="Wingdings 2" pitchFamily="18"/>
              <a:buChar char=""/>
            </a:lvl2pPr>
            <a:lvl3pPr lvl="2">
              <a:buClr>
                <a:srgbClr val="009DD9"/>
              </a:buClr>
              <a:buSzPct val="70000"/>
              <a:buFont typeface="Wingdings 2" pitchFamily="18"/>
              <a:buChar char=""/>
            </a:lvl3pPr>
            <a:lvl4pPr lvl="3">
              <a:buClr>
                <a:srgbClr val="0BD0D9"/>
              </a:buClr>
              <a:buSzPct val="65000"/>
              <a:buFont typeface="Wingdings 2" pitchFamily="18"/>
              <a:buChar char=""/>
            </a:lvl4pPr>
            <a:lvl5pPr lvl="4">
              <a:buClr>
                <a:srgbClr val="10CF9B"/>
              </a:buClr>
              <a:buSzPct val="65000"/>
              <a:buFont typeface="Wingdings 2" pitchFamily="18"/>
              <a:buChar char=""/>
            </a:lvl5pPr>
            <a:lvl6pPr lvl="5">
              <a:buClr>
                <a:srgbClr val="10CF9B"/>
              </a:buClr>
              <a:buSzPct val="65000"/>
              <a:buFont typeface="Wingdings 2" pitchFamily="18"/>
              <a:buChar char=""/>
            </a:lvl6pPr>
            <a:lvl7pPr lvl="6">
              <a:buClr>
                <a:srgbClr val="10CF9B"/>
              </a:buClr>
              <a:buSzPct val="65000"/>
              <a:buFont typeface="Wingdings 2" pitchFamily="18"/>
              <a:buChar char=""/>
            </a:lvl7pPr>
            <a:lvl8pPr lvl="7">
              <a:buClr>
                <a:srgbClr val="10CF9B"/>
              </a:buClr>
              <a:buSzPct val="65000"/>
              <a:buFont typeface="Wingdings 2" pitchFamily="18"/>
              <a:buChar char=""/>
            </a:lvl8pPr>
            <a:lvl9pPr lvl="8">
              <a:buClr>
                <a:srgbClr val="10CF9B"/>
              </a:buClr>
              <a:buSzPct val="65000"/>
              <a:buFont typeface="Wingdings 2" pitchFamily="18"/>
              <a:buChar char="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u="sng" dirty="0" smtClean="0"/>
              <a:t>Device Characterization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Devices parameters must be characterized for use in </a:t>
            </a:r>
            <a:r>
              <a:rPr lang="en-US" sz="2400" b="1" dirty="0" smtClean="0"/>
              <a:t>the development </a:t>
            </a:r>
            <a:r>
              <a:rPr lang="en-US" sz="2400" b="1" dirty="0" smtClean="0"/>
              <a:t>of sensitivity equations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there are three operating regions of interest :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Strong Inversion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Moderate Inversion</a:t>
            </a:r>
          </a:p>
          <a:p>
            <a:pPr lvl="1"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Weak Inversion</a:t>
            </a:r>
          </a:p>
          <a:p>
            <a:pPr hangingPunct="0">
              <a:spcBef>
                <a:spcPts val="799"/>
              </a:spcBef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 We begin with the short channel effect modified square </a:t>
            </a:r>
            <a:r>
              <a:rPr lang="en-US" sz="2400" b="1" dirty="0" smtClean="0"/>
              <a:t>law equation </a:t>
            </a:r>
            <a:r>
              <a:rPr lang="en-US" sz="2400" b="1" dirty="0" smtClean="0"/>
              <a:t>:</a:t>
            </a:r>
          </a:p>
          <a:p>
            <a:pPr hangingPunct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/>
          </a:p>
          <a:p>
            <a:pPr hangingPunct="0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/>
              <a:t>					    where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00"/>
            <a:ext cx="3505200" cy="82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76800"/>
            <a:ext cx="23469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867400"/>
            <a:ext cx="2133600" cy="65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10131</TotalTime>
  <Words>1685</Words>
  <Application>Microsoft Office PowerPoint</Application>
  <PresentationFormat>On-screen Show (4:3)</PresentationFormat>
  <Paragraphs>385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</vt:lpstr>
      <vt:lpstr>Title1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Dani</dc:creator>
  <cp:lastModifiedBy>George L. Engel</cp:lastModifiedBy>
  <cp:revision>1427</cp:revision>
  <cp:lastPrinted>2013-05-06T14:32:36Z</cp:lastPrinted>
  <dcterms:created xsi:type="dcterms:W3CDTF">2013-12-11T07:36:53Z</dcterms:created>
  <dcterms:modified xsi:type="dcterms:W3CDTF">2014-08-05T16:18:19Z</dcterms:modified>
</cp:coreProperties>
</file>