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4"/>
  </p:sldMasterIdLst>
  <p:notesMasterIdLst>
    <p:notesMasterId r:id="rId19"/>
  </p:notesMasterIdLst>
  <p:sldIdLst>
    <p:sldId id="310" r:id="rId5"/>
    <p:sldId id="328" r:id="rId6"/>
    <p:sldId id="378" r:id="rId7"/>
    <p:sldId id="379" r:id="rId8"/>
    <p:sldId id="380" r:id="rId9"/>
    <p:sldId id="381" r:id="rId10"/>
    <p:sldId id="382" r:id="rId11"/>
    <p:sldId id="383" r:id="rId12"/>
    <p:sldId id="385" r:id="rId13"/>
    <p:sldId id="388" r:id="rId14"/>
    <p:sldId id="384" r:id="rId15"/>
    <p:sldId id="386" r:id="rId16"/>
    <p:sldId id="387" r:id="rId17"/>
    <p:sldId id="32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02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outlineViewPr>
    <p:cViewPr>
      <p:scale>
        <a:sx n="33" d="100"/>
        <a:sy n="33" d="100"/>
      </p:scale>
      <p:origin x="0" y="-9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F1067-A30A-4581-B385-12E6C0209E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E7600D1-DB4B-4C16-AE33-0D9FC11DC4AF}">
      <dgm:prSet/>
      <dgm:spPr/>
      <dgm:t>
        <a:bodyPr/>
        <a:lstStyle/>
        <a:p>
          <a:r>
            <a:rPr lang="en-US" b="1"/>
            <a:t>What is LinkedIn?</a:t>
          </a:r>
          <a:r>
            <a:rPr lang="en-US"/>
            <a:t> </a:t>
          </a:r>
        </a:p>
      </dgm:t>
    </dgm:pt>
    <dgm:pt modelId="{2297E3BB-F131-45E6-A7A5-E349F561BA60}" type="parTrans" cxnId="{4DC96A39-542D-4C3A-97CD-0C5D13C1DF63}">
      <dgm:prSet/>
      <dgm:spPr/>
      <dgm:t>
        <a:bodyPr/>
        <a:lstStyle/>
        <a:p>
          <a:endParaRPr lang="en-US"/>
        </a:p>
      </dgm:t>
    </dgm:pt>
    <dgm:pt modelId="{C5FE4F5A-0CE6-4E95-8355-2EB301D40378}" type="sibTrans" cxnId="{4DC96A39-542D-4C3A-97CD-0C5D13C1DF63}">
      <dgm:prSet/>
      <dgm:spPr/>
      <dgm:t>
        <a:bodyPr/>
        <a:lstStyle/>
        <a:p>
          <a:endParaRPr lang="en-US"/>
        </a:p>
      </dgm:t>
    </dgm:pt>
    <dgm:pt modelId="{0EC3C836-424F-43CE-B8C4-816F595C9C3E}">
      <dgm:prSet/>
      <dgm:spPr/>
      <dgm:t>
        <a:bodyPr/>
        <a:lstStyle/>
        <a:p>
          <a:r>
            <a:rPr lang="en-US"/>
            <a:t>Online platform where professionals can update information about their careers and network with other professionals or potential employers. </a:t>
          </a:r>
        </a:p>
      </dgm:t>
    </dgm:pt>
    <dgm:pt modelId="{A01444A8-78ED-4262-9A62-9FAE96E5511B}" type="parTrans" cxnId="{798F32DC-0CF1-4DC5-8F8C-BE9BAF4FDC2A}">
      <dgm:prSet/>
      <dgm:spPr/>
      <dgm:t>
        <a:bodyPr/>
        <a:lstStyle/>
        <a:p>
          <a:endParaRPr lang="en-US"/>
        </a:p>
      </dgm:t>
    </dgm:pt>
    <dgm:pt modelId="{5BCCE8BF-7A59-4A76-A0C1-BE1136E564D5}" type="sibTrans" cxnId="{798F32DC-0CF1-4DC5-8F8C-BE9BAF4FDC2A}">
      <dgm:prSet/>
      <dgm:spPr/>
      <dgm:t>
        <a:bodyPr/>
        <a:lstStyle/>
        <a:p>
          <a:endParaRPr lang="en-US"/>
        </a:p>
      </dgm:t>
    </dgm:pt>
    <dgm:pt modelId="{473BDF6E-C63A-43A7-AEB2-C590BCCD3976}">
      <dgm:prSet/>
      <dgm:spPr/>
      <dgm:t>
        <a:bodyPr/>
        <a:lstStyle/>
        <a:p>
          <a:r>
            <a:rPr lang="en-US" b="1"/>
            <a:t>How can LinkedIn help? </a:t>
          </a:r>
          <a:endParaRPr lang="en-US"/>
        </a:p>
      </dgm:t>
    </dgm:pt>
    <dgm:pt modelId="{ABECF9F0-984B-4109-9D81-A7C34A80CA34}" type="parTrans" cxnId="{1C8913F9-468E-405D-8A76-B4B821CE839D}">
      <dgm:prSet/>
      <dgm:spPr/>
      <dgm:t>
        <a:bodyPr/>
        <a:lstStyle/>
        <a:p>
          <a:endParaRPr lang="en-US"/>
        </a:p>
      </dgm:t>
    </dgm:pt>
    <dgm:pt modelId="{8F3D519A-1A47-49DE-BEDF-4B89529F18CD}" type="sibTrans" cxnId="{1C8913F9-468E-405D-8A76-B4B821CE839D}">
      <dgm:prSet/>
      <dgm:spPr/>
      <dgm:t>
        <a:bodyPr/>
        <a:lstStyle/>
        <a:p>
          <a:endParaRPr lang="en-US"/>
        </a:p>
      </dgm:t>
    </dgm:pt>
    <dgm:pt modelId="{0766BC81-4EBA-4507-B84E-B13F3888BB6B}">
      <dgm:prSet/>
      <dgm:spPr/>
      <dgm:t>
        <a:bodyPr/>
        <a:lstStyle/>
        <a:p>
          <a:r>
            <a:rPr lang="en-US"/>
            <a:t>Connect with professionals including alumni, fellow academics, industry professionals, and future employers </a:t>
          </a:r>
        </a:p>
      </dgm:t>
    </dgm:pt>
    <dgm:pt modelId="{1758A2B9-4584-4A92-B884-3B23A18E7742}" type="parTrans" cxnId="{73C92815-9C59-450B-A83E-56939863FAFB}">
      <dgm:prSet/>
      <dgm:spPr/>
      <dgm:t>
        <a:bodyPr/>
        <a:lstStyle/>
        <a:p>
          <a:endParaRPr lang="en-US"/>
        </a:p>
      </dgm:t>
    </dgm:pt>
    <dgm:pt modelId="{FA5C0D5A-1093-433E-ABEB-1A9FEA1CC0CE}" type="sibTrans" cxnId="{73C92815-9C59-450B-A83E-56939863FAFB}">
      <dgm:prSet/>
      <dgm:spPr/>
      <dgm:t>
        <a:bodyPr/>
        <a:lstStyle/>
        <a:p>
          <a:endParaRPr lang="en-US"/>
        </a:p>
      </dgm:t>
    </dgm:pt>
    <dgm:pt modelId="{B3BCFB63-DA3F-490D-817E-D69D8C7755BE}">
      <dgm:prSet/>
      <dgm:spPr/>
      <dgm:t>
        <a:bodyPr/>
        <a:lstStyle/>
        <a:p>
          <a:r>
            <a:rPr lang="en-US" dirty="0"/>
            <a:t>Promote yourself, your organization, and your professional accomplishments</a:t>
          </a:r>
        </a:p>
      </dgm:t>
    </dgm:pt>
    <dgm:pt modelId="{AAD93944-070D-4A39-A5AB-E31066A96AB5}" type="parTrans" cxnId="{15B1D148-E43D-4522-8C12-93A8954448A7}">
      <dgm:prSet/>
      <dgm:spPr/>
      <dgm:t>
        <a:bodyPr/>
        <a:lstStyle/>
        <a:p>
          <a:endParaRPr lang="en-US"/>
        </a:p>
      </dgm:t>
    </dgm:pt>
    <dgm:pt modelId="{11AA1271-1AAA-43EA-96DE-B0AE878845C3}" type="sibTrans" cxnId="{15B1D148-E43D-4522-8C12-93A8954448A7}">
      <dgm:prSet/>
      <dgm:spPr/>
      <dgm:t>
        <a:bodyPr/>
        <a:lstStyle/>
        <a:p>
          <a:endParaRPr lang="en-US"/>
        </a:p>
      </dgm:t>
    </dgm:pt>
    <dgm:pt modelId="{A6D72512-119C-4B43-8E70-AE13001D59E2}" type="pres">
      <dgm:prSet presAssocID="{AE5F1067-A30A-4581-B385-12E6C0209E18}" presName="root" presStyleCnt="0">
        <dgm:presLayoutVars>
          <dgm:dir/>
          <dgm:resizeHandles val="exact"/>
        </dgm:presLayoutVars>
      </dgm:prSet>
      <dgm:spPr/>
    </dgm:pt>
    <dgm:pt modelId="{D936AAD1-9726-4CA7-BDEA-C589AC0D598D}" type="pres">
      <dgm:prSet presAssocID="{EE7600D1-DB4B-4C16-AE33-0D9FC11DC4AF}" presName="compNode" presStyleCnt="0"/>
      <dgm:spPr/>
    </dgm:pt>
    <dgm:pt modelId="{18721AE4-6F5D-4D85-B1A0-76FCD79A9221}" type="pres">
      <dgm:prSet presAssocID="{EE7600D1-DB4B-4C16-AE33-0D9FC11DC4AF}" presName="bgRect" presStyleLbl="bgShp" presStyleIdx="0" presStyleCnt="2"/>
      <dgm:spPr/>
    </dgm:pt>
    <dgm:pt modelId="{9ADC1347-C788-4719-A31F-408EAA97F22B}" type="pres">
      <dgm:prSet presAssocID="{EE7600D1-DB4B-4C16-AE33-0D9FC11DC4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B18E014-7B06-4E3D-9B10-4D9E5F48FBC8}" type="pres">
      <dgm:prSet presAssocID="{EE7600D1-DB4B-4C16-AE33-0D9FC11DC4AF}" presName="spaceRect" presStyleCnt="0"/>
      <dgm:spPr/>
    </dgm:pt>
    <dgm:pt modelId="{6AADE6A7-3F9E-451D-8FFA-20F09794AB8E}" type="pres">
      <dgm:prSet presAssocID="{EE7600D1-DB4B-4C16-AE33-0D9FC11DC4AF}" presName="parTx" presStyleLbl="revTx" presStyleIdx="0" presStyleCnt="4">
        <dgm:presLayoutVars>
          <dgm:chMax val="0"/>
          <dgm:chPref val="0"/>
        </dgm:presLayoutVars>
      </dgm:prSet>
      <dgm:spPr/>
    </dgm:pt>
    <dgm:pt modelId="{DB68BB1E-170C-4BE0-B9C1-253F6B1FC3AB}" type="pres">
      <dgm:prSet presAssocID="{EE7600D1-DB4B-4C16-AE33-0D9FC11DC4AF}" presName="desTx" presStyleLbl="revTx" presStyleIdx="1" presStyleCnt="4">
        <dgm:presLayoutVars/>
      </dgm:prSet>
      <dgm:spPr/>
    </dgm:pt>
    <dgm:pt modelId="{8D387D44-60C1-4CCC-9F74-8FE05BBA4722}" type="pres">
      <dgm:prSet presAssocID="{C5FE4F5A-0CE6-4E95-8355-2EB301D40378}" presName="sibTrans" presStyleCnt="0"/>
      <dgm:spPr/>
    </dgm:pt>
    <dgm:pt modelId="{06ADC036-EB9E-4937-9E5D-ED74ADE27511}" type="pres">
      <dgm:prSet presAssocID="{473BDF6E-C63A-43A7-AEB2-C590BCCD3976}" presName="compNode" presStyleCnt="0"/>
      <dgm:spPr/>
    </dgm:pt>
    <dgm:pt modelId="{D9B5924D-04B7-492B-8FC7-88AD5EEA6536}" type="pres">
      <dgm:prSet presAssocID="{473BDF6E-C63A-43A7-AEB2-C590BCCD3976}" presName="bgRect" presStyleLbl="bgShp" presStyleIdx="1" presStyleCnt="2"/>
      <dgm:spPr/>
    </dgm:pt>
    <dgm:pt modelId="{BB1E3B08-041A-462E-AE52-C19DCA64F9C4}" type="pres">
      <dgm:prSet presAssocID="{473BDF6E-C63A-43A7-AEB2-C590BCCD397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B618CC2-EB51-495A-B5CC-BEFD7BEFC4EC}" type="pres">
      <dgm:prSet presAssocID="{473BDF6E-C63A-43A7-AEB2-C590BCCD3976}" presName="spaceRect" presStyleCnt="0"/>
      <dgm:spPr/>
    </dgm:pt>
    <dgm:pt modelId="{8E953A59-EF05-4803-8BFE-99B97B48C4B0}" type="pres">
      <dgm:prSet presAssocID="{473BDF6E-C63A-43A7-AEB2-C590BCCD3976}" presName="parTx" presStyleLbl="revTx" presStyleIdx="2" presStyleCnt="4">
        <dgm:presLayoutVars>
          <dgm:chMax val="0"/>
          <dgm:chPref val="0"/>
        </dgm:presLayoutVars>
      </dgm:prSet>
      <dgm:spPr/>
    </dgm:pt>
    <dgm:pt modelId="{3F76F2E5-6A07-4F5D-B1C7-083106675EDA}" type="pres">
      <dgm:prSet presAssocID="{473BDF6E-C63A-43A7-AEB2-C590BCCD3976}" presName="desTx" presStyleLbl="revTx" presStyleIdx="3" presStyleCnt="4">
        <dgm:presLayoutVars/>
      </dgm:prSet>
      <dgm:spPr/>
    </dgm:pt>
  </dgm:ptLst>
  <dgm:cxnLst>
    <dgm:cxn modelId="{73C92815-9C59-450B-A83E-56939863FAFB}" srcId="{473BDF6E-C63A-43A7-AEB2-C590BCCD3976}" destId="{0766BC81-4EBA-4507-B84E-B13F3888BB6B}" srcOrd="0" destOrd="0" parTransId="{1758A2B9-4584-4A92-B884-3B23A18E7742}" sibTransId="{FA5C0D5A-1093-433E-ABEB-1A9FEA1CC0CE}"/>
    <dgm:cxn modelId="{A2F5281B-1C8A-44A8-B647-322C393B15FF}" type="presOf" srcId="{0EC3C836-424F-43CE-B8C4-816F595C9C3E}" destId="{DB68BB1E-170C-4BE0-B9C1-253F6B1FC3AB}" srcOrd="0" destOrd="0" presId="urn:microsoft.com/office/officeart/2018/2/layout/IconVerticalSolidList"/>
    <dgm:cxn modelId="{4DC96A39-542D-4C3A-97CD-0C5D13C1DF63}" srcId="{AE5F1067-A30A-4581-B385-12E6C0209E18}" destId="{EE7600D1-DB4B-4C16-AE33-0D9FC11DC4AF}" srcOrd="0" destOrd="0" parTransId="{2297E3BB-F131-45E6-A7A5-E349F561BA60}" sibTransId="{C5FE4F5A-0CE6-4E95-8355-2EB301D40378}"/>
    <dgm:cxn modelId="{15B1D148-E43D-4522-8C12-93A8954448A7}" srcId="{473BDF6E-C63A-43A7-AEB2-C590BCCD3976}" destId="{B3BCFB63-DA3F-490D-817E-D69D8C7755BE}" srcOrd="1" destOrd="0" parTransId="{AAD93944-070D-4A39-A5AB-E31066A96AB5}" sibTransId="{11AA1271-1AAA-43EA-96DE-B0AE878845C3}"/>
    <dgm:cxn modelId="{A51E91B9-DAD8-4B4A-92D5-99FA8C8BBD8D}" type="presOf" srcId="{0766BC81-4EBA-4507-B84E-B13F3888BB6B}" destId="{3F76F2E5-6A07-4F5D-B1C7-083106675EDA}" srcOrd="0" destOrd="0" presId="urn:microsoft.com/office/officeart/2018/2/layout/IconVerticalSolidList"/>
    <dgm:cxn modelId="{191E49BE-D5A4-4253-85D1-DB38ACA26687}" type="presOf" srcId="{EE7600D1-DB4B-4C16-AE33-0D9FC11DC4AF}" destId="{6AADE6A7-3F9E-451D-8FFA-20F09794AB8E}" srcOrd="0" destOrd="0" presId="urn:microsoft.com/office/officeart/2018/2/layout/IconVerticalSolidList"/>
    <dgm:cxn modelId="{55AA4FC2-3A2F-421C-A53E-C3B0B9D753A5}" type="presOf" srcId="{AE5F1067-A30A-4581-B385-12E6C0209E18}" destId="{A6D72512-119C-4B43-8E70-AE13001D59E2}" srcOrd="0" destOrd="0" presId="urn:microsoft.com/office/officeart/2018/2/layout/IconVerticalSolidList"/>
    <dgm:cxn modelId="{BE164EC9-4584-4052-8852-71B9140A6403}" type="presOf" srcId="{B3BCFB63-DA3F-490D-817E-D69D8C7755BE}" destId="{3F76F2E5-6A07-4F5D-B1C7-083106675EDA}" srcOrd="0" destOrd="1" presId="urn:microsoft.com/office/officeart/2018/2/layout/IconVerticalSolidList"/>
    <dgm:cxn modelId="{798F32DC-0CF1-4DC5-8F8C-BE9BAF4FDC2A}" srcId="{EE7600D1-DB4B-4C16-AE33-0D9FC11DC4AF}" destId="{0EC3C836-424F-43CE-B8C4-816F595C9C3E}" srcOrd="0" destOrd="0" parTransId="{A01444A8-78ED-4262-9A62-9FAE96E5511B}" sibTransId="{5BCCE8BF-7A59-4A76-A0C1-BE1136E564D5}"/>
    <dgm:cxn modelId="{505421EF-BC8A-492D-84F8-33962244C457}" type="presOf" srcId="{473BDF6E-C63A-43A7-AEB2-C590BCCD3976}" destId="{8E953A59-EF05-4803-8BFE-99B97B48C4B0}" srcOrd="0" destOrd="0" presId="urn:microsoft.com/office/officeart/2018/2/layout/IconVerticalSolidList"/>
    <dgm:cxn modelId="{1C8913F9-468E-405D-8A76-B4B821CE839D}" srcId="{AE5F1067-A30A-4581-B385-12E6C0209E18}" destId="{473BDF6E-C63A-43A7-AEB2-C590BCCD3976}" srcOrd="1" destOrd="0" parTransId="{ABECF9F0-984B-4109-9D81-A7C34A80CA34}" sibTransId="{8F3D519A-1A47-49DE-BEDF-4B89529F18CD}"/>
    <dgm:cxn modelId="{CCD66E45-64F7-4EB7-956A-74654C85BA41}" type="presParOf" srcId="{A6D72512-119C-4B43-8E70-AE13001D59E2}" destId="{D936AAD1-9726-4CA7-BDEA-C589AC0D598D}" srcOrd="0" destOrd="0" presId="urn:microsoft.com/office/officeart/2018/2/layout/IconVerticalSolidList"/>
    <dgm:cxn modelId="{9A49E79A-E675-4E9C-90CC-BA4A3C8F68D1}" type="presParOf" srcId="{D936AAD1-9726-4CA7-BDEA-C589AC0D598D}" destId="{18721AE4-6F5D-4D85-B1A0-76FCD79A9221}" srcOrd="0" destOrd="0" presId="urn:microsoft.com/office/officeart/2018/2/layout/IconVerticalSolidList"/>
    <dgm:cxn modelId="{091DBBDE-F9CF-4EC3-8122-4C445CFE76F9}" type="presParOf" srcId="{D936AAD1-9726-4CA7-BDEA-C589AC0D598D}" destId="{9ADC1347-C788-4719-A31F-408EAA97F22B}" srcOrd="1" destOrd="0" presId="urn:microsoft.com/office/officeart/2018/2/layout/IconVerticalSolidList"/>
    <dgm:cxn modelId="{80EC6521-2EB4-4B95-8174-884C90FDCCEA}" type="presParOf" srcId="{D936AAD1-9726-4CA7-BDEA-C589AC0D598D}" destId="{0B18E014-7B06-4E3D-9B10-4D9E5F48FBC8}" srcOrd="2" destOrd="0" presId="urn:microsoft.com/office/officeart/2018/2/layout/IconVerticalSolidList"/>
    <dgm:cxn modelId="{381FE188-594F-4DF8-9E27-5DFCB3140B6B}" type="presParOf" srcId="{D936AAD1-9726-4CA7-BDEA-C589AC0D598D}" destId="{6AADE6A7-3F9E-451D-8FFA-20F09794AB8E}" srcOrd="3" destOrd="0" presId="urn:microsoft.com/office/officeart/2018/2/layout/IconVerticalSolidList"/>
    <dgm:cxn modelId="{681BDF8D-5794-44E4-B001-B57908C630E1}" type="presParOf" srcId="{D936AAD1-9726-4CA7-BDEA-C589AC0D598D}" destId="{DB68BB1E-170C-4BE0-B9C1-253F6B1FC3AB}" srcOrd="4" destOrd="0" presId="urn:microsoft.com/office/officeart/2018/2/layout/IconVerticalSolidList"/>
    <dgm:cxn modelId="{64792B73-CC93-4A11-A211-1E89F35AF436}" type="presParOf" srcId="{A6D72512-119C-4B43-8E70-AE13001D59E2}" destId="{8D387D44-60C1-4CCC-9F74-8FE05BBA4722}" srcOrd="1" destOrd="0" presId="urn:microsoft.com/office/officeart/2018/2/layout/IconVerticalSolidList"/>
    <dgm:cxn modelId="{BA6F3A19-43EE-48C4-9D68-734E443294CE}" type="presParOf" srcId="{A6D72512-119C-4B43-8E70-AE13001D59E2}" destId="{06ADC036-EB9E-4937-9E5D-ED74ADE27511}" srcOrd="2" destOrd="0" presId="urn:microsoft.com/office/officeart/2018/2/layout/IconVerticalSolidList"/>
    <dgm:cxn modelId="{5F7AE60E-3434-43B8-BAFD-C4EE3D7E0209}" type="presParOf" srcId="{06ADC036-EB9E-4937-9E5D-ED74ADE27511}" destId="{D9B5924D-04B7-492B-8FC7-88AD5EEA6536}" srcOrd="0" destOrd="0" presId="urn:microsoft.com/office/officeart/2018/2/layout/IconVerticalSolidList"/>
    <dgm:cxn modelId="{FB140343-7765-401E-9B4F-CAE79AD9AB27}" type="presParOf" srcId="{06ADC036-EB9E-4937-9E5D-ED74ADE27511}" destId="{BB1E3B08-041A-462E-AE52-C19DCA64F9C4}" srcOrd="1" destOrd="0" presId="urn:microsoft.com/office/officeart/2018/2/layout/IconVerticalSolidList"/>
    <dgm:cxn modelId="{BA67AC6D-C697-4083-8A72-F885966A49C5}" type="presParOf" srcId="{06ADC036-EB9E-4937-9E5D-ED74ADE27511}" destId="{0B618CC2-EB51-495A-B5CC-BEFD7BEFC4EC}" srcOrd="2" destOrd="0" presId="urn:microsoft.com/office/officeart/2018/2/layout/IconVerticalSolidList"/>
    <dgm:cxn modelId="{D1E3E4CF-4FDE-41DB-BCAA-BC0F15E8F984}" type="presParOf" srcId="{06ADC036-EB9E-4937-9E5D-ED74ADE27511}" destId="{8E953A59-EF05-4803-8BFE-99B97B48C4B0}" srcOrd="3" destOrd="0" presId="urn:microsoft.com/office/officeart/2018/2/layout/IconVerticalSolidList"/>
    <dgm:cxn modelId="{5DBA5E37-3FBF-4F33-A9E0-B62C172D51F8}" type="presParOf" srcId="{06ADC036-EB9E-4937-9E5D-ED74ADE27511}" destId="{3F76F2E5-6A07-4F5D-B1C7-083106675ED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21AE4-6F5D-4D85-B1A0-76FCD79A9221}">
      <dsp:nvSpPr>
        <dsp:cNvPr id="0" name=""/>
        <dsp:cNvSpPr/>
      </dsp:nvSpPr>
      <dsp:spPr>
        <a:xfrm>
          <a:off x="0" y="659626"/>
          <a:ext cx="10353675" cy="1217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C1347-C788-4719-A31F-408EAA97F22B}">
      <dsp:nvSpPr>
        <dsp:cNvPr id="0" name=""/>
        <dsp:cNvSpPr/>
      </dsp:nvSpPr>
      <dsp:spPr>
        <a:xfrm>
          <a:off x="368375" y="933624"/>
          <a:ext cx="669774" cy="669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DE6A7-3F9E-451D-8FFA-20F09794AB8E}">
      <dsp:nvSpPr>
        <dsp:cNvPr id="0" name=""/>
        <dsp:cNvSpPr/>
      </dsp:nvSpPr>
      <dsp:spPr>
        <a:xfrm>
          <a:off x="1406525" y="659626"/>
          <a:ext cx="4659153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What is LinkedIn?</a:t>
          </a:r>
          <a:r>
            <a:rPr lang="en-US" sz="2500" kern="1200"/>
            <a:t> </a:t>
          </a:r>
        </a:p>
      </dsp:txBody>
      <dsp:txXfrm>
        <a:off x="1406525" y="659626"/>
        <a:ext cx="4659153" cy="1217771"/>
      </dsp:txXfrm>
    </dsp:sp>
    <dsp:sp modelId="{DB68BB1E-170C-4BE0-B9C1-253F6B1FC3AB}">
      <dsp:nvSpPr>
        <dsp:cNvPr id="0" name=""/>
        <dsp:cNvSpPr/>
      </dsp:nvSpPr>
      <dsp:spPr>
        <a:xfrm>
          <a:off x="6065679" y="659626"/>
          <a:ext cx="4287995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Online platform where professionals can update information about their careers and network with other professionals or potential employers. </a:t>
          </a:r>
        </a:p>
      </dsp:txBody>
      <dsp:txXfrm>
        <a:off x="6065679" y="659626"/>
        <a:ext cx="4287995" cy="1217771"/>
      </dsp:txXfrm>
    </dsp:sp>
    <dsp:sp modelId="{D9B5924D-04B7-492B-8FC7-88AD5EEA6536}">
      <dsp:nvSpPr>
        <dsp:cNvPr id="0" name=""/>
        <dsp:cNvSpPr/>
      </dsp:nvSpPr>
      <dsp:spPr>
        <a:xfrm>
          <a:off x="0" y="2181839"/>
          <a:ext cx="10353675" cy="1217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E3B08-041A-462E-AE52-C19DCA64F9C4}">
      <dsp:nvSpPr>
        <dsp:cNvPr id="0" name=""/>
        <dsp:cNvSpPr/>
      </dsp:nvSpPr>
      <dsp:spPr>
        <a:xfrm>
          <a:off x="368375" y="2455838"/>
          <a:ext cx="669774" cy="669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53A59-EF05-4803-8BFE-99B97B48C4B0}">
      <dsp:nvSpPr>
        <dsp:cNvPr id="0" name=""/>
        <dsp:cNvSpPr/>
      </dsp:nvSpPr>
      <dsp:spPr>
        <a:xfrm>
          <a:off x="1406525" y="2181839"/>
          <a:ext cx="4659153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How can LinkedIn help? </a:t>
          </a:r>
          <a:endParaRPr lang="en-US" sz="2500" kern="1200"/>
        </a:p>
      </dsp:txBody>
      <dsp:txXfrm>
        <a:off x="1406525" y="2181839"/>
        <a:ext cx="4659153" cy="1217771"/>
      </dsp:txXfrm>
    </dsp:sp>
    <dsp:sp modelId="{3F76F2E5-6A07-4F5D-B1C7-083106675EDA}">
      <dsp:nvSpPr>
        <dsp:cNvPr id="0" name=""/>
        <dsp:cNvSpPr/>
      </dsp:nvSpPr>
      <dsp:spPr>
        <a:xfrm>
          <a:off x="6065679" y="2181839"/>
          <a:ext cx="4287995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Connect with professionals including alumni, fellow academics, industry professionals, and future employers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Promote yourself, your organization, and your professional accomplishments</a:t>
          </a:r>
        </a:p>
      </dsp:txBody>
      <dsp:txXfrm>
        <a:off x="6065679" y="2181839"/>
        <a:ext cx="4287995" cy="1217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2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001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295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82657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052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7291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8921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0478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534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AFB24-9188-4C0A-A512-E59E6F17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565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31D73-6FE4-4E4B-8D0B-E55FABBFA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524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F4D9-AE67-4B73-8B27-FD437564D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4476329"/>
            <a:ext cx="6467547" cy="1558680"/>
          </a:xfrm>
        </p:spPr>
        <p:txBody>
          <a:bodyPr anchor="ctr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8" name="Subtitle 24">
            <a:extLst>
              <a:ext uri="{FF2B5EF4-FFF2-40B4-BE49-F238E27FC236}">
                <a16:creationId xmlns:a16="http://schemas.microsoft.com/office/drawing/2014/main" id="{2A23FDD6-741A-4F02-B44B-70D85FCF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924" y="4476328"/>
            <a:ext cx="4046957" cy="1558673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 sz="2200"/>
              <a:t>Click to edit Master subtitle style</a:t>
            </a:r>
            <a:endParaRPr lang="en-US" sz="2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42B78C-790E-4881-96BA-169A876C67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271133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381543-EC92-42BD-A142-81963D427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74977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71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576263"/>
            <a:ext cx="4977777" cy="2967606"/>
          </a:xfrm>
        </p:spPr>
        <p:txBody>
          <a:bodyPr anchor="b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6" name="Subtitle 24">
            <a:extLst>
              <a:ext uri="{FF2B5EF4-FFF2-40B4-BE49-F238E27FC236}">
                <a16:creationId xmlns:a16="http://schemas.microsoft.com/office/drawing/2014/main" id="{FFA42F70-43EA-4954-AA43-22F43175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8" y="3764975"/>
            <a:ext cx="4977777" cy="2192683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 descr="Tag=AccentColor&#10;Flavor=Light&#10;Target=Fill">
            <a:extLst>
              <a:ext uri="{FF2B5EF4-FFF2-40B4-BE49-F238E27FC236}">
                <a16:creationId xmlns:a16="http://schemas.microsoft.com/office/drawing/2014/main" id="{F5FCF09E-0DE5-4155-9DC0-786737CF2E1B}"/>
              </a:ext>
            </a:extLst>
          </p:cNvPr>
          <p:cNvSpPr/>
          <p:nvPr userDrawn="1"/>
        </p:nvSpPr>
        <p:spPr>
          <a:xfrm rot="10800000">
            <a:off x="11496184" y="-10"/>
            <a:ext cx="695816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D3536A-3915-4B2E-B85A-9B494EEFB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6" y="0"/>
            <a:ext cx="5020056" cy="6848856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8537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8941816-7203-4339-8B31-60B4107A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A4606-69F4-4469-B7C4-4AF495ACE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2D696-4404-4062-9387-925D9687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15F07E-A8F5-473A-90AC-3BF5823C0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FC374E-BABB-4A9C-A608-04A2B9C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0256" y="1243584"/>
            <a:ext cx="4361688" cy="436168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7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1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7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9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2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Monday, February 1,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57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9" r:id="rId19"/>
    <p:sldLayoutId id="2147483844" r:id="rId2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257CD-11EF-4848-8D0C-C19CF615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LinkedIn Workshop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E34824-B508-4F9B-9AF8-D7C38E7F3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642074"/>
            <a:ext cx="9440034" cy="505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Conor Johsnon, MS E.D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Career Counselor</a:t>
            </a: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FA4F45-0C06-501F-DD4B-C003619D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041" y="839047"/>
            <a:ext cx="484127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72823AC-0F50-4CE6-BB4E-2A7190B5E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821" y="1867671"/>
            <a:ext cx="5102352" cy="11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70C76-50A3-F9EE-C49B-CDC32942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Skills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378C7-2710-2E6E-80FB-3F3DC8D38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2449"/>
            <a:ext cx="3078749" cy="4482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2"/>
                </a:solidFill>
              </a:rPr>
              <a:t>Focus on skills that reflect your strongest expertise today — especially those you still enjoy using or want to be sought out for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2"/>
                </a:solidFill>
              </a:rPr>
              <a:t>Prioritize abilities demonstrated through real experience (leadership, technical, interpersonal) rather than long lists of outdated or rarely used skills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2"/>
                </a:solidFill>
              </a:rPr>
              <a:t>5-10 skills</a:t>
            </a:r>
          </a:p>
          <a:p>
            <a:pPr algn="l"/>
            <a:endParaRPr lang="en-US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1026" name="Picture 2" descr="How to update the Skills Section on your LinkedIn Profile - Louise Brogan">
            <a:extLst>
              <a:ext uri="{FF2B5EF4-FFF2-40B4-BE49-F238E27FC236}">
                <a16:creationId xmlns:a16="http://schemas.microsoft.com/office/drawing/2014/main" id="{7D96753C-9030-A372-3D08-ECF3D85BB21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11869" b="3"/>
          <a:stretch>
            <a:fillRect/>
          </a:stretch>
        </p:blipFill>
        <p:spPr bwMode="auto">
          <a:xfrm>
            <a:off x="4906339" y="1185005"/>
            <a:ext cx="6642193" cy="4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7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B9BAE-18CB-E216-7DA1-19F9B8D2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0187-6B38-C67D-B34C-3E1B8DAB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 lnSpcReduction="1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Highlight major career achievements or legacy projects that demonstrate long-term impact</a:t>
            </a:r>
          </a:p>
          <a:p>
            <a:r>
              <a:rPr lang="en-US" sz="1800" dirty="0">
                <a:solidFill>
                  <a:schemeClr val="bg1"/>
                </a:solidFill>
              </a:rPr>
              <a:t>Choose projects that reinforce the expertise or reputation you want to be known for today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Include cross-functional, community, or post‑retirement initiatives that reflect ongoing contribution  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0B9A7-61D8-9311-9FD3-5DB0D24B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2156912"/>
            <a:ext cx="5676236" cy="23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97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C6DE0-4EBF-91B6-9FA3-BBE525B9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Posting on LinkedIn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4367-92C2-F188-94EC-2DF64EFEC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Post content related to your career/organization</a:t>
            </a:r>
          </a:p>
          <a:p>
            <a:pPr lvl="1"/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High quality &amp; relevant industry conversation starters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Post upcoming events and deadlines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Repost organizational events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Comment!​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84403-B2A9-3A49-3225-AB2732BB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828" y="643466"/>
            <a:ext cx="4387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FDAD8-09F1-63FE-637F-663096F9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Final Tips!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5423-8884-E617-29EF-DF1005105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515951"/>
          </a:xfrm>
        </p:spPr>
        <p:txBody>
          <a:bodyPr anchor="t"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Add a background photo​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Add connections in your field ​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Add at least 30 skills​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Follow influencers in your field 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Keep active</a:t>
            </a:r>
            <a:endParaRPr lang="en-US" sz="11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Text&#10;&#10;Description automatically generated">
            <a:extLst>
              <a:ext uri="{FF2B5EF4-FFF2-40B4-BE49-F238E27FC236}">
                <a16:creationId xmlns:a16="http://schemas.microsoft.com/office/drawing/2014/main" id="{18D9111A-4023-ADEE-5982-1D912830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803" y="1438360"/>
            <a:ext cx="5271909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2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F1F15-46F5-4A2B-AF38-34F3B802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4C54-B3B2-4B02-A340-C72E57FE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Conor Johnson</a:t>
            </a:r>
          </a:p>
          <a:p>
            <a:r>
              <a:rPr lang="en-US" dirty="0">
                <a:solidFill>
                  <a:schemeClr val="tx1"/>
                </a:solidFill>
              </a:rPr>
              <a:t>conojoh@siue.edu</a:t>
            </a:r>
          </a:p>
          <a:p>
            <a:r>
              <a:rPr lang="en-US" dirty="0">
                <a:solidFill>
                  <a:schemeClr val="tx1"/>
                </a:solidFill>
              </a:rPr>
              <a:t>siue.edu/</a:t>
            </a:r>
            <a:r>
              <a:rPr lang="en-US" dirty="0" err="1">
                <a:solidFill>
                  <a:schemeClr val="tx1"/>
                </a:solidFill>
              </a:rPr>
              <a:t>cdc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77814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LinkedIn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09619-BEB2-48A6-D32D-D83A7250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06" y="1312466"/>
            <a:ext cx="9149952" cy="22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C34-85C9-4BAF-8591-71741851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/>
              <a:t>What is LinkedIn 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023B493-660C-3B03-322C-64B290539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658660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1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E524-DE7A-44B8-A7CF-25740193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0" y="4208220"/>
            <a:ext cx="3946393" cy="185065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LinkedIn Bio and Headline</a:t>
            </a:r>
          </a:p>
        </p:txBody>
      </p:sp>
      <p:pic>
        <p:nvPicPr>
          <p:cNvPr id="1026" name="Picture 2" descr="LinkedIn Profile Tips for STEM Students - Career Advisor Leanna Izen shares  her tips! - Schmid College of Science and Technology">
            <a:extLst>
              <a:ext uri="{FF2B5EF4-FFF2-40B4-BE49-F238E27FC236}">
                <a16:creationId xmlns:a16="http://schemas.microsoft.com/office/drawing/2014/main" id="{2ABEA555-9F92-FA53-176B-AD606D97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643467"/>
            <a:ext cx="7994839" cy="3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83F5-492D-4AD8-8877-C1313A1B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713" y="3761118"/>
            <a:ext cx="7222615" cy="2416372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 sz="1400" b="1" u="sng" dirty="0"/>
              <a:t>PHOTO: </a:t>
            </a:r>
          </a:p>
          <a:p>
            <a:r>
              <a:rPr lang="en-US" sz="1400" dirty="0"/>
              <a:t>Add a professional looking profile photo. Profiles with pictures are 7X more likely to be searched. Add your city/zip code so recruiters can find you.</a:t>
            </a:r>
          </a:p>
          <a:p>
            <a:pPr marL="36900" indent="0">
              <a:buNone/>
            </a:pPr>
            <a:r>
              <a:rPr lang="en-US" sz="1400" b="1" u="sng" dirty="0"/>
              <a:t>HEADLINE: </a:t>
            </a:r>
          </a:p>
          <a:p>
            <a:r>
              <a:rPr lang="en-US" sz="1400" dirty="0"/>
              <a:t>Stand out with a keyword-rich headline that describes how you want to be known on LinkedIn. </a:t>
            </a:r>
          </a:p>
          <a:p>
            <a:pPr marL="36900" indent="0">
              <a:buNone/>
            </a:pPr>
            <a:r>
              <a:rPr lang="en-US" sz="1400" b="1" u="sng" dirty="0"/>
              <a:t>URL:</a:t>
            </a:r>
          </a:p>
          <a:p>
            <a:r>
              <a:rPr lang="en-US" sz="1400" dirty="0"/>
              <a:t>Customize your URL &amp; put on your resume &amp; email signature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EE4A0-8084-5661-35AD-61310306524F}"/>
              </a:ext>
            </a:extLst>
          </p:cNvPr>
          <p:cNvSpPr txBox="1"/>
          <p:nvPr/>
        </p:nvSpPr>
        <p:spPr>
          <a:xfrm>
            <a:off x="120770" y="6439926"/>
            <a:ext cx="11214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https://blogs.chapman.edu/scst/2020/06/02/linkedin-profile-tips-for-stem-students/</a:t>
            </a:r>
          </a:p>
        </p:txBody>
      </p:sp>
    </p:spTree>
    <p:extLst>
      <p:ext uri="{BB962C8B-B14F-4D97-AF65-F5344CB8AC3E}">
        <p14:creationId xmlns:p14="http://schemas.microsoft.com/office/powerpoint/2010/main" val="76469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85A60-6264-4648-A0C8-04151CC4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Summary</a:t>
            </a:r>
            <a:endParaRPr lang="en-US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9A73-78A2-4921-9475-98E8D6B8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Use the summary to tell a clear, human story about who you are today — your career arc, values, and what you enjoy contributing</a:t>
            </a:r>
          </a:p>
          <a:p>
            <a:r>
              <a:rPr lang="en-US" dirty="0">
                <a:solidFill>
                  <a:schemeClr val="bg1"/>
                </a:solidFill>
              </a:rPr>
              <a:t>Highlight the experience, strengths, and interests you want people to notice first, keeping the tone warm and forward‑looking</a:t>
            </a:r>
          </a:p>
          <a:p>
            <a:r>
              <a:rPr lang="en-US" dirty="0">
                <a:solidFill>
                  <a:schemeClr val="bg1"/>
                </a:solidFill>
              </a:rPr>
              <a:t>Add some personality here, not too long!</a:t>
            </a:r>
          </a:p>
          <a:p>
            <a:pPr marL="36900" indent="0">
              <a:buNone/>
            </a:pPr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3860EC14-A920-E758-3E83-3C19C0F1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39" y="2075652"/>
            <a:ext cx="6642193" cy="27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7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104C-7F45-4521-B6CE-CF8B6215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0" y="4208220"/>
            <a:ext cx="3946393" cy="185065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Experience </a:t>
            </a:r>
          </a:p>
        </p:txBody>
      </p:sp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D248E0B-57E5-E4FB-8FF7-2E56A9F4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643467"/>
            <a:ext cx="10850138" cy="3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641A-0343-492E-A807-36DF04A8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768" y="4208220"/>
            <a:ext cx="6430560" cy="18506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65CEF5"/>
              </a:buClr>
            </a:pPr>
            <a:r>
              <a:rPr lang="en-US" sz="1700" b="1" dirty="0"/>
              <a:t>Summarize your most meaningful professional roles with a focus on impact, leadership, and the results you helped create</a:t>
            </a:r>
          </a:p>
          <a:p>
            <a:pPr>
              <a:lnSpc>
                <a:spcPct val="90000"/>
              </a:lnSpc>
              <a:buClr>
                <a:srgbClr val="65CEF5"/>
              </a:buClr>
            </a:pPr>
            <a:r>
              <a:rPr lang="en-US" sz="1700" b="1" u="sng" dirty="0"/>
              <a:t>Include volunteer or community experience</a:t>
            </a:r>
            <a:r>
              <a:rPr lang="en-US" sz="1700" b="1" dirty="0"/>
              <a:t> that demonstrates your values, skills, and continued engagement beyond traditional employment</a:t>
            </a:r>
          </a:p>
          <a:p>
            <a:pPr marL="36900" indent="0">
              <a:lnSpc>
                <a:spcPct val="90000"/>
              </a:lnSpc>
              <a:buClr>
                <a:srgbClr val="65CEF5"/>
              </a:buClr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9646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EF5C2-335F-6A36-962B-ED84B7A1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Organization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87BB4-396C-B65B-57A7-4192899C0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 sure to describe what you did with each organization and if you had a leadership role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is where you can list SUAA</a:t>
            </a:r>
            <a:endParaRPr lang="en-US" sz="2400" dirty="0"/>
          </a:p>
          <a:p>
            <a:pPr algn="l"/>
            <a:endParaRPr lang="en-US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A450E77-EBBC-C59A-44BA-6E64E670F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2313009"/>
            <a:ext cx="5676236" cy="20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74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B21C-8F27-2558-22D9-84546D6667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900" y="643467"/>
            <a:ext cx="3946393" cy="19562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2CA0F-1743-783C-9731-C184F3B3340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39768" y="643467"/>
            <a:ext cx="6430560" cy="19562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Clr>
                <a:srgbClr val="CFA054"/>
              </a:buClr>
              <a:buFont typeface="Wingdings 2" charset="2"/>
              <a:buChar char="•"/>
            </a:pPr>
            <a:r>
              <a:rPr lang="en-US"/>
              <a:t>Starting with college, list all the education experiences you’ve had – including summer programs and study abroad opportunities.</a:t>
            </a:r>
          </a:p>
          <a:p>
            <a:pPr>
              <a:buClr>
                <a:srgbClr val="CFA054"/>
              </a:buClr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7720A-9A37-8E42-CA76-25B9C00B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072109"/>
            <a:ext cx="10926860" cy="28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9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BFBE-A253-215F-E343-4E564C733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600" dirty="0"/>
              <a:t>Honors/Awards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27467-4BA7-E5D9-0D8C-2D685466082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Showcase meaningful recognitions from your career or community that reflect excellence, leadership, or long‑term contribution</a:t>
            </a:r>
          </a:p>
          <a:p>
            <a:r>
              <a:rPr lang="en-US" sz="1800" dirty="0"/>
              <a:t>Include awards with context (why it mattered, who granted it, and the impact it represents) to reinforce your professional reputation</a:t>
            </a:r>
          </a:p>
          <a:p>
            <a:pPr marL="450000" lvl="1" indent="0">
              <a:buFont typeface="Wingdings 2" charset="2"/>
              <a:buNone/>
            </a:pPr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52DCC4-2AA0-9422-0E14-D5ACEAADACA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0" b="-1"/>
          <a:stretch>
            <a:fillRect/>
          </a:stretch>
        </p:blipFill>
        <p:spPr bwMode="auto">
          <a:xfrm>
            <a:off x="5120640" y="1438360"/>
            <a:ext cx="5676236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28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4E27A5-29EC-44AC-A353-55638DDBC5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7D1C0D-D4CE-465C-8DB2-7B2571F37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9259C4-AC71-4849-BC68-7545A45536D3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1178</TotalTime>
  <Words>504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Helvetica Neue Medium</vt:lpstr>
      <vt:lpstr>Wingdings</vt:lpstr>
      <vt:lpstr>Wingdings 2</vt:lpstr>
      <vt:lpstr>Slate</vt:lpstr>
      <vt:lpstr>LinkedIn Workshop</vt:lpstr>
      <vt:lpstr>LinkedIn</vt:lpstr>
      <vt:lpstr>What is LinkedIn </vt:lpstr>
      <vt:lpstr>LinkedIn Bio and Headline</vt:lpstr>
      <vt:lpstr>Summary</vt:lpstr>
      <vt:lpstr>Experience </vt:lpstr>
      <vt:lpstr>Organization </vt:lpstr>
      <vt:lpstr>Education</vt:lpstr>
      <vt:lpstr>Honors/Awards</vt:lpstr>
      <vt:lpstr>Skills </vt:lpstr>
      <vt:lpstr>Projects</vt:lpstr>
      <vt:lpstr>Posting on LinkedIn </vt:lpstr>
      <vt:lpstr>Final Tips!</vt:lpstr>
      <vt:lpstr>Questions?</vt:lpstr>
    </vt:vector>
  </TitlesOfParts>
  <Company>Southern Illinois University - Edwardsville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 Center</dc:title>
  <dc:creator>Lewis, Stephanie</dc:creator>
  <cp:lastModifiedBy>Emmanuel, Ann</cp:lastModifiedBy>
  <cp:revision>94</cp:revision>
  <dcterms:created xsi:type="dcterms:W3CDTF">2024-01-29T17:56:03Z</dcterms:created>
  <dcterms:modified xsi:type="dcterms:W3CDTF">2026-02-06T21:40:19Z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