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43"/>
  </p:notesMasterIdLst>
  <p:sldIdLst>
    <p:sldId id="256" r:id="rId6"/>
    <p:sldId id="257" r:id="rId7"/>
    <p:sldId id="311" r:id="rId8"/>
    <p:sldId id="310" r:id="rId9"/>
    <p:sldId id="260" r:id="rId10"/>
    <p:sldId id="261" r:id="rId11"/>
    <p:sldId id="309" r:id="rId12"/>
    <p:sldId id="275" r:id="rId13"/>
    <p:sldId id="289" r:id="rId14"/>
    <p:sldId id="304" r:id="rId15"/>
    <p:sldId id="308" r:id="rId16"/>
    <p:sldId id="264" r:id="rId17"/>
    <p:sldId id="268" r:id="rId18"/>
    <p:sldId id="270" r:id="rId19"/>
    <p:sldId id="312" r:id="rId20"/>
    <p:sldId id="280" r:id="rId21"/>
    <p:sldId id="269" r:id="rId22"/>
    <p:sldId id="271" r:id="rId23"/>
    <p:sldId id="272" r:id="rId24"/>
    <p:sldId id="273" r:id="rId25"/>
    <p:sldId id="313" r:id="rId26"/>
    <p:sldId id="274" r:id="rId27"/>
    <p:sldId id="314" r:id="rId28"/>
    <p:sldId id="276" r:id="rId29"/>
    <p:sldId id="315" r:id="rId30"/>
    <p:sldId id="316" r:id="rId31"/>
    <p:sldId id="282" r:id="rId32"/>
    <p:sldId id="258" r:id="rId33"/>
    <p:sldId id="317" r:id="rId34"/>
    <p:sldId id="262" r:id="rId35"/>
    <p:sldId id="263" r:id="rId36"/>
    <p:sldId id="318" r:id="rId37"/>
    <p:sldId id="265" r:id="rId38"/>
    <p:sldId id="266" r:id="rId39"/>
    <p:sldId id="267" r:id="rId40"/>
    <p:sldId id="277" r:id="rId41"/>
    <p:sldId id="278" r:id="rId42"/>
  </p:sldIdLst>
  <p:sldSz cx="12192000" cy="6858000"/>
  <p:notesSz cx="6858000" cy="12192000"/>
  <p:custDataLst>
    <p:tags r:id="rId44"/>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98B150-2F57-490B-BE3F-14B98A7F5EAD}" v="1" dt="2025-06-05T22:33:58.9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gon, Maddyline" userId="c418bdf0-4880-425d-b55b-bf92bd6e2aa3" providerId="ADAL" clId="{ED0A406C-E2E8-4D09-AF77-FB929B1DFB12}"/>
    <pc:docChg chg="undo custSel modSld">
      <pc:chgData name="Ligon, Maddyline" userId="c418bdf0-4880-425d-b55b-bf92bd6e2aa3" providerId="ADAL" clId="{ED0A406C-E2E8-4D09-AF77-FB929B1DFB12}" dt="2025-06-03T19:33:26.319" v="95"/>
      <pc:docMkLst>
        <pc:docMk/>
      </pc:docMkLst>
      <pc:sldChg chg="modSp">
        <pc:chgData name="Ligon, Maddyline" userId="c418bdf0-4880-425d-b55b-bf92bd6e2aa3" providerId="ADAL" clId="{ED0A406C-E2E8-4D09-AF77-FB929B1DFB12}" dt="2025-06-03T17:14:25.345" v="1"/>
        <pc:sldMkLst>
          <pc:docMk/>
          <pc:sldMk cId="0" sldId="256"/>
        </pc:sldMkLst>
        <pc:spChg chg="mod">
          <ac:chgData name="Ligon, Maddyline" userId="c418bdf0-4880-425d-b55b-bf92bd6e2aa3" providerId="ADAL" clId="{ED0A406C-E2E8-4D09-AF77-FB929B1DFB12}" dt="2025-06-03T17:14:25.345" v="1"/>
          <ac:spMkLst>
            <pc:docMk/>
            <pc:sldMk cId="0" sldId="256"/>
            <ac:spMk id="2" creationId="{00000000-0000-0000-0000-000000000000}"/>
          </ac:spMkLst>
        </pc:spChg>
        <pc:spChg chg="mod">
          <ac:chgData name="Ligon, Maddyline" userId="c418bdf0-4880-425d-b55b-bf92bd6e2aa3" providerId="ADAL" clId="{ED0A406C-E2E8-4D09-AF77-FB929B1DFB12}" dt="2025-06-03T17:14:22.252" v="0"/>
          <ac:spMkLst>
            <pc:docMk/>
            <pc:sldMk cId="0" sldId="256"/>
            <ac:spMk id="3" creationId="{00000000-0000-0000-0000-000000000000}"/>
          </ac:spMkLst>
        </pc:spChg>
      </pc:sldChg>
      <pc:sldChg chg="modSp">
        <pc:chgData name="Ligon, Maddyline" userId="c418bdf0-4880-425d-b55b-bf92bd6e2aa3" providerId="ADAL" clId="{ED0A406C-E2E8-4D09-AF77-FB929B1DFB12}" dt="2025-06-03T17:14:38.059" v="3"/>
        <pc:sldMkLst>
          <pc:docMk/>
          <pc:sldMk cId="0" sldId="257"/>
        </pc:sldMkLst>
        <pc:spChg chg="mod">
          <ac:chgData name="Ligon, Maddyline" userId="c418bdf0-4880-425d-b55b-bf92bd6e2aa3" providerId="ADAL" clId="{ED0A406C-E2E8-4D09-AF77-FB929B1DFB12}" dt="2025-06-03T17:14:35.362" v="2"/>
          <ac:spMkLst>
            <pc:docMk/>
            <pc:sldMk cId="0" sldId="257"/>
            <ac:spMk id="5" creationId="{00000000-0000-0000-0000-000000000000}"/>
          </ac:spMkLst>
        </pc:spChg>
        <pc:spChg chg="mod">
          <ac:chgData name="Ligon, Maddyline" userId="c418bdf0-4880-425d-b55b-bf92bd6e2aa3" providerId="ADAL" clId="{ED0A406C-E2E8-4D09-AF77-FB929B1DFB12}" dt="2025-06-03T17:14:38.059" v="3"/>
          <ac:spMkLst>
            <pc:docMk/>
            <pc:sldMk cId="0" sldId="257"/>
            <ac:spMk id="6" creationId="{00000000-0000-0000-0000-000000000000}"/>
          </ac:spMkLst>
        </pc:spChg>
      </pc:sldChg>
      <pc:sldChg chg="modSp">
        <pc:chgData name="Ligon, Maddyline" userId="c418bdf0-4880-425d-b55b-bf92bd6e2aa3" providerId="ADAL" clId="{ED0A406C-E2E8-4D09-AF77-FB929B1DFB12}" dt="2025-06-03T19:29:57.483" v="61"/>
        <pc:sldMkLst>
          <pc:docMk/>
          <pc:sldMk cId="0" sldId="258"/>
        </pc:sldMkLst>
        <pc:spChg chg="mod">
          <ac:chgData name="Ligon, Maddyline" userId="c418bdf0-4880-425d-b55b-bf92bd6e2aa3" providerId="ADAL" clId="{ED0A406C-E2E8-4D09-AF77-FB929B1DFB12}" dt="2025-06-03T19:29:57.483" v="61"/>
          <ac:spMkLst>
            <pc:docMk/>
            <pc:sldMk cId="0" sldId="258"/>
            <ac:spMk id="8" creationId="{00000000-0000-0000-0000-000000000000}"/>
          </ac:spMkLst>
        </pc:spChg>
      </pc:sldChg>
      <pc:sldChg chg="modSp">
        <pc:chgData name="Ligon, Maddyline" userId="c418bdf0-4880-425d-b55b-bf92bd6e2aa3" providerId="ADAL" clId="{ED0A406C-E2E8-4D09-AF77-FB929B1DFB12}" dt="2025-06-03T17:24:15.081" v="4"/>
        <pc:sldMkLst>
          <pc:docMk/>
          <pc:sldMk cId="0" sldId="261"/>
        </pc:sldMkLst>
        <pc:spChg chg="mod">
          <ac:chgData name="Ligon, Maddyline" userId="c418bdf0-4880-425d-b55b-bf92bd6e2aa3" providerId="ADAL" clId="{ED0A406C-E2E8-4D09-AF77-FB929B1DFB12}" dt="2025-06-03T17:24:15.081" v="4"/>
          <ac:spMkLst>
            <pc:docMk/>
            <pc:sldMk cId="0" sldId="261"/>
            <ac:spMk id="6" creationId="{00000000-0000-0000-0000-000000000000}"/>
          </ac:spMkLst>
        </pc:spChg>
      </pc:sldChg>
      <pc:sldChg chg="modSp mod">
        <pc:chgData name="Ligon, Maddyline" userId="c418bdf0-4880-425d-b55b-bf92bd6e2aa3" providerId="ADAL" clId="{ED0A406C-E2E8-4D09-AF77-FB929B1DFB12}" dt="2025-06-03T19:30:32.294" v="66"/>
        <pc:sldMkLst>
          <pc:docMk/>
          <pc:sldMk cId="0" sldId="262"/>
        </pc:sldMkLst>
        <pc:spChg chg="mod">
          <ac:chgData name="Ligon, Maddyline" userId="c418bdf0-4880-425d-b55b-bf92bd6e2aa3" providerId="ADAL" clId="{ED0A406C-E2E8-4D09-AF77-FB929B1DFB12}" dt="2025-06-03T19:30:25.221" v="64"/>
          <ac:spMkLst>
            <pc:docMk/>
            <pc:sldMk cId="0" sldId="262"/>
            <ac:spMk id="8" creationId="{00000000-0000-0000-0000-000000000000}"/>
          </ac:spMkLst>
        </pc:spChg>
        <pc:spChg chg="mod">
          <ac:chgData name="Ligon, Maddyline" userId="c418bdf0-4880-425d-b55b-bf92bd6e2aa3" providerId="ADAL" clId="{ED0A406C-E2E8-4D09-AF77-FB929B1DFB12}" dt="2025-06-03T19:30:32.294" v="66"/>
          <ac:spMkLst>
            <pc:docMk/>
            <pc:sldMk cId="0" sldId="262"/>
            <ac:spMk id="9" creationId="{00000000-0000-0000-0000-000000000000}"/>
          </ac:spMkLst>
        </pc:spChg>
      </pc:sldChg>
      <pc:sldChg chg="modSp">
        <pc:chgData name="Ligon, Maddyline" userId="c418bdf0-4880-425d-b55b-bf92bd6e2aa3" providerId="ADAL" clId="{ED0A406C-E2E8-4D09-AF77-FB929B1DFB12}" dt="2025-06-03T19:30:56.643" v="69"/>
        <pc:sldMkLst>
          <pc:docMk/>
          <pc:sldMk cId="0" sldId="263"/>
        </pc:sldMkLst>
        <pc:spChg chg="mod">
          <ac:chgData name="Ligon, Maddyline" userId="c418bdf0-4880-425d-b55b-bf92bd6e2aa3" providerId="ADAL" clId="{ED0A406C-E2E8-4D09-AF77-FB929B1DFB12}" dt="2025-06-03T19:30:56.643" v="69"/>
          <ac:spMkLst>
            <pc:docMk/>
            <pc:sldMk cId="0" sldId="263"/>
            <ac:spMk id="13" creationId="{00000000-0000-0000-0000-000000000000}"/>
          </ac:spMkLst>
        </pc:spChg>
        <pc:spChg chg="mod">
          <ac:chgData name="Ligon, Maddyline" userId="c418bdf0-4880-425d-b55b-bf92bd6e2aa3" providerId="ADAL" clId="{ED0A406C-E2E8-4D09-AF77-FB929B1DFB12}" dt="2025-06-03T19:30:50.816" v="68"/>
          <ac:spMkLst>
            <pc:docMk/>
            <pc:sldMk cId="0" sldId="263"/>
            <ac:spMk id="15" creationId="{00000000-0000-0000-0000-000000000000}"/>
          </ac:spMkLst>
        </pc:spChg>
        <pc:spChg chg="mod">
          <ac:chgData name="Ligon, Maddyline" userId="c418bdf0-4880-425d-b55b-bf92bd6e2aa3" providerId="ADAL" clId="{ED0A406C-E2E8-4D09-AF77-FB929B1DFB12}" dt="2025-06-03T19:30:45.948" v="67"/>
          <ac:spMkLst>
            <pc:docMk/>
            <pc:sldMk cId="0" sldId="263"/>
            <ac:spMk id="16" creationId="{00000000-0000-0000-0000-000000000000}"/>
          </ac:spMkLst>
        </pc:spChg>
      </pc:sldChg>
      <pc:sldChg chg="modSp">
        <pc:chgData name="Ligon, Maddyline" userId="c418bdf0-4880-425d-b55b-bf92bd6e2aa3" providerId="ADAL" clId="{ED0A406C-E2E8-4D09-AF77-FB929B1DFB12}" dt="2025-06-03T19:31:38.857" v="77"/>
        <pc:sldMkLst>
          <pc:docMk/>
          <pc:sldMk cId="0" sldId="265"/>
        </pc:sldMkLst>
        <pc:spChg chg="mod">
          <ac:chgData name="Ligon, Maddyline" userId="c418bdf0-4880-425d-b55b-bf92bd6e2aa3" providerId="ADAL" clId="{ED0A406C-E2E8-4D09-AF77-FB929B1DFB12}" dt="2025-06-03T19:31:31.166" v="75"/>
          <ac:spMkLst>
            <pc:docMk/>
            <pc:sldMk cId="0" sldId="265"/>
            <ac:spMk id="9" creationId="{00000000-0000-0000-0000-000000000000}"/>
          </ac:spMkLst>
        </pc:spChg>
        <pc:spChg chg="mod">
          <ac:chgData name="Ligon, Maddyline" userId="c418bdf0-4880-425d-b55b-bf92bd6e2aa3" providerId="ADAL" clId="{ED0A406C-E2E8-4D09-AF77-FB929B1DFB12}" dt="2025-06-03T19:31:38.857" v="77"/>
          <ac:spMkLst>
            <pc:docMk/>
            <pc:sldMk cId="0" sldId="265"/>
            <ac:spMk id="10" creationId="{00000000-0000-0000-0000-000000000000}"/>
          </ac:spMkLst>
        </pc:spChg>
        <pc:spChg chg="mod">
          <ac:chgData name="Ligon, Maddyline" userId="c418bdf0-4880-425d-b55b-bf92bd6e2aa3" providerId="ADAL" clId="{ED0A406C-E2E8-4D09-AF77-FB929B1DFB12}" dt="2025-06-03T19:31:34.058" v="76"/>
          <ac:spMkLst>
            <pc:docMk/>
            <pc:sldMk cId="0" sldId="265"/>
            <ac:spMk id="14" creationId="{00000000-0000-0000-0000-000000000000}"/>
          </ac:spMkLst>
        </pc:spChg>
      </pc:sldChg>
      <pc:sldChg chg="modSp mod">
        <pc:chgData name="Ligon, Maddyline" userId="c418bdf0-4880-425d-b55b-bf92bd6e2aa3" providerId="ADAL" clId="{ED0A406C-E2E8-4D09-AF77-FB929B1DFB12}" dt="2025-06-03T19:32:00.765" v="81" actId="1076"/>
        <pc:sldMkLst>
          <pc:docMk/>
          <pc:sldMk cId="0" sldId="266"/>
        </pc:sldMkLst>
        <pc:spChg chg="mod">
          <ac:chgData name="Ligon, Maddyline" userId="c418bdf0-4880-425d-b55b-bf92bd6e2aa3" providerId="ADAL" clId="{ED0A406C-E2E8-4D09-AF77-FB929B1DFB12}" dt="2025-06-03T19:31:57.712" v="80"/>
          <ac:spMkLst>
            <pc:docMk/>
            <pc:sldMk cId="0" sldId="266"/>
            <ac:spMk id="10" creationId="{00000000-0000-0000-0000-000000000000}"/>
          </ac:spMkLst>
        </pc:spChg>
        <pc:spChg chg="mod">
          <ac:chgData name="Ligon, Maddyline" userId="c418bdf0-4880-425d-b55b-bf92bd6e2aa3" providerId="ADAL" clId="{ED0A406C-E2E8-4D09-AF77-FB929B1DFB12}" dt="2025-06-03T19:32:00.765" v="81" actId="1076"/>
          <ac:spMkLst>
            <pc:docMk/>
            <pc:sldMk cId="0" sldId="266"/>
            <ac:spMk id="11" creationId="{00000000-0000-0000-0000-000000000000}"/>
          </ac:spMkLst>
        </pc:spChg>
        <pc:spChg chg="mod">
          <ac:chgData name="Ligon, Maddyline" userId="c418bdf0-4880-425d-b55b-bf92bd6e2aa3" providerId="ADAL" clId="{ED0A406C-E2E8-4D09-AF77-FB929B1DFB12}" dt="2025-06-03T19:31:48.713" v="78"/>
          <ac:spMkLst>
            <pc:docMk/>
            <pc:sldMk cId="0" sldId="266"/>
            <ac:spMk id="12" creationId="{00000000-0000-0000-0000-000000000000}"/>
          </ac:spMkLst>
        </pc:spChg>
      </pc:sldChg>
      <pc:sldChg chg="modSp">
        <pc:chgData name="Ligon, Maddyline" userId="c418bdf0-4880-425d-b55b-bf92bd6e2aa3" providerId="ADAL" clId="{ED0A406C-E2E8-4D09-AF77-FB929B1DFB12}" dt="2025-06-03T19:32:15.825" v="83"/>
        <pc:sldMkLst>
          <pc:docMk/>
          <pc:sldMk cId="0" sldId="267"/>
        </pc:sldMkLst>
        <pc:spChg chg="mod">
          <ac:chgData name="Ligon, Maddyline" userId="c418bdf0-4880-425d-b55b-bf92bd6e2aa3" providerId="ADAL" clId="{ED0A406C-E2E8-4D09-AF77-FB929B1DFB12}" dt="2025-06-03T19:32:10.388" v="82"/>
          <ac:spMkLst>
            <pc:docMk/>
            <pc:sldMk cId="0" sldId="267"/>
            <ac:spMk id="14" creationId="{00000000-0000-0000-0000-000000000000}"/>
          </ac:spMkLst>
        </pc:spChg>
        <pc:spChg chg="mod">
          <ac:chgData name="Ligon, Maddyline" userId="c418bdf0-4880-425d-b55b-bf92bd6e2aa3" providerId="ADAL" clId="{ED0A406C-E2E8-4D09-AF77-FB929B1DFB12}" dt="2025-06-03T19:32:15.825" v="83"/>
          <ac:spMkLst>
            <pc:docMk/>
            <pc:sldMk cId="0" sldId="267"/>
            <ac:spMk id="15" creationId="{00000000-0000-0000-0000-000000000000}"/>
          </ac:spMkLst>
        </pc:spChg>
      </pc:sldChg>
      <pc:sldChg chg="modSp">
        <pc:chgData name="Ligon, Maddyline" userId="c418bdf0-4880-425d-b55b-bf92bd6e2aa3" providerId="ADAL" clId="{ED0A406C-E2E8-4D09-AF77-FB929B1DFB12}" dt="2025-06-03T18:14:14.289" v="11"/>
        <pc:sldMkLst>
          <pc:docMk/>
          <pc:sldMk cId="0" sldId="268"/>
        </pc:sldMkLst>
        <pc:spChg chg="mod">
          <ac:chgData name="Ligon, Maddyline" userId="c418bdf0-4880-425d-b55b-bf92bd6e2aa3" providerId="ADAL" clId="{ED0A406C-E2E8-4D09-AF77-FB929B1DFB12}" dt="2025-06-03T18:14:14.289" v="11"/>
          <ac:spMkLst>
            <pc:docMk/>
            <pc:sldMk cId="0" sldId="268"/>
            <ac:spMk id="6" creationId="{00000000-0000-0000-0000-000000000000}"/>
          </ac:spMkLst>
        </pc:spChg>
      </pc:sldChg>
      <pc:sldChg chg="modSp mod">
        <pc:chgData name="Ligon, Maddyline" userId="c418bdf0-4880-425d-b55b-bf92bd6e2aa3" providerId="ADAL" clId="{ED0A406C-E2E8-4D09-AF77-FB929B1DFB12}" dt="2025-06-03T18:15:45.167" v="27"/>
        <pc:sldMkLst>
          <pc:docMk/>
          <pc:sldMk cId="0" sldId="269"/>
        </pc:sldMkLst>
        <pc:spChg chg="mod">
          <ac:chgData name="Ligon, Maddyline" userId="c418bdf0-4880-425d-b55b-bf92bd6e2aa3" providerId="ADAL" clId="{ED0A406C-E2E8-4D09-AF77-FB929B1DFB12}" dt="2025-06-03T18:15:30.203" v="25"/>
          <ac:spMkLst>
            <pc:docMk/>
            <pc:sldMk cId="0" sldId="269"/>
            <ac:spMk id="13" creationId="{00000000-0000-0000-0000-000000000000}"/>
          </ac:spMkLst>
        </pc:spChg>
        <pc:spChg chg="mod">
          <ac:chgData name="Ligon, Maddyline" userId="c418bdf0-4880-425d-b55b-bf92bd6e2aa3" providerId="ADAL" clId="{ED0A406C-E2E8-4D09-AF77-FB929B1DFB12}" dt="2025-06-03T18:15:41.819" v="26"/>
          <ac:spMkLst>
            <pc:docMk/>
            <pc:sldMk cId="0" sldId="269"/>
            <ac:spMk id="19" creationId="{00000000-0000-0000-0000-000000000000}"/>
          </ac:spMkLst>
        </pc:spChg>
        <pc:spChg chg="mod">
          <ac:chgData name="Ligon, Maddyline" userId="c418bdf0-4880-425d-b55b-bf92bd6e2aa3" providerId="ADAL" clId="{ED0A406C-E2E8-4D09-AF77-FB929B1DFB12}" dt="2025-06-03T18:15:45.167" v="27"/>
          <ac:spMkLst>
            <pc:docMk/>
            <pc:sldMk cId="0" sldId="269"/>
            <ac:spMk id="20" creationId="{8103A62C-427C-50EE-65AD-318A444921E1}"/>
          </ac:spMkLst>
        </pc:spChg>
      </pc:sldChg>
      <pc:sldChg chg="modSp mod">
        <pc:chgData name="Ligon, Maddyline" userId="c418bdf0-4880-425d-b55b-bf92bd6e2aa3" providerId="ADAL" clId="{ED0A406C-E2E8-4D09-AF77-FB929B1DFB12}" dt="2025-06-03T18:14:39.139" v="13" actId="20577"/>
        <pc:sldMkLst>
          <pc:docMk/>
          <pc:sldMk cId="0" sldId="270"/>
        </pc:sldMkLst>
        <pc:spChg chg="mod">
          <ac:chgData name="Ligon, Maddyline" userId="c418bdf0-4880-425d-b55b-bf92bd6e2aa3" providerId="ADAL" clId="{ED0A406C-E2E8-4D09-AF77-FB929B1DFB12}" dt="2025-06-03T18:14:27.889" v="12"/>
          <ac:spMkLst>
            <pc:docMk/>
            <pc:sldMk cId="0" sldId="270"/>
            <ac:spMk id="2" creationId="{0108DF3D-68F9-A0DE-CEEE-D46744D16E82}"/>
          </ac:spMkLst>
        </pc:spChg>
        <pc:spChg chg="mod">
          <ac:chgData name="Ligon, Maddyline" userId="c418bdf0-4880-425d-b55b-bf92bd6e2aa3" providerId="ADAL" clId="{ED0A406C-E2E8-4D09-AF77-FB929B1DFB12}" dt="2025-06-03T18:14:39.139" v="13" actId="20577"/>
          <ac:spMkLst>
            <pc:docMk/>
            <pc:sldMk cId="0" sldId="270"/>
            <ac:spMk id="5" creationId="{00000000-0000-0000-0000-000000000000}"/>
          </ac:spMkLst>
        </pc:spChg>
      </pc:sldChg>
      <pc:sldChg chg="modSp">
        <pc:chgData name="Ligon, Maddyline" userId="c418bdf0-4880-425d-b55b-bf92bd6e2aa3" providerId="ADAL" clId="{ED0A406C-E2E8-4D09-AF77-FB929B1DFB12}" dt="2025-06-03T18:16:17.509" v="30"/>
        <pc:sldMkLst>
          <pc:docMk/>
          <pc:sldMk cId="0" sldId="271"/>
        </pc:sldMkLst>
        <pc:spChg chg="mod">
          <ac:chgData name="Ligon, Maddyline" userId="c418bdf0-4880-425d-b55b-bf92bd6e2aa3" providerId="ADAL" clId="{ED0A406C-E2E8-4D09-AF77-FB929B1DFB12}" dt="2025-06-03T18:16:17.509" v="30"/>
          <ac:spMkLst>
            <pc:docMk/>
            <pc:sldMk cId="0" sldId="271"/>
            <ac:spMk id="7" creationId="{00000000-0000-0000-0000-000000000000}"/>
          </ac:spMkLst>
        </pc:spChg>
        <pc:spChg chg="mod">
          <ac:chgData name="Ligon, Maddyline" userId="c418bdf0-4880-425d-b55b-bf92bd6e2aa3" providerId="ADAL" clId="{ED0A406C-E2E8-4D09-AF77-FB929B1DFB12}" dt="2025-06-03T18:16:14.132" v="29"/>
          <ac:spMkLst>
            <pc:docMk/>
            <pc:sldMk cId="0" sldId="271"/>
            <ac:spMk id="9" creationId="{00000000-0000-0000-0000-000000000000}"/>
          </ac:spMkLst>
        </pc:spChg>
        <pc:spChg chg="mod">
          <ac:chgData name="Ligon, Maddyline" userId="c418bdf0-4880-425d-b55b-bf92bd6e2aa3" providerId="ADAL" clId="{ED0A406C-E2E8-4D09-AF77-FB929B1DFB12}" dt="2025-06-03T18:15:51.950" v="28"/>
          <ac:spMkLst>
            <pc:docMk/>
            <pc:sldMk cId="0" sldId="271"/>
            <ac:spMk id="18" creationId="{00000000-0000-0000-0000-000000000000}"/>
          </ac:spMkLst>
        </pc:spChg>
      </pc:sldChg>
      <pc:sldChg chg="modSp">
        <pc:chgData name="Ligon, Maddyline" userId="c418bdf0-4880-425d-b55b-bf92bd6e2aa3" providerId="ADAL" clId="{ED0A406C-E2E8-4D09-AF77-FB929B1DFB12}" dt="2025-06-03T18:17:36.319" v="33"/>
        <pc:sldMkLst>
          <pc:docMk/>
          <pc:sldMk cId="0" sldId="272"/>
        </pc:sldMkLst>
        <pc:spChg chg="mod">
          <ac:chgData name="Ligon, Maddyline" userId="c418bdf0-4880-425d-b55b-bf92bd6e2aa3" providerId="ADAL" clId="{ED0A406C-E2E8-4D09-AF77-FB929B1DFB12}" dt="2025-06-03T18:17:13.553" v="31"/>
          <ac:spMkLst>
            <pc:docMk/>
            <pc:sldMk cId="0" sldId="272"/>
            <ac:spMk id="9" creationId="{00000000-0000-0000-0000-000000000000}"/>
          </ac:spMkLst>
        </pc:spChg>
        <pc:spChg chg="mod">
          <ac:chgData name="Ligon, Maddyline" userId="c418bdf0-4880-425d-b55b-bf92bd6e2aa3" providerId="ADAL" clId="{ED0A406C-E2E8-4D09-AF77-FB929B1DFB12}" dt="2025-06-03T18:17:31.195" v="32"/>
          <ac:spMkLst>
            <pc:docMk/>
            <pc:sldMk cId="0" sldId="272"/>
            <ac:spMk id="14" creationId="{00000000-0000-0000-0000-000000000000}"/>
          </ac:spMkLst>
        </pc:spChg>
        <pc:spChg chg="mod">
          <ac:chgData name="Ligon, Maddyline" userId="c418bdf0-4880-425d-b55b-bf92bd6e2aa3" providerId="ADAL" clId="{ED0A406C-E2E8-4D09-AF77-FB929B1DFB12}" dt="2025-06-03T18:17:36.319" v="33"/>
          <ac:spMkLst>
            <pc:docMk/>
            <pc:sldMk cId="0" sldId="272"/>
            <ac:spMk id="15" creationId="{00000000-0000-0000-0000-000000000000}"/>
          </ac:spMkLst>
        </pc:spChg>
      </pc:sldChg>
      <pc:sldChg chg="modSp">
        <pc:chgData name="Ligon, Maddyline" userId="c418bdf0-4880-425d-b55b-bf92bd6e2aa3" providerId="ADAL" clId="{ED0A406C-E2E8-4D09-AF77-FB929B1DFB12}" dt="2025-06-03T19:25:57.699" v="46"/>
        <pc:sldMkLst>
          <pc:docMk/>
          <pc:sldMk cId="0" sldId="273"/>
        </pc:sldMkLst>
        <pc:spChg chg="mod">
          <ac:chgData name="Ligon, Maddyline" userId="c418bdf0-4880-425d-b55b-bf92bd6e2aa3" providerId="ADAL" clId="{ED0A406C-E2E8-4D09-AF77-FB929B1DFB12}" dt="2025-06-03T18:17:44.565" v="34"/>
          <ac:spMkLst>
            <pc:docMk/>
            <pc:sldMk cId="0" sldId="273"/>
            <ac:spMk id="11" creationId="{00000000-0000-0000-0000-000000000000}"/>
          </ac:spMkLst>
        </pc:spChg>
        <pc:spChg chg="mod">
          <ac:chgData name="Ligon, Maddyline" userId="c418bdf0-4880-425d-b55b-bf92bd6e2aa3" providerId="ADAL" clId="{ED0A406C-E2E8-4D09-AF77-FB929B1DFB12}" dt="2025-06-03T18:17:51.558" v="35"/>
          <ac:spMkLst>
            <pc:docMk/>
            <pc:sldMk cId="0" sldId="273"/>
            <ac:spMk id="12" creationId="{00000000-0000-0000-0000-000000000000}"/>
          </ac:spMkLst>
        </pc:spChg>
        <pc:spChg chg="mod">
          <ac:chgData name="Ligon, Maddyline" userId="c418bdf0-4880-425d-b55b-bf92bd6e2aa3" providerId="ADAL" clId="{ED0A406C-E2E8-4D09-AF77-FB929B1DFB12}" dt="2025-06-03T19:25:57.699" v="46"/>
          <ac:spMkLst>
            <pc:docMk/>
            <pc:sldMk cId="0" sldId="273"/>
            <ac:spMk id="19" creationId="{00000000-0000-0000-0000-000000000000}"/>
          </ac:spMkLst>
        </pc:spChg>
      </pc:sldChg>
      <pc:sldChg chg="modSp">
        <pc:chgData name="Ligon, Maddyline" userId="c418bdf0-4880-425d-b55b-bf92bd6e2aa3" providerId="ADAL" clId="{ED0A406C-E2E8-4D09-AF77-FB929B1DFB12}" dt="2025-06-03T19:26:25.775" v="49"/>
        <pc:sldMkLst>
          <pc:docMk/>
          <pc:sldMk cId="0" sldId="274"/>
        </pc:sldMkLst>
        <pc:spChg chg="mod">
          <ac:chgData name="Ligon, Maddyline" userId="c418bdf0-4880-425d-b55b-bf92bd6e2aa3" providerId="ADAL" clId="{ED0A406C-E2E8-4D09-AF77-FB929B1DFB12}" dt="2025-06-03T19:26:06.990" v="47"/>
          <ac:spMkLst>
            <pc:docMk/>
            <pc:sldMk cId="0" sldId="274"/>
            <ac:spMk id="9" creationId="{00000000-0000-0000-0000-000000000000}"/>
          </ac:spMkLst>
        </pc:spChg>
        <pc:spChg chg="mod">
          <ac:chgData name="Ligon, Maddyline" userId="c418bdf0-4880-425d-b55b-bf92bd6e2aa3" providerId="ADAL" clId="{ED0A406C-E2E8-4D09-AF77-FB929B1DFB12}" dt="2025-06-03T19:26:20.594" v="48"/>
          <ac:spMkLst>
            <pc:docMk/>
            <pc:sldMk cId="0" sldId="274"/>
            <ac:spMk id="10" creationId="{00000000-0000-0000-0000-000000000000}"/>
          </ac:spMkLst>
        </pc:spChg>
        <pc:spChg chg="mod">
          <ac:chgData name="Ligon, Maddyline" userId="c418bdf0-4880-425d-b55b-bf92bd6e2aa3" providerId="ADAL" clId="{ED0A406C-E2E8-4D09-AF77-FB929B1DFB12}" dt="2025-06-03T19:26:25.775" v="49"/>
          <ac:spMkLst>
            <pc:docMk/>
            <pc:sldMk cId="0" sldId="274"/>
            <ac:spMk id="20" creationId="{00000000-0000-0000-0000-000000000000}"/>
          </ac:spMkLst>
        </pc:spChg>
      </pc:sldChg>
      <pc:sldChg chg="modSp">
        <pc:chgData name="Ligon, Maddyline" userId="c418bdf0-4880-425d-b55b-bf92bd6e2aa3" providerId="ADAL" clId="{ED0A406C-E2E8-4D09-AF77-FB929B1DFB12}" dt="2025-06-03T18:12:06.920" v="6"/>
        <pc:sldMkLst>
          <pc:docMk/>
          <pc:sldMk cId="1318918636" sldId="275"/>
        </pc:sldMkLst>
        <pc:spChg chg="mod">
          <ac:chgData name="Ligon, Maddyline" userId="c418bdf0-4880-425d-b55b-bf92bd6e2aa3" providerId="ADAL" clId="{ED0A406C-E2E8-4D09-AF77-FB929B1DFB12}" dt="2025-06-03T18:12:06.920" v="6"/>
          <ac:spMkLst>
            <pc:docMk/>
            <pc:sldMk cId="1318918636" sldId="275"/>
            <ac:spMk id="5" creationId="{00000000-0000-0000-0000-000000000000}"/>
          </ac:spMkLst>
        </pc:spChg>
      </pc:sldChg>
      <pc:sldChg chg="modSp mod">
        <pc:chgData name="Ligon, Maddyline" userId="c418bdf0-4880-425d-b55b-bf92bd6e2aa3" providerId="ADAL" clId="{ED0A406C-E2E8-4D09-AF77-FB929B1DFB12}" dt="2025-06-03T19:27:48.286" v="52" actId="14100"/>
        <pc:sldMkLst>
          <pc:docMk/>
          <pc:sldMk cId="0" sldId="276"/>
        </pc:sldMkLst>
        <pc:spChg chg="mod">
          <ac:chgData name="Ligon, Maddyline" userId="c418bdf0-4880-425d-b55b-bf92bd6e2aa3" providerId="ADAL" clId="{ED0A406C-E2E8-4D09-AF77-FB929B1DFB12}" dt="2025-06-03T19:26:55.954" v="50"/>
          <ac:spMkLst>
            <pc:docMk/>
            <pc:sldMk cId="0" sldId="276"/>
            <ac:spMk id="21" creationId="{00000000-0000-0000-0000-000000000000}"/>
          </ac:spMkLst>
        </pc:spChg>
        <pc:graphicFrameChg chg="mod modGraphic">
          <ac:chgData name="Ligon, Maddyline" userId="c418bdf0-4880-425d-b55b-bf92bd6e2aa3" providerId="ADAL" clId="{ED0A406C-E2E8-4D09-AF77-FB929B1DFB12}" dt="2025-06-03T19:27:48.286" v="52" actId="14100"/>
          <ac:graphicFrameMkLst>
            <pc:docMk/>
            <pc:sldMk cId="0" sldId="276"/>
            <ac:graphicFrameMk id="11" creationId="{00000000-0000-0000-0000-000000000000}"/>
          </ac:graphicFrameMkLst>
        </pc:graphicFrameChg>
      </pc:sldChg>
      <pc:sldChg chg="modSp mod">
        <pc:chgData name="Ligon, Maddyline" userId="c418bdf0-4880-425d-b55b-bf92bd6e2aa3" providerId="ADAL" clId="{ED0A406C-E2E8-4D09-AF77-FB929B1DFB12}" dt="2025-06-03T19:33:14.274" v="92" actId="1076"/>
        <pc:sldMkLst>
          <pc:docMk/>
          <pc:sldMk cId="0" sldId="277"/>
        </pc:sldMkLst>
        <pc:spChg chg="mod">
          <ac:chgData name="Ligon, Maddyline" userId="c418bdf0-4880-425d-b55b-bf92bd6e2aa3" providerId="ADAL" clId="{ED0A406C-E2E8-4D09-AF77-FB929B1DFB12}" dt="2025-06-03T19:32:21.529" v="84"/>
          <ac:spMkLst>
            <pc:docMk/>
            <pc:sldMk cId="0" sldId="277"/>
            <ac:spMk id="13" creationId="{00000000-0000-0000-0000-000000000000}"/>
          </ac:spMkLst>
        </pc:spChg>
        <pc:spChg chg="mod">
          <ac:chgData name="Ligon, Maddyline" userId="c418bdf0-4880-425d-b55b-bf92bd6e2aa3" providerId="ADAL" clId="{ED0A406C-E2E8-4D09-AF77-FB929B1DFB12}" dt="2025-06-03T19:32:43.949" v="88"/>
          <ac:spMkLst>
            <pc:docMk/>
            <pc:sldMk cId="0" sldId="277"/>
            <ac:spMk id="15" creationId="{00000000-0000-0000-0000-000000000000}"/>
          </ac:spMkLst>
        </pc:spChg>
        <pc:spChg chg="mod">
          <ac:chgData name="Ligon, Maddyline" userId="c418bdf0-4880-425d-b55b-bf92bd6e2aa3" providerId="ADAL" clId="{ED0A406C-E2E8-4D09-AF77-FB929B1DFB12}" dt="2025-06-03T19:32:50.400" v="89"/>
          <ac:spMkLst>
            <pc:docMk/>
            <pc:sldMk cId="0" sldId="277"/>
            <ac:spMk id="16" creationId="{00000000-0000-0000-0000-000000000000}"/>
          </ac:spMkLst>
        </pc:spChg>
        <pc:spChg chg="mod">
          <ac:chgData name="Ligon, Maddyline" userId="c418bdf0-4880-425d-b55b-bf92bd6e2aa3" providerId="ADAL" clId="{ED0A406C-E2E8-4D09-AF77-FB929B1DFB12}" dt="2025-06-03T19:33:14.274" v="92" actId="1076"/>
          <ac:spMkLst>
            <pc:docMk/>
            <pc:sldMk cId="0" sldId="277"/>
            <ac:spMk id="17" creationId="{00000000-0000-0000-0000-000000000000}"/>
          </ac:spMkLst>
        </pc:spChg>
        <pc:spChg chg="mod">
          <ac:chgData name="Ligon, Maddyline" userId="c418bdf0-4880-425d-b55b-bf92bd6e2aa3" providerId="ADAL" clId="{ED0A406C-E2E8-4D09-AF77-FB929B1DFB12}" dt="2025-06-03T19:33:01.649" v="91"/>
          <ac:spMkLst>
            <pc:docMk/>
            <pc:sldMk cId="0" sldId="277"/>
            <ac:spMk id="19" creationId="{00000000-0000-0000-0000-000000000000}"/>
          </ac:spMkLst>
        </pc:spChg>
      </pc:sldChg>
      <pc:sldChg chg="modSp mod">
        <pc:chgData name="Ligon, Maddyline" userId="c418bdf0-4880-425d-b55b-bf92bd6e2aa3" providerId="ADAL" clId="{ED0A406C-E2E8-4D09-AF77-FB929B1DFB12}" dt="2025-06-03T19:33:26.319" v="95"/>
        <pc:sldMkLst>
          <pc:docMk/>
          <pc:sldMk cId="0" sldId="278"/>
        </pc:sldMkLst>
        <pc:spChg chg="mod">
          <ac:chgData name="Ligon, Maddyline" userId="c418bdf0-4880-425d-b55b-bf92bd6e2aa3" providerId="ADAL" clId="{ED0A406C-E2E8-4D09-AF77-FB929B1DFB12}" dt="2025-06-03T19:33:26.319" v="95"/>
          <ac:spMkLst>
            <pc:docMk/>
            <pc:sldMk cId="0" sldId="278"/>
            <ac:spMk id="2" creationId="{00000000-0000-0000-0000-000000000000}"/>
          </ac:spMkLst>
        </pc:spChg>
      </pc:sldChg>
      <pc:sldChg chg="modSp">
        <pc:chgData name="Ligon, Maddyline" userId="c418bdf0-4880-425d-b55b-bf92bd6e2aa3" providerId="ADAL" clId="{ED0A406C-E2E8-4D09-AF77-FB929B1DFB12}" dt="2025-06-03T18:14:57.213" v="16"/>
        <pc:sldMkLst>
          <pc:docMk/>
          <pc:sldMk cId="2375531186" sldId="280"/>
        </pc:sldMkLst>
        <pc:spChg chg="mod">
          <ac:chgData name="Ligon, Maddyline" userId="c418bdf0-4880-425d-b55b-bf92bd6e2aa3" providerId="ADAL" clId="{ED0A406C-E2E8-4D09-AF77-FB929B1DFB12}" dt="2025-06-03T18:14:52.583" v="15"/>
          <ac:spMkLst>
            <pc:docMk/>
            <pc:sldMk cId="2375531186" sldId="280"/>
            <ac:spMk id="2" creationId="{39AB2FEB-BF7D-1D2B-8B6A-F056C01A9209}"/>
          </ac:spMkLst>
        </pc:spChg>
        <pc:spChg chg="mod">
          <ac:chgData name="Ligon, Maddyline" userId="c418bdf0-4880-425d-b55b-bf92bd6e2aa3" providerId="ADAL" clId="{ED0A406C-E2E8-4D09-AF77-FB929B1DFB12}" dt="2025-06-03T18:14:57.213" v="16"/>
          <ac:spMkLst>
            <pc:docMk/>
            <pc:sldMk cId="2375531186" sldId="280"/>
            <ac:spMk id="4" creationId="{21B70AFA-9AB3-D058-44FE-F362936C8843}"/>
          </ac:spMkLst>
        </pc:spChg>
      </pc:sldChg>
      <pc:sldChg chg="modSp">
        <pc:chgData name="Ligon, Maddyline" userId="c418bdf0-4880-425d-b55b-bf92bd6e2aa3" providerId="ADAL" clId="{ED0A406C-E2E8-4D09-AF77-FB929B1DFB12}" dt="2025-06-03T19:29:31.113" v="60"/>
        <pc:sldMkLst>
          <pc:docMk/>
          <pc:sldMk cId="2057782262" sldId="282"/>
        </pc:sldMkLst>
        <pc:spChg chg="mod">
          <ac:chgData name="Ligon, Maddyline" userId="c418bdf0-4880-425d-b55b-bf92bd6e2aa3" providerId="ADAL" clId="{ED0A406C-E2E8-4D09-AF77-FB929B1DFB12}" dt="2025-06-03T19:29:31.113" v="60"/>
          <ac:spMkLst>
            <pc:docMk/>
            <pc:sldMk cId="2057782262" sldId="282"/>
            <ac:spMk id="10" creationId="{00000000-0000-0000-0000-000000000000}"/>
          </ac:spMkLst>
        </pc:spChg>
        <pc:spChg chg="mod">
          <ac:chgData name="Ligon, Maddyline" userId="c418bdf0-4880-425d-b55b-bf92bd6e2aa3" providerId="ADAL" clId="{ED0A406C-E2E8-4D09-AF77-FB929B1DFB12}" dt="2025-06-03T19:29:24.821" v="59"/>
          <ac:spMkLst>
            <pc:docMk/>
            <pc:sldMk cId="2057782262" sldId="282"/>
            <ac:spMk id="36" creationId="{00000000-0000-0000-0000-000000000000}"/>
          </ac:spMkLst>
        </pc:spChg>
      </pc:sldChg>
      <pc:sldChg chg="modSp">
        <pc:chgData name="Ligon, Maddyline" userId="c418bdf0-4880-425d-b55b-bf92bd6e2aa3" providerId="ADAL" clId="{ED0A406C-E2E8-4D09-AF77-FB929B1DFB12}" dt="2025-06-03T18:13:02.493" v="8"/>
        <pc:sldMkLst>
          <pc:docMk/>
          <pc:sldMk cId="1594656072" sldId="289"/>
        </pc:sldMkLst>
        <pc:spChg chg="mod">
          <ac:chgData name="Ligon, Maddyline" userId="c418bdf0-4880-425d-b55b-bf92bd6e2aa3" providerId="ADAL" clId="{ED0A406C-E2E8-4D09-AF77-FB929B1DFB12}" dt="2025-06-03T18:13:02.493" v="8"/>
          <ac:spMkLst>
            <pc:docMk/>
            <pc:sldMk cId="1594656072" sldId="289"/>
            <ac:spMk id="4" creationId="{1CBB1DB9-DBE8-FA77-B4C5-CBEC7F6F6246}"/>
          </ac:spMkLst>
        </pc:spChg>
        <pc:spChg chg="mod">
          <ac:chgData name="Ligon, Maddyline" userId="c418bdf0-4880-425d-b55b-bf92bd6e2aa3" providerId="ADAL" clId="{ED0A406C-E2E8-4D09-AF77-FB929B1DFB12}" dt="2025-06-03T18:12:35.059" v="7"/>
          <ac:spMkLst>
            <pc:docMk/>
            <pc:sldMk cId="1594656072" sldId="289"/>
            <ac:spMk id="17" creationId="{30B31F11-3738-8A24-5240-816CCA1F174A}"/>
          </ac:spMkLst>
        </pc:spChg>
      </pc:sldChg>
      <pc:sldChg chg="modSp">
        <pc:chgData name="Ligon, Maddyline" userId="c418bdf0-4880-425d-b55b-bf92bd6e2aa3" providerId="ADAL" clId="{ED0A406C-E2E8-4D09-AF77-FB929B1DFB12}" dt="2025-06-03T18:13:13.006" v="9"/>
        <pc:sldMkLst>
          <pc:docMk/>
          <pc:sldMk cId="2407261607" sldId="304"/>
        </pc:sldMkLst>
        <pc:spChg chg="mod">
          <ac:chgData name="Ligon, Maddyline" userId="c418bdf0-4880-425d-b55b-bf92bd6e2aa3" providerId="ADAL" clId="{ED0A406C-E2E8-4D09-AF77-FB929B1DFB12}" dt="2025-06-03T18:13:13.006" v="9"/>
          <ac:spMkLst>
            <pc:docMk/>
            <pc:sldMk cId="2407261607" sldId="304"/>
            <ac:spMk id="2" creationId="{95D175CB-FA33-A265-673A-1A408DD25692}"/>
          </ac:spMkLst>
        </pc:spChg>
      </pc:sldChg>
      <pc:sldChg chg="modSp">
        <pc:chgData name="Ligon, Maddyline" userId="c418bdf0-4880-425d-b55b-bf92bd6e2aa3" providerId="ADAL" clId="{ED0A406C-E2E8-4D09-AF77-FB929B1DFB12}" dt="2025-06-03T18:13:26.702" v="10"/>
        <pc:sldMkLst>
          <pc:docMk/>
          <pc:sldMk cId="2736059877" sldId="308"/>
        </pc:sldMkLst>
        <pc:spChg chg="mod">
          <ac:chgData name="Ligon, Maddyline" userId="c418bdf0-4880-425d-b55b-bf92bd6e2aa3" providerId="ADAL" clId="{ED0A406C-E2E8-4D09-AF77-FB929B1DFB12}" dt="2025-06-03T18:13:26.702" v="10"/>
          <ac:spMkLst>
            <pc:docMk/>
            <pc:sldMk cId="2736059877" sldId="308"/>
            <ac:spMk id="2" creationId="{A062E788-9EB8-72F3-90E4-7AC25BD1DE0E}"/>
          </ac:spMkLst>
        </pc:spChg>
      </pc:sldChg>
      <pc:sldChg chg="modSp">
        <pc:chgData name="Ligon, Maddyline" userId="c418bdf0-4880-425d-b55b-bf92bd6e2aa3" providerId="ADAL" clId="{ED0A406C-E2E8-4D09-AF77-FB929B1DFB12}" dt="2025-06-03T18:11:53.380" v="5"/>
        <pc:sldMkLst>
          <pc:docMk/>
          <pc:sldMk cId="979181606" sldId="309"/>
        </pc:sldMkLst>
        <pc:spChg chg="mod">
          <ac:chgData name="Ligon, Maddyline" userId="c418bdf0-4880-425d-b55b-bf92bd6e2aa3" providerId="ADAL" clId="{ED0A406C-E2E8-4D09-AF77-FB929B1DFB12}" dt="2025-06-03T18:11:53.380" v="5"/>
          <ac:spMkLst>
            <pc:docMk/>
            <pc:sldMk cId="979181606" sldId="309"/>
            <ac:spMk id="4" creationId="{53E75909-567A-F6E6-2C4E-91CD96C630C3}"/>
          </ac:spMkLst>
        </pc:spChg>
      </pc:sldChg>
      <pc:sldChg chg="modSp">
        <pc:chgData name="Ligon, Maddyline" userId="c418bdf0-4880-425d-b55b-bf92bd6e2aa3" providerId="ADAL" clId="{ED0A406C-E2E8-4D09-AF77-FB929B1DFB12}" dt="2025-06-03T18:14:45.657" v="14"/>
        <pc:sldMkLst>
          <pc:docMk/>
          <pc:sldMk cId="1337510279" sldId="312"/>
        </pc:sldMkLst>
        <pc:spChg chg="mod">
          <ac:chgData name="Ligon, Maddyline" userId="c418bdf0-4880-425d-b55b-bf92bd6e2aa3" providerId="ADAL" clId="{ED0A406C-E2E8-4D09-AF77-FB929B1DFB12}" dt="2025-06-03T18:14:45.657" v="14"/>
          <ac:spMkLst>
            <pc:docMk/>
            <pc:sldMk cId="1337510279" sldId="312"/>
            <ac:spMk id="2" creationId="{00000000-0000-0000-0000-000000000000}"/>
          </ac:spMkLst>
        </pc:spChg>
      </pc:sldChg>
      <pc:sldChg chg="modSp mod">
        <pc:chgData name="Ligon, Maddyline" userId="c418bdf0-4880-425d-b55b-bf92bd6e2aa3" providerId="ADAL" clId="{ED0A406C-E2E8-4D09-AF77-FB929B1DFB12}" dt="2025-06-03T19:25:50.857" v="45"/>
        <pc:sldMkLst>
          <pc:docMk/>
          <pc:sldMk cId="3605507242" sldId="313"/>
        </pc:sldMkLst>
        <pc:spChg chg="mod">
          <ac:chgData name="Ligon, Maddyline" userId="c418bdf0-4880-425d-b55b-bf92bd6e2aa3" providerId="ADAL" clId="{ED0A406C-E2E8-4D09-AF77-FB929B1DFB12}" dt="2025-06-03T19:24:36.708" v="36"/>
          <ac:spMkLst>
            <pc:docMk/>
            <pc:sldMk cId="3605507242" sldId="313"/>
            <ac:spMk id="9" creationId="{00000000-0000-0000-0000-000000000000}"/>
          </ac:spMkLst>
        </pc:spChg>
        <pc:spChg chg="mod">
          <ac:chgData name="Ligon, Maddyline" userId="c418bdf0-4880-425d-b55b-bf92bd6e2aa3" providerId="ADAL" clId="{ED0A406C-E2E8-4D09-AF77-FB929B1DFB12}" dt="2025-06-03T19:25:35.535" v="43" actId="20577"/>
          <ac:spMkLst>
            <pc:docMk/>
            <pc:sldMk cId="3605507242" sldId="313"/>
            <ac:spMk id="13" creationId="{00000000-0000-0000-0000-000000000000}"/>
          </ac:spMkLst>
        </pc:spChg>
        <pc:spChg chg="mod">
          <ac:chgData name="Ligon, Maddyline" userId="c418bdf0-4880-425d-b55b-bf92bd6e2aa3" providerId="ADAL" clId="{ED0A406C-E2E8-4D09-AF77-FB929B1DFB12}" dt="2025-06-03T19:25:47.372" v="44"/>
          <ac:spMkLst>
            <pc:docMk/>
            <pc:sldMk cId="3605507242" sldId="313"/>
            <ac:spMk id="21" creationId="{00000000-0000-0000-0000-000000000000}"/>
          </ac:spMkLst>
        </pc:spChg>
        <pc:spChg chg="mod">
          <ac:chgData name="Ligon, Maddyline" userId="c418bdf0-4880-425d-b55b-bf92bd6e2aa3" providerId="ADAL" clId="{ED0A406C-E2E8-4D09-AF77-FB929B1DFB12}" dt="2025-06-03T19:25:50.857" v="45"/>
          <ac:spMkLst>
            <pc:docMk/>
            <pc:sldMk cId="3605507242" sldId="313"/>
            <ac:spMk id="23" creationId="{00000000-0000-0000-0000-000000000000}"/>
          </ac:spMkLst>
        </pc:spChg>
      </pc:sldChg>
      <pc:sldChg chg="modSp">
        <pc:chgData name="Ligon, Maddyline" userId="c418bdf0-4880-425d-b55b-bf92bd6e2aa3" providerId="ADAL" clId="{ED0A406C-E2E8-4D09-AF77-FB929B1DFB12}" dt="2025-06-03T19:28:58.693" v="55"/>
        <pc:sldMkLst>
          <pc:docMk/>
          <pc:sldMk cId="315900447" sldId="315"/>
        </pc:sldMkLst>
        <pc:spChg chg="mod">
          <ac:chgData name="Ligon, Maddyline" userId="c418bdf0-4880-425d-b55b-bf92bd6e2aa3" providerId="ADAL" clId="{ED0A406C-E2E8-4D09-AF77-FB929B1DFB12}" dt="2025-06-03T19:28:46.074" v="54"/>
          <ac:spMkLst>
            <pc:docMk/>
            <pc:sldMk cId="315900447" sldId="315"/>
            <ac:spMk id="13" creationId="{00000000-0000-0000-0000-000000000000}"/>
          </ac:spMkLst>
        </pc:spChg>
        <pc:spChg chg="mod">
          <ac:chgData name="Ligon, Maddyline" userId="c418bdf0-4880-425d-b55b-bf92bd6e2aa3" providerId="ADAL" clId="{ED0A406C-E2E8-4D09-AF77-FB929B1DFB12}" dt="2025-06-03T19:28:58.693" v="55"/>
          <ac:spMkLst>
            <pc:docMk/>
            <pc:sldMk cId="315900447" sldId="315"/>
            <ac:spMk id="17" creationId="{00000000-0000-0000-0000-000000000000}"/>
          </ac:spMkLst>
        </pc:spChg>
        <pc:spChg chg="mod">
          <ac:chgData name="Ligon, Maddyline" userId="c418bdf0-4880-425d-b55b-bf92bd6e2aa3" providerId="ADAL" clId="{ED0A406C-E2E8-4D09-AF77-FB929B1DFB12}" dt="2025-06-03T19:28:40.920" v="53"/>
          <ac:spMkLst>
            <pc:docMk/>
            <pc:sldMk cId="315900447" sldId="315"/>
            <ac:spMk id="20" creationId="{CD0A2314-6153-2298-575E-EB1CB7E9D63A}"/>
          </ac:spMkLst>
        </pc:spChg>
      </pc:sldChg>
      <pc:sldChg chg="modSp">
        <pc:chgData name="Ligon, Maddyline" userId="c418bdf0-4880-425d-b55b-bf92bd6e2aa3" providerId="ADAL" clId="{ED0A406C-E2E8-4D09-AF77-FB929B1DFB12}" dt="2025-06-03T19:29:20.511" v="58"/>
        <pc:sldMkLst>
          <pc:docMk/>
          <pc:sldMk cId="2091403586" sldId="316"/>
        </pc:sldMkLst>
        <pc:spChg chg="mod">
          <ac:chgData name="Ligon, Maddyline" userId="c418bdf0-4880-425d-b55b-bf92bd6e2aa3" providerId="ADAL" clId="{ED0A406C-E2E8-4D09-AF77-FB929B1DFB12}" dt="2025-06-03T19:29:07.797" v="56"/>
          <ac:spMkLst>
            <pc:docMk/>
            <pc:sldMk cId="2091403586" sldId="316"/>
            <ac:spMk id="9" creationId="{00000000-0000-0000-0000-000000000000}"/>
          </ac:spMkLst>
        </pc:spChg>
        <pc:spChg chg="mod">
          <ac:chgData name="Ligon, Maddyline" userId="c418bdf0-4880-425d-b55b-bf92bd6e2aa3" providerId="ADAL" clId="{ED0A406C-E2E8-4D09-AF77-FB929B1DFB12}" dt="2025-06-03T19:29:14.081" v="57"/>
          <ac:spMkLst>
            <pc:docMk/>
            <pc:sldMk cId="2091403586" sldId="316"/>
            <ac:spMk id="10" creationId="{00000000-0000-0000-0000-000000000000}"/>
          </ac:spMkLst>
        </pc:spChg>
        <pc:spChg chg="mod">
          <ac:chgData name="Ligon, Maddyline" userId="c418bdf0-4880-425d-b55b-bf92bd6e2aa3" providerId="ADAL" clId="{ED0A406C-E2E8-4D09-AF77-FB929B1DFB12}" dt="2025-06-03T19:29:20.511" v="58"/>
          <ac:spMkLst>
            <pc:docMk/>
            <pc:sldMk cId="2091403586" sldId="316"/>
            <ac:spMk id="36" creationId="{00000000-0000-0000-0000-000000000000}"/>
          </ac:spMkLst>
        </pc:spChg>
      </pc:sldChg>
      <pc:sldChg chg="modSp">
        <pc:chgData name="Ligon, Maddyline" userId="c418bdf0-4880-425d-b55b-bf92bd6e2aa3" providerId="ADAL" clId="{ED0A406C-E2E8-4D09-AF77-FB929B1DFB12}" dt="2025-06-03T19:30:21.119" v="63"/>
        <pc:sldMkLst>
          <pc:docMk/>
          <pc:sldMk cId="3692753741" sldId="317"/>
        </pc:sldMkLst>
        <pc:spChg chg="mod">
          <ac:chgData name="Ligon, Maddyline" userId="c418bdf0-4880-425d-b55b-bf92bd6e2aa3" providerId="ADAL" clId="{ED0A406C-E2E8-4D09-AF77-FB929B1DFB12}" dt="2025-06-03T19:30:21.119" v="63"/>
          <ac:spMkLst>
            <pc:docMk/>
            <pc:sldMk cId="3692753741" sldId="317"/>
            <ac:spMk id="9" creationId="{00000000-0000-0000-0000-000000000000}"/>
          </ac:spMkLst>
        </pc:spChg>
        <pc:spChg chg="mod">
          <ac:chgData name="Ligon, Maddyline" userId="c418bdf0-4880-425d-b55b-bf92bd6e2aa3" providerId="ADAL" clId="{ED0A406C-E2E8-4D09-AF77-FB929B1DFB12}" dt="2025-06-03T19:30:17.063" v="62"/>
          <ac:spMkLst>
            <pc:docMk/>
            <pc:sldMk cId="3692753741" sldId="317"/>
            <ac:spMk id="10" creationId="{00000000-0000-0000-0000-000000000000}"/>
          </ac:spMkLst>
        </pc:spChg>
      </pc:sldChg>
      <pc:sldChg chg="modSp mod">
        <pc:chgData name="Ligon, Maddyline" userId="c418bdf0-4880-425d-b55b-bf92bd6e2aa3" providerId="ADAL" clId="{ED0A406C-E2E8-4D09-AF77-FB929B1DFB12}" dt="2025-06-03T19:31:26.261" v="74" actId="1076"/>
        <pc:sldMkLst>
          <pc:docMk/>
          <pc:sldMk cId="12814439" sldId="318"/>
        </pc:sldMkLst>
        <pc:spChg chg="mod">
          <ac:chgData name="Ligon, Maddyline" userId="c418bdf0-4880-425d-b55b-bf92bd6e2aa3" providerId="ADAL" clId="{ED0A406C-E2E8-4D09-AF77-FB929B1DFB12}" dt="2025-06-03T19:31:03.911" v="70"/>
          <ac:spMkLst>
            <pc:docMk/>
            <pc:sldMk cId="12814439" sldId="318"/>
            <ac:spMk id="9" creationId="{00000000-0000-0000-0000-000000000000}"/>
          </ac:spMkLst>
        </pc:spChg>
        <pc:spChg chg="mod">
          <ac:chgData name="Ligon, Maddyline" userId="c418bdf0-4880-425d-b55b-bf92bd6e2aa3" providerId="ADAL" clId="{ED0A406C-E2E8-4D09-AF77-FB929B1DFB12}" dt="2025-06-03T19:31:26.261" v="74" actId="1076"/>
          <ac:spMkLst>
            <pc:docMk/>
            <pc:sldMk cId="12814439" sldId="318"/>
            <ac:spMk id="10" creationId="{00000000-0000-0000-0000-000000000000}"/>
          </ac:spMkLst>
        </pc:spChg>
      </pc:sldChg>
    </pc:docChg>
  </pc:docChgLst>
  <pc:docChgLst>
    <pc:chgData name="Winkeler, Lindsay" userId="a407e945-66b9-4167-a9c6-767e715b6631" providerId="ADAL" clId="{6A98B150-2F57-490B-BE3F-14B98A7F5EAD}"/>
    <pc:docChg chg="modNotesMaster">
      <pc:chgData name="Winkeler, Lindsay" userId="a407e945-66b9-4167-a9c6-767e715b6631" providerId="ADAL" clId="{6A98B150-2F57-490B-BE3F-14B98A7F5EAD}" dt="2025-06-05T22:33:58.921"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CCE7A-4D2C-4CAB-A5EA-B8177673A27D}"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31A64563-8D5A-4A85-93E7-03E05AF611ED}">
      <dgm:prSet/>
      <dgm:spPr/>
      <dgm:t>
        <a:bodyPr/>
        <a:lstStyle/>
        <a:p>
          <a:r>
            <a:rPr lang="ja-JP" altLang="en-US" b="0" dirty="0">
              <a:latin typeface="Arial"/>
              <a:cs typeface="Arial"/>
            </a:rPr>
            <a:t>更多独立性</a:t>
          </a:r>
          <a:endParaRPr lang="en-US" b="0" dirty="0">
            <a:latin typeface="Arial"/>
            <a:cs typeface="Arial"/>
          </a:endParaRPr>
        </a:p>
      </dgm:t>
    </dgm:pt>
    <dgm:pt modelId="{06A1A960-5BAC-4499-8645-54FCEBB45A5E}" type="parTrans" cxnId="{869689AC-C083-4EEA-BCFC-133E0AD67193}">
      <dgm:prSet/>
      <dgm:spPr/>
      <dgm:t>
        <a:bodyPr/>
        <a:lstStyle/>
        <a:p>
          <a:endParaRPr lang="en-US"/>
        </a:p>
      </dgm:t>
    </dgm:pt>
    <dgm:pt modelId="{2015DF39-46C5-4D1A-B415-49A5A37AC531}" type="sibTrans" cxnId="{869689AC-C083-4EEA-BCFC-133E0AD67193}">
      <dgm:prSet/>
      <dgm:spPr/>
      <dgm:t>
        <a:bodyPr/>
        <a:lstStyle/>
        <a:p>
          <a:endParaRPr lang="en-US"/>
        </a:p>
      </dgm:t>
    </dgm:pt>
    <dgm:pt modelId="{DA8F44D1-4C80-4BFD-BE74-37BBFFA9AE92}">
      <dgm:prSet/>
      <dgm:spPr/>
      <dgm:t>
        <a:bodyPr/>
        <a:lstStyle/>
        <a:p>
          <a:r>
            <a:rPr lang="ja-JP" altLang="en-US" b="0" dirty="0">
              <a:latin typeface="Arial"/>
              <a:cs typeface="Arial"/>
            </a:rPr>
            <a:t>上课</a:t>
          </a:r>
          <a:endParaRPr lang="en-US" b="0" dirty="0">
            <a:latin typeface="Arial"/>
            <a:cs typeface="Arial"/>
          </a:endParaRPr>
        </a:p>
      </dgm:t>
    </dgm:pt>
    <dgm:pt modelId="{9CCF7B2B-F990-4FAD-9F1B-794661E051F9}" type="parTrans" cxnId="{348C5E69-49E3-4D83-B528-14699056946F}">
      <dgm:prSet/>
      <dgm:spPr/>
      <dgm:t>
        <a:bodyPr/>
        <a:lstStyle/>
        <a:p>
          <a:endParaRPr lang="en-US"/>
        </a:p>
      </dgm:t>
    </dgm:pt>
    <dgm:pt modelId="{B3349D0A-7C72-4FFB-911E-C2825CFAE728}" type="sibTrans" cxnId="{348C5E69-49E3-4D83-B528-14699056946F}">
      <dgm:prSet/>
      <dgm:spPr/>
      <dgm:t>
        <a:bodyPr/>
        <a:lstStyle/>
        <a:p>
          <a:endParaRPr lang="en-US"/>
        </a:p>
      </dgm:t>
    </dgm:pt>
    <dgm:pt modelId="{120C2A61-0D82-481B-A2DF-BB99AE1C5C36}">
      <dgm:prSet/>
      <dgm:spPr/>
      <dgm:t>
        <a:bodyPr/>
        <a:lstStyle/>
        <a:p>
          <a:r>
            <a:rPr lang="ja-JP" altLang="en-US" b="0" dirty="0">
              <a:latin typeface="Arial"/>
              <a:cs typeface="Arial"/>
            </a:rPr>
            <a:t>学习环境</a:t>
          </a:r>
          <a:endParaRPr lang="en-US" b="0" dirty="0">
            <a:latin typeface="Arial"/>
            <a:cs typeface="Arial"/>
          </a:endParaRPr>
        </a:p>
      </dgm:t>
    </dgm:pt>
    <dgm:pt modelId="{1CBA38CC-5CA4-4860-929C-7AD6F0AE1A30}" type="parTrans" cxnId="{8CF08DDA-CF20-4076-81E5-545353F5A397}">
      <dgm:prSet/>
      <dgm:spPr/>
      <dgm:t>
        <a:bodyPr/>
        <a:lstStyle/>
        <a:p>
          <a:endParaRPr lang="en-US"/>
        </a:p>
      </dgm:t>
    </dgm:pt>
    <dgm:pt modelId="{2BF6497A-604D-4374-B890-4A179CBB0FAA}" type="sibTrans" cxnId="{8CF08DDA-CF20-4076-81E5-545353F5A397}">
      <dgm:prSet/>
      <dgm:spPr/>
      <dgm:t>
        <a:bodyPr/>
        <a:lstStyle/>
        <a:p>
          <a:endParaRPr lang="en-US"/>
        </a:p>
      </dgm:t>
    </dgm:pt>
    <dgm:pt modelId="{63DEED34-3954-4454-9E2A-C96207B57029}">
      <dgm:prSet/>
      <dgm:spPr/>
      <dgm:t>
        <a:bodyPr/>
        <a:lstStyle/>
        <a:p>
          <a:r>
            <a:rPr lang="zh-CN" altLang="en-US" b="0" dirty="0">
              <a:latin typeface="Arial"/>
              <a:cs typeface="Arial"/>
            </a:rPr>
            <a:t>课程负荷和时间承诺</a:t>
          </a:r>
          <a:endParaRPr lang="en-US" b="0" dirty="0">
            <a:latin typeface="Arial"/>
            <a:cs typeface="Arial"/>
          </a:endParaRPr>
        </a:p>
      </dgm:t>
    </dgm:pt>
    <dgm:pt modelId="{BF279FD4-57E4-4E16-91B6-F0A51807EA4F}" type="parTrans" cxnId="{357366A3-3C8A-4523-AD27-D20C082CBBFF}">
      <dgm:prSet/>
      <dgm:spPr/>
      <dgm:t>
        <a:bodyPr/>
        <a:lstStyle/>
        <a:p>
          <a:endParaRPr lang="en-US"/>
        </a:p>
      </dgm:t>
    </dgm:pt>
    <dgm:pt modelId="{B509700D-CA85-4869-9258-4FEDFABB9194}" type="sibTrans" cxnId="{357366A3-3C8A-4523-AD27-D20C082CBBFF}">
      <dgm:prSet/>
      <dgm:spPr/>
      <dgm:t>
        <a:bodyPr/>
        <a:lstStyle/>
        <a:p>
          <a:endParaRPr lang="en-US"/>
        </a:p>
      </dgm:t>
    </dgm:pt>
    <dgm:pt modelId="{945CD927-71AE-4D0D-9357-297FFFD374CF}">
      <dgm:prSet/>
      <dgm:spPr/>
      <dgm:t>
        <a:bodyPr/>
        <a:lstStyle/>
        <a:p>
          <a:r>
            <a:rPr lang="ja-JP" altLang="en-US" b="0" dirty="0">
              <a:latin typeface="Arial"/>
              <a:cs typeface="Arial"/>
            </a:rPr>
            <a:t>时间管理</a:t>
          </a:r>
          <a:endParaRPr lang="en-US" b="0" dirty="0">
            <a:latin typeface="Arial"/>
            <a:cs typeface="Arial"/>
          </a:endParaRPr>
        </a:p>
      </dgm:t>
    </dgm:pt>
    <dgm:pt modelId="{4188DBA8-AF94-48E8-862D-03C23E84CD79}" type="parTrans" cxnId="{EEF639CA-BC99-4D95-BA20-B842DDED2C18}">
      <dgm:prSet/>
      <dgm:spPr/>
      <dgm:t>
        <a:bodyPr/>
        <a:lstStyle/>
        <a:p>
          <a:endParaRPr lang="en-US"/>
        </a:p>
      </dgm:t>
    </dgm:pt>
    <dgm:pt modelId="{381032FC-CF98-4D69-B176-E2B754BD79FC}" type="sibTrans" cxnId="{EEF639CA-BC99-4D95-BA20-B842DDED2C18}">
      <dgm:prSet/>
      <dgm:spPr/>
      <dgm:t>
        <a:bodyPr/>
        <a:lstStyle/>
        <a:p>
          <a:endParaRPr lang="en-US"/>
        </a:p>
      </dgm:t>
    </dgm:pt>
    <dgm:pt modelId="{FBB3E07C-FD7A-48FD-9A4F-44C3FDCACE8A}">
      <dgm:prSet/>
      <dgm:spPr/>
      <dgm:t>
        <a:bodyPr/>
        <a:lstStyle/>
        <a:p>
          <a:r>
            <a:rPr lang="ja-JP" altLang="en-US" b="0" dirty="0">
              <a:latin typeface="Arial"/>
              <a:cs typeface="Arial"/>
            </a:rPr>
            <a:t>参与和</a:t>
          </a:r>
          <a:r>
            <a:rPr lang="zh-CN" altLang="en-US" b="0" dirty="0">
              <a:latin typeface="Arial"/>
              <a:cs typeface="Arial"/>
            </a:rPr>
            <a:t>投入</a:t>
          </a:r>
          <a:endParaRPr lang="en-US" b="0" dirty="0">
            <a:latin typeface="Arial"/>
            <a:cs typeface="Arial"/>
          </a:endParaRPr>
        </a:p>
      </dgm:t>
    </dgm:pt>
    <dgm:pt modelId="{97BEA89B-D7C5-41C4-991C-5A1691B6318A}" type="parTrans" cxnId="{FCD01D59-690B-4506-A5B5-AC161B29C5AA}">
      <dgm:prSet/>
      <dgm:spPr/>
      <dgm:t>
        <a:bodyPr/>
        <a:lstStyle/>
        <a:p>
          <a:endParaRPr lang="en-US"/>
        </a:p>
      </dgm:t>
    </dgm:pt>
    <dgm:pt modelId="{4C56D24C-3DE9-4EE4-B8C6-24B8036E58F4}" type="sibTrans" cxnId="{FCD01D59-690B-4506-A5B5-AC161B29C5AA}">
      <dgm:prSet/>
      <dgm:spPr/>
      <dgm:t>
        <a:bodyPr/>
        <a:lstStyle/>
        <a:p>
          <a:endParaRPr lang="en-US"/>
        </a:p>
      </dgm:t>
    </dgm:pt>
    <dgm:pt modelId="{6E920AB3-8AC3-41E8-834B-E1568B5077F6}">
      <dgm:prSet/>
      <dgm:spPr/>
      <dgm:t>
        <a:bodyPr/>
        <a:lstStyle/>
        <a:p>
          <a:r>
            <a:rPr lang="zh-CN" altLang="en-US" b="0" dirty="0">
              <a:latin typeface="Arial"/>
              <a:cs typeface="Arial"/>
            </a:rPr>
            <a:t>个人责任和动力</a:t>
          </a:r>
          <a:endParaRPr lang="en-US" b="0" dirty="0">
            <a:latin typeface="Arial"/>
            <a:cs typeface="Arial"/>
          </a:endParaRPr>
        </a:p>
      </dgm:t>
    </dgm:pt>
    <dgm:pt modelId="{79EE31A0-3B95-4E7D-AF6B-1B561E4520FB}" type="parTrans" cxnId="{8C7B8FE9-A238-4451-B5DB-B0BB0B893CF8}">
      <dgm:prSet/>
      <dgm:spPr/>
      <dgm:t>
        <a:bodyPr/>
        <a:lstStyle/>
        <a:p>
          <a:endParaRPr lang="en-US"/>
        </a:p>
      </dgm:t>
    </dgm:pt>
    <dgm:pt modelId="{4A104109-FDD2-4FF9-BB7C-D25B7D24CF75}" type="sibTrans" cxnId="{8C7B8FE9-A238-4451-B5DB-B0BB0B893CF8}">
      <dgm:prSet/>
      <dgm:spPr/>
      <dgm:t>
        <a:bodyPr/>
        <a:lstStyle/>
        <a:p>
          <a:endParaRPr lang="en-US"/>
        </a:p>
      </dgm:t>
    </dgm:pt>
    <dgm:pt modelId="{5530192F-1E32-46F0-9212-D988F0BF23E6}">
      <dgm:prSet/>
      <dgm:spPr/>
      <dgm:t>
        <a:bodyPr/>
        <a:lstStyle/>
        <a:p>
          <a:r>
            <a:rPr lang="ja-JP" altLang="en-US" b="0" dirty="0">
              <a:latin typeface="Arial"/>
              <a:cs typeface="Arial"/>
            </a:rPr>
            <a:t>作业和测试</a:t>
          </a:r>
          <a:endParaRPr lang="en-US" b="0" dirty="0">
            <a:latin typeface="Arial"/>
            <a:cs typeface="Arial"/>
          </a:endParaRPr>
        </a:p>
      </dgm:t>
    </dgm:pt>
    <dgm:pt modelId="{F945242C-3ECD-4D7E-ACC8-9D4D9FB1E9A9}" type="parTrans" cxnId="{28FFE798-841A-4F28-BF76-196F39ACD4EA}">
      <dgm:prSet/>
      <dgm:spPr/>
      <dgm:t>
        <a:bodyPr/>
        <a:lstStyle/>
        <a:p>
          <a:endParaRPr lang="en-US"/>
        </a:p>
      </dgm:t>
    </dgm:pt>
    <dgm:pt modelId="{63619DB0-6670-4820-A63E-FDD1D0939AD5}" type="sibTrans" cxnId="{28FFE798-841A-4F28-BF76-196F39ACD4EA}">
      <dgm:prSet/>
      <dgm:spPr/>
      <dgm:t>
        <a:bodyPr/>
        <a:lstStyle/>
        <a:p>
          <a:endParaRPr lang="en-US"/>
        </a:p>
      </dgm:t>
    </dgm:pt>
    <dgm:pt modelId="{9F7C296B-0354-45C2-AD71-B1A554944261}">
      <dgm:prSet/>
      <dgm:spPr/>
      <dgm:t>
        <a:bodyPr/>
        <a:lstStyle/>
        <a:p>
          <a:r>
            <a:rPr lang="ja-JP" altLang="en-US" b="0" dirty="0">
              <a:latin typeface="Arial"/>
              <a:cs typeface="Arial"/>
            </a:rPr>
            <a:t>新环境</a:t>
          </a:r>
          <a:endParaRPr lang="en-US" b="0" dirty="0">
            <a:latin typeface="Arial"/>
            <a:cs typeface="Arial"/>
          </a:endParaRPr>
        </a:p>
      </dgm:t>
    </dgm:pt>
    <dgm:pt modelId="{4C46336E-5904-4B76-9764-5169D81F18DB}" type="parTrans" cxnId="{013A0D13-E285-4B5C-965A-EA8D19DCE2EE}">
      <dgm:prSet/>
      <dgm:spPr/>
      <dgm:t>
        <a:bodyPr/>
        <a:lstStyle/>
        <a:p>
          <a:endParaRPr lang="en-US"/>
        </a:p>
      </dgm:t>
    </dgm:pt>
    <dgm:pt modelId="{224AAF57-A95E-44C2-8207-F2EC57E2B8DD}" type="sibTrans" cxnId="{013A0D13-E285-4B5C-965A-EA8D19DCE2EE}">
      <dgm:prSet/>
      <dgm:spPr/>
      <dgm:t>
        <a:bodyPr/>
        <a:lstStyle/>
        <a:p>
          <a:endParaRPr lang="en-US"/>
        </a:p>
      </dgm:t>
    </dgm:pt>
    <dgm:pt modelId="{3EADDC7E-B584-4B19-9044-EE2CE1A4C818}" type="pres">
      <dgm:prSet presAssocID="{FC6CCE7A-4D2C-4CAB-A5EA-B8177673A27D}" presName="diagram" presStyleCnt="0">
        <dgm:presLayoutVars>
          <dgm:dir/>
          <dgm:resizeHandles val="exact"/>
        </dgm:presLayoutVars>
      </dgm:prSet>
      <dgm:spPr/>
    </dgm:pt>
    <dgm:pt modelId="{5505BDFE-2231-4915-9E70-D3F52683F62F}" type="pres">
      <dgm:prSet presAssocID="{31A64563-8D5A-4A85-93E7-03E05AF611ED}" presName="node" presStyleLbl="node1" presStyleIdx="0" presStyleCnt="9">
        <dgm:presLayoutVars>
          <dgm:bulletEnabled val="1"/>
        </dgm:presLayoutVars>
      </dgm:prSet>
      <dgm:spPr/>
    </dgm:pt>
    <dgm:pt modelId="{BCBDE85B-DE3D-4EDC-91FE-DDF2567E6FA9}" type="pres">
      <dgm:prSet presAssocID="{2015DF39-46C5-4D1A-B415-49A5A37AC531}" presName="sibTrans" presStyleCnt="0"/>
      <dgm:spPr/>
    </dgm:pt>
    <dgm:pt modelId="{43FD2E7E-F2AB-44AB-B017-0D7A2731E9B7}" type="pres">
      <dgm:prSet presAssocID="{DA8F44D1-4C80-4BFD-BE74-37BBFFA9AE92}" presName="node" presStyleLbl="node1" presStyleIdx="1" presStyleCnt="9">
        <dgm:presLayoutVars>
          <dgm:bulletEnabled val="1"/>
        </dgm:presLayoutVars>
      </dgm:prSet>
      <dgm:spPr/>
    </dgm:pt>
    <dgm:pt modelId="{20F9E9C1-44A1-4606-8273-0A5E0E92E88D}" type="pres">
      <dgm:prSet presAssocID="{B3349D0A-7C72-4FFB-911E-C2825CFAE728}" presName="sibTrans" presStyleCnt="0"/>
      <dgm:spPr/>
    </dgm:pt>
    <dgm:pt modelId="{B6C7DFF0-01D8-4529-8998-5EFA7EB07179}" type="pres">
      <dgm:prSet presAssocID="{120C2A61-0D82-481B-A2DF-BB99AE1C5C36}" presName="node" presStyleLbl="node1" presStyleIdx="2" presStyleCnt="9">
        <dgm:presLayoutVars>
          <dgm:bulletEnabled val="1"/>
        </dgm:presLayoutVars>
      </dgm:prSet>
      <dgm:spPr/>
    </dgm:pt>
    <dgm:pt modelId="{D9614C4D-6514-4BB1-B5D4-0BE6B4510757}" type="pres">
      <dgm:prSet presAssocID="{2BF6497A-604D-4374-B890-4A179CBB0FAA}" presName="sibTrans" presStyleCnt="0"/>
      <dgm:spPr/>
    </dgm:pt>
    <dgm:pt modelId="{D41AC0A8-F2A7-4190-ACB8-3979F2884DFD}" type="pres">
      <dgm:prSet presAssocID="{63DEED34-3954-4454-9E2A-C96207B57029}" presName="node" presStyleLbl="node1" presStyleIdx="3" presStyleCnt="9">
        <dgm:presLayoutVars>
          <dgm:bulletEnabled val="1"/>
        </dgm:presLayoutVars>
      </dgm:prSet>
      <dgm:spPr/>
    </dgm:pt>
    <dgm:pt modelId="{61787D97-166D-403B-94D4-BF99C758009E}" type="pres">
      <dgm:prSet presAssocID="{B509700D-CA85-4869-9258-4FEDFABB9194}" presName="sibTrans" presStyleCnt="0"/>
      <dgm:spPr/>
    </dgm:pt>
    <dgm:pt modelId="{2FBE84F9-0301-476F-895E-898BB59C7974}" type="pres">
      <dgm:prSet presAssocID="{945CD927-71AE-4D0D-9357-297FFFD374CF}" presName="node" presStyleLbl="node1" presStyleIdx="4" presStyleCnt="9">
        <dgm:presLayoutVars>
          <dgm:bulletEnabled val="1"/>
        </dgm:presLayoutVars>
      </dgm:prSet>
      <dgm:spPr/>
    </dgm:pt>
    <dgm:pt modelId="{90B7CBD6-4EF8-40DB-A0AF-513E4A399B15}" type="pres">
      <dgm:prSet presAssocID="{381032FC-CF98-4D69-B176-E2B754BD79FC}" presName="sibTrans" presStyleCnt="0"/>
      <dgm:spPr/>
    </dgm:pt>
    <dgm:pt modelId="{953E5D02-5694-48EB-95E9-FB99020970B0}" type="pres">
      <dgm:prSet presAssocID="{FBB3E07C-FD7A-48FD-9A4F-44C3FDCACE8A}" presName="node" presStyleLbl="node1" presStyleIdx="5" presStyleCnt="9">
        <dgm:presLayoutVars>
          <dgm:bulletEnabled val="1"/>
        </dgm:presLayoutVars>
      </dgm:prSet>
      <dgm:spPr/>
    </dgm:pt>
    <dgm:pt modelId="{27756F70-187A-47DA-8684-6EBD61208BF9}" type="pres">
      <dgm:prSet presAssocID="{4C56D24C-3DE9-4EE4-B8C6-24B8036E58F4}" presName="sibTrans" presStyleCnt="0"/>
      <dgm:spPr/>
    </dgm:pt>
    <dgm:pt modelId="{AD55BF8F-2FD3-4B7E-BA6A-819A9398C5DC}" type="pres">
      <dgm:prSet presAssocID="{6E920AB3-8AC3-41E8-834B-E1568B5077F6}" presName="node" presStyleLbl="node1" presStyleIdx="6" presStyleCnt="9">
        <dgm:presLayoutVars>
          <dgm:bulletEnabled val="1"/>
        </dgm:presLayoutVars>
      </dgm:prSet>
      <dgm:spPr/>
    </dgm:pt>
    <dgm:pt modelId="{8E1DDB43-0BD0-4913-AA58-6F2F4CE26AA5}" type="pres">
      <dgm:prSet presAssocID="{4A104109-FDD2-4FF9-BB7C-D25B7D24CF75}" presName="sibTrans" presStyleCnt="0"/>
      <dgm:spPr/>
    </dgm:pt>
    <dgm:pt modelId="{F7FAE9B9-7FF8-40E1-B8B4-ACA8D7F393D0}" type="pres">
      <dgm:prSet presAssocID="{5530192F-1E32-46F0-9212-D988F0BF23E6}" presName="node" presStyleLbl="node1" presStyleIdx="7" presStyleCnt="9">
        <dgm:presLayoutVars>
          <dgm:bulletEnabled val="1"/>
        </dgm:presLayoutVars>
      </dgm:prSet>
      <dgm:spPr/>
    </dgm:pt>
    <dgm:pt modelId="{2CB66C03-561F-4DB6-892F-ED16948EDFC5}" type="pres">
      <dgm:prSet presAssocID="{63619DB0-6670-4820-A63E-FDD1D0939AD5}" presName="sibTrans" presStyleCnt="0"/>
      <dgm:spPr/>
    </dgm:pt>
    <dgm:pt modelId="{BA0888BB-D8DC-4090-9D49-EA89207A8D5D}" type="pres">
      <dgm:prSet presAssocID="{9F7C296B-0354-45C2-AD71-B1A554944261}" presName="node" presStyleLbl="node1" presStyleIdx="8" presStyleCnt="9">
        <dgm:presLayoutVars>
          <dgm:bulletEnabled val="1"/>
        </dgm:presLayoutVars>
      </dgm:prSet>
      <dgm:spPr/>
    </dgm:pt>
  </dgm:ptLst>
  <dgm:cxnLst>
    <dgm:cxn modelId="{013A0D13-E285-4B5C-965A-EA8D19DCE2EE}" srcId="{FC6CCE7A-4D2C-4CAB-A5EA-B8177673A27D}" destId="{9F7C296B-0354-45C2-AD71-B1A554944261}" srcOrd="8" destOrd="0" parTransId="{4C46336E-5904-4B76-9764-5169D81F18DB}" sibTransId="{224AAF57-A95E-44C2-8207-F2EC57E2B8DD}"/>
    <dgm:cxn modelId="{9582E419-7E3F-4480-94CC-B3694606CFCB}" type="presOf" srcId="{63DEED34-3954-4454-9E2A-C96207B57029}" destId="{D41AC0A8-F2A7-4190-ACB8-3979F2884DFD}" srcOrd="0" destOrd="0" presId="urn:microsoft.com/office/officeart/2005/8/layout/default"/>
    <dgm:cxn modelId="{DC80571D-1D88-480E-B633-36CABA196E36}" type="presOf" srcId="{9F7C296B-0354-45C2-AD71-B1A554944261}" destId="{BA0888BB-D8DC-4090-9D49-EA89207A8D5D}" srcOrd="0" destOrd="0" presId="urn:microsoft.com/office/officeart/2005/8/layout/default"/>
    <dgm:cxn modelId="{29E2B42D-470A-4ED4-819F-DCA7605AD98D}" type="presOf" srcId="{FC6CCE7A-4D2C-4CAB-A5EA-B8177673A27D}" destId="{3EADDC7E-B584-4B19-9044-EE2CE1A4C818}" srcOrd="0" destOrd="0" presId="urn:microsoft.com/office/officeart/2005/8/layout/default"/>
    <dgm:cxn modelId="{85046239-5AFC-4FD7-B17A-4495B5A613D8}" type="presOf" srcId="{5530192F-1E32-46F0-9212-D988F0BF23E6}" destId="{F7FAE9B9-7FF8-40E1-B8B4-ACA8D7F393D0}" srcOrd="0" destOrd="0" presId="urn:microsoft.com/office/officeart/2005/8/layout/default"/>
    <dgm:cxn modelId="{348C5E69-49E3-4D83-B528-14699056946F}" srcId="{FC6CCE7A-4D2C-4CAB-A5EA-B8177673A27D}" destId="{DA8F44D1-4C80-4BFD-BE74-37BBFFA9AE92}" srcOrd="1" destOrd="0" parTransId="{9CCF7B2B-F990-4FAD-9F1B-794661E051F9}" sibTransId="{B3349D0A-7C72-4FFB-911E-C2825CFAE728}"/>
    <dgm:cxn modelId="{449F806E-8FBB-4928-977B-C6928CD4A377}" type="presOf" srcId="{6E920AB3-8AC3-41E8-834B-E1568B5077F6}" destId="{AD55BF8F-2FD3-4B7E-BA6A-819A9398C5DC}" srcOrd="0" destOrd="0" presId="urn:microsoft.com/office/officeart/2005/8/layout/default"/>
    <dgm:cxn modelId="{B9F0F46E-D993-4467-8E54-F470C5B5B46B}" type="presOf" srcId="{945CD927-71AE-4D0D-9357-297FFFD374CF}" destId="{2FBE84F9-0301-476F-895E-898BB59C7974}" srcOrd="0" destOrd="0" presId="urn:microsoft.com/office/officeart/2005/8/layout/default"/>
    <dgm:cxn modelId="{F319DA54-B08D-490A-9576-CE4A9C0661EE}" type="presOf" srcId="{31A64563-8D5A-4A85-93E7-03E05AF611ED}" destId="{5505BDFE-2231-4915-9E70-D3F52683F62F}" srcOrd="0" destOrd="0" presId="urn:microsoft.com/office/officeart/2005/8/layout/default"/>
    <dgm:cxn modelId="{B684ED74-4DB0-4B6B-AAFF-9713CC348BFF}" type="presOf" srcId="{120C2A61-0D82-481B-A2DF-BB99AE1C5C36}" destId="{B6C7DFF0-01D8-4529-8998-5EFA7EB07179}" srcOrd="0" destOrd="0" presId="urn:microsoft.com/office/officeart/2005/8/layout/default"/>
    <dgm:cxn modelId="{FCD01D59-690B-4506-A5B5-AC161B29C5AA}" srcId="{FC6CCE7A-4D2C-4CAB-A5EA-B8177673A27D}" destId="{FBB3E07C-FD7A-48FD-9A4F-44C3FDCACE8A}" srcOrd="5" destOrd="0" parTransId="{97BEA89B-D7C5-41C4-991C-5A1691B6318A}" sibTransId="{4C56D24C-3DE9-4EE4-B8C6-24B8036E58F4}"/>
    <dgm:cxn modelId="{28FFE798-841A-4F28-BF76-196F39ACD4EA}" srcId="{FC6CCE7A-4D2C-4CAB-A5EA-B8177673A27D}" destId="{5530192F-1E32-46F0-9212-D988F0BF23E6}" srcOrd="7" destOrd="0" parTransId="{F945242C-3ECD-4D7E-ACC8-9D4D9FB1E9A9}" sibTransId="{63619DB0-6670-4820-A63E-FDD1D0939AD5}"/>
    <dgm:cxn modelId="{357366A3-3C8A-4523-AD27-D20C082CBBFF}" srcId="{FC6CCE7A-4D2C-4CAB-A5EA-B8177673A27D}" destId="{63DEED34-3954-4454-9E2A-C96207B57029}" srcOrd="3" destOrd="0" parTransId="{BF279FD4-57E4-4E16-91B6-F0A51807EA4F}" sibTransId="{B509700D-CA85-4869-9258-4FEDFABB9194}"/>
    <dgm:cxn modelId="{869689AC-C083-4EEA-BCFC-133E0AD67193}" srcId="{FC6CCE7A-4D2C-4CAB-A5EA-B8177673A27D}" destId="{31A64563-8D5A-4A85-93E7-03E05AF611ED}" srcOrd="0" destOrd="0" parTransId="{06A1A960-5BAC-4499-8645-54FCEBB45A5E}" sibTransId="{2015DF39-46C5-4D1A-B415-49A5A37AC531}"/>
    <dgm:cxn modelId="{207345C4-02A1-4880-98B8-D8945F96652D}" type="presOf" srcId="{DA8F44D1-4C80-4BFD-BE74-37BBFFA9AE92}" destId="{43FD2E7E-F2AB-44AB-B017-0D7A2731E9B7}" srcOrd="0" destOrd="0" presId="urn:microsoft.com/office/officeart/2005/8/layout/default"/>
    <dgm:cxn modelId="{EEF639CA-BC99-4D95-BA20-B842DDED2C18}" srcId="{FC6CCE7A-4D2C-4CAB-A5EA-B8177673A27D}" destId="{945CD927-71AE-4D0D-9357-297FFFD374CF}" srcOrd="4" destOrd="0" parTransId="{4188DBA8-AF94-48E8-862D-03C23E84CD79}" sibTransId="{381032FC-CF98-4D69-B176-E2B754BD79FC}"/>
    <dgm:cxn modelId="{C75DB6D3-048E-41AD-A5AD-D28483099273}" type="presOf" srcId="{FBB3E07C-FD7A-48FD-9A4F-44C3FDCACE8A}" destId="{953E5D02-5694-48EB-95E9-FB99020970B0}" srcOrd="0" destOrd="0" presId="urn:microsoft.com/office/officeart/2005/8/layout/default"/>
    <dgm:cxn modelId="{8CF08DDA-CF20-4076-81E5-545353F5A397}" srcId="{FC6CCE7A-4D2C-4CAB-A5EA-B8177673A27D}" destId="{120C2A61-0D82-481B-A2DF-BB99AE1C5C36}" srcOrd="2" destOrd="0" parTransId="{1CBA38CC-5CA4-4860-929C-7AD6F0AE1A30}" sibTransId="{2BF6497A-604D-4374-B890-4A179CBB0FAA}"/>
    <dgm:cxn modelId="{8C7B8FE9-A238-4451-B5DB-B0BB0B893CF8}" srcId="{FC6CCE7A-4D2C-4CAB-A5EA-B8177673A27D}" destId="{6E920AB3-8AC3-41E8-834B-E1568B5077F6}" srcOrd="6" destOrd="0" parTransId="{79EE31A0-3B95-4E7D-AF6B-1B561E4520FB}" sibTransId="{4A104109-FDD2-4FF9-BB7C-D25B7D24CF75}"/>
    <dgm:cxn modelId="{64E7C9A3-42C9-454E-8D28-5A6942EFE50A}" type="presParOf" srcId="{3EADDC7E-B584-4B19-9044-EE2CE1A4C818}" destId="{5505BDFE-2231-4915-9E70-D3F52683F62F}" srcOrd="0" destOrd="0" presId="urn:microsoft.com/office/officeart/2005/8/layout/default"/>
    <dgm:cxn modelId="{9D04FC69-1EBD-47C9-8B65-B7EEFB529FC5}" type="presParOf" srcId="{3EADDC7E-B584-4B19-9044-EE2CE1A4C818}" destId="{BCBDE85B-DE3D-4EDC-91FE-DDF2567E6FA9}" srcOrd="1" destOrd="0" presId="urn:microsoft.com/office/officeart/2005/8/layout/default"/>
    <dgm:cxn modelId="{F2914F17-D326-4BFB-AAC1-21B58EEFF288}" type="presParOf" srcId="{3EADDC7E-B584-4B19-9044-EE2CE1A4C818}" destId="{43FD2E7E-F2AB-44AB-B017-0D7A2731E9B7}" srcOrd="2" destOrd="0" presId="urn:microsoft.com/office/officeart/2005/8/layout/default"/>
    <dgm:cxn modelId="{D4B08FE1-9F16-4FE1-B639-7CA5DDE4BB61}" type="presParOf" srcId="{3EADDC7E-B584-4B19-9044-EE2CE1A4C818}" destId="{20F9E9C1-44A1-4606-8273-0A5E0E92E88D}" srcOrd="3" destOrd="0" presId="urn:microsoft.com/office/officeart/2005/8/layout/default"/>
    <dgm:cxn modelId="{6F98AEDC-40DA-41C3-81A6-64BC7D2C9083}" type="presParOf" srcId="{3EADDC7E-B584-4B19-9044-EE2CE1A4C818}" destId="{B6C7DFF0-01D8-4529-8998-5EFA7EB07179}" srcOrd="4" destOrd="0" presId="urn:microsoft.com/office/officeart/2005/8/layout/default"/>
    <dgm:cxn modelId="{F4CD3FE9-03A0-4C7E-B140-53B2AC507D12}" type="presParOf" srcId="{3EADDC7E-B584-4B19-9044-EE2CE1A4C818}" destId="{D9614C4D-6514-4BB1-B5D4-0BE6B4510757}" srcOrd="5" destOrd="0" presId="urn:microsoft.com/office/officeart/2005/8/layout/default"/>
    <dgm:cxn modelId="{3D22B97C-36D9-4FCA-A867-4AC707B9C40F}" type="presParOf" srcId="{3EADDC7E-B584-4B19-9044-EE2CE1A4C818}" destId="{D41AC0A8-F2A7-4190-ACB8-3979F2884DFD}" srcOrd="6" destOrd="0" presId="urn:microsoft.com/office/officeart/2005/8/layout/default"/>
    <dgm:cxn modelId="{2974BCBE-7763-4DBC-BEE7-F542980F08CB}" type="presParOf" srcId="{3EADDC7E-B584-4B19-9044-EE2CE1A4C818}" destId="{61787D97-166D-403B-94D4-BF99C758009E}" srcOrd="7" destOrd="0" presId="urn:microsoft.com/office/officeart/2005/8/layout/default"/>
    <dgm:cxn modelId="{C729DACC-5146-48D9-A41D-315B83767026}" type="presParOf" srcId="{3EADDC7E-B584-4B19-9044-EE2CE1A4C818}" destId="{2FBE84F9-0301-476F-895E-898BB59C7974}" srcOrd="8" destOrd="0" presId="urn:microsoft.com/office/officeart/2005/8/layout/default"/>
    <dgm:cxn modelId="{52D7D1FB-545B-4291-8434-6D91AB351754}" type="presParOf" srcId="{3EADDC7E-B584-4B19-9044-EE2CE1A4C818}" destId="{90B7CBD6-4EF8-40DB-A0AF-513E4A399B15}" srcOrd="9" destOrd="0" presId="urn:microsoft.com/office/officeart/2005/8/layout/default"/>
    <dgm:cxn modelId="{DC5B87D8-AEF4-4825-AC8E-345354573249}" type="presParOf" srcId="{3EADDC7E-B584-4B19-9044-EE2CE1A4C818}" destId="{953E5D02-5694-48EB-95E9-FB99020970B0}" srcOrd="10" destOrd="0" presId="urn:microsoft.com/office/officeart/2005/8/layout/default"/>
    <dgm:cxn modelId="{917653B4-BA37-4459-B9E3-C030FA129C96}" type="presParOf" srcId="{3EADDC7E-B584-4B19-9044-EE2CE1A4C818}" destId="{27756F70-187A-47DA-8684-6EBD61208BF9}" srcOrd="11" destOrd="0" presId="urn:microsoft.com/office/officeart/2005/8/layout/default"/>
    <dgm:cxn modelId="{F84B9A4E-2892-48FF-80FB-96D709588988}" type="presParOf" srcId="{3EADDC7E-B584-4B19-9044-EE2CE1A4C818}" destId="{AD55BF8F-2FD3-4B7E-BA6A-819A9398C5DC}" srcOrd="12" destOrd="0" presId="urn:microsoft.com/office/officeart/2005/8/layout/default"/>
    <dgm:cxn modelId="{9704B07B-F6FE-40AC-A49C-820518ACD4DA}" type="presParOf" srcId="{3EADDC7E-B584-4B19-9044-EE2CE1A4C818}" destId="{8E1DDB43-0BD0-4913-AA58-6F2F4CE26AA5}" srcOrd="13" destOrd="0" presId="urn:microsoft.com/office/officeart/2005/8/layout/default"/>
    <dgm:cxn modelId="{90559D84-6718-4D71-9908-820CE0EC6BDF}" type="presParOf" srcId="{3EADDC7E-B584-4B19-9044-EE2CE1A4C818}" destId="{F7FAE9B9-7FF8-40E1-B8B4-ACA8D7F393D0}" srcOrd="14" destOrd="0" presId="urn:microsoft.com/office/officeart/2005/8/layout/default"/>
    <dgm:cxn modelId="{4600B2F2-40E6-4F8B-BE33-DF05DD46A1DC}" type="presParOf" srcId="{3EADDC7E-B584-4B19-9044-EE2CE1A4C818}" destId="{2CB66C03-561F-4DB6-892F-ED16948EDFC5}" srcOrd="15" destOrd="0" presId="urn:microsoft.com/office/officeart/2005/8/layout/default"/>
    <dgm:cxn modelId="{76463236-D5E0-4985-AE05-D45A3D4010BA}" type="presParOf" srcId="{3EADDC7E-B584-4B19-9044-EE2CE1A4C818}" destId="{BA0888BB-D8DC-4090-9D49-EA89207A8D5D}" srcOrd="1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A24E4-AF3B-46F1-A6C8-0CCFCD5686FE}"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8ADE313C-41E2-40DD-99E3-BA1C89D11C6B}">
      <dgm:prSet phldrT="[Text]"/>
      <dgm:spPr/>
      <dgm:t>
        <a:bodyPr/>
        <a:lstStyle/>
        <a:p>
          <a:r>
            <a:rPr lang="ja-JP" altLang="en-US" dirty="0"/>
            <a:t>第一年咨询</a:t>
          </a:r>
          <a:endParaRPr lang="en-US" dirty="0"/>
        </a:p>
      </dgm:t>
    </dgm:pt>
    <dgm:pt modelId="{BD954983-D6A9-436F-83F7-2568AAEE4283}" type="parTrans" cxnId="{32029993-3934-4110-9248-1833D2BFEC9A}">
      <dgm:prSet/>
      <dgm:spPr/>
      <dgm:t>
        <a:bodyPr/>
        <a:lstStyle/>
        <a:p>
          <a:endParaRPr lang="en-US"/>
        </a:p>
      </dgm:t>
    </dgm:pt>
    <dgm:pt modelId="{6D1D1E82-D23C-42EE-A01B-B6F2923AC541}" type="sibTrans" cxnId="{32029993-3934-4110-9248-1833D2BFEC9A}">
      <dgm:prSet/>
      <dgm:spPr/>
      <dgm:t>
        <a:bodyPr/>
        <a:lstStyle/>
        <a:p>
          <a:endParaRPr lang="en-US"/>
        </a:p>
      </dgm:t>
    </dgm:pt>
    <dgm:pt modelId="{1A04029D-B332-4166-9040-E6B207724BAC}">
      <dgm:prSet phldrT="[Text]"/>
      <dgm:spPr/>
      <dgm:t>
        <a:bodyPr/>
        <a:lstStyle/>
        <a:p>
          <a:r>
            <a:rPr lang="ja-JP" altLang="en-US" dirty="0"/>
            <a:t>主要咨询</a:t>
          </a:r>
          <a:endParaRPr lang="en-US" dirty="0"/>
        </a:p>
      </dgm:t>
    </dgm:pt>
    <dgm:pt modelId="{4F152487-A778-4242-9462-DCC9CFAFBA2B}" type="parTrans" cxnId="{26711B64-8791-407F-A1FF-D68021CA300C}">
      <dgm:prSet/>
      <dgm:spPr/>
      <dgm:t>
        <a:bodyPr/>
        <a:lstStyle/>
        <a:p>
          <a:endParaRPr lang="en-US"/>
        </a:p>
      </dgm:t>
    </dgm:pt>
    <dgm:pt modelId="{0E3A5B98-F116-4BAC-BBFA-29BC28CEE5EF}" type="sibTrans" cxnId="{26711B64-8791-407F-A1FF-D68021CA300C}">
      <dgm:prSet/>
      <dgm:spPr/>
      <dgm:t>
        <a:bodyPr/>
        <a:lstStyle/>
        <a:p>
          <a:endParaRPr lang="en-US"/>
        </a:p>
      </dgm:t>
    </dgm:pt>
    <dgm:pt modelId="{A060CCEB-16B5-4A2C-A935-7E1004B39ACE}">
      <dgm:prSet phldrT="[Text]"/>
      <dgm:spPr/>
      <dgm:t>
        <a:bodyPr/>
        <a:lstStyle/>
        <a:p>
          <a:r>
            <a:rPr lang="ja-JP" altLang="en-US" dirty="0"/>
            <a:t>毕业</a:t>
          </a:r>
          <a:endParaRPr lang="en-US" dirty="0"/>
        </a:p>
      </dgm:t>
    </dgm:pt>
    <dgm:pt modelId="{7AE6A6D9-97F6-4C04-B051-A24171E0421F}" type="parTrans" cxnId="{15BDD41D-FE3C-4FEF-B768-14312708F1AE}">
      <dgm:prSet/>
      <dgm:spPr/>
      <dgm:t>
        <a:bodyPr/>
        <a:lstStyle/>
        <a:p>
          <a:endParaRPr lang="en-US"/>
        </a:p>
      </dgm:t>
    </dgm:pt>
    <dgm:pt modelId="{00C64C7E-1130-436A-88DA-D5AAC7170977}" type="sibTrans" cxnId="{15BDD41D-FE3C-4FEF-B768-14312708F1AE}">
      <dgm:prSet/>
      <dgm:spPr/>
      <dgm:t>
        <a:bodyPr/>
        <a:lstStyle/>
        <a:p>
          <a:endParaRPr lang="en-US"/>
        </a:p>
      </dgm:t>
    </dgm:pt>
    <dgm:pt modelId="{7D703182-8CEF-4860-B46F-B0246D1DB1C5}" type="pres">
      <dgm:prSet presAssocID="{A43A24E4-AF3B-46F1-A6C8-0CCFCD5686FE}" presName="Name0" presStyleCnt="0">
        <dgm:presLayoutVars>
          <dgm:chMax val="7"/>
          <dgm:chPref val="7"/>
          <dgm:dir/>
          <dgm:animLvl val="lvl"/>
        </dgm:presLayoutVars>
      </dgm:prSet>
      <dgm:spPr/>
    </dgm:pt>
    <dgm:pt modelId="{A6FAF389-0D25-495C-86CF-DAFF72AB7303}" type="pres">
      <dgm:prSet presAssocID="{8ADE313C-41E2-40DD-99E3-BA1C89D11C6B}" presName="Accent1" presStyleCnt="0"/>
      <dgm:spPr/>
    </dgm:pt>
    <dgm:pt modelId="{1F49D2CE-8F26-4DAC-9078-1F587F703110}" type="pres">
      <dgm:prSet presAssocID="{8ADE313C-41E2-40DD-99E3-BA1C89D11C6B}" presName="Accent" presStyleLbl="node1" presStyleIdx="0" presStyleCnt="3"/>
      <dgm:spPr/>
    </dgm:pt>
    <dgm:pt modelId="{AA9E4F40-5DBF-48A1-BD5F-4A4A6F5A40FB}" type="pres">
      <dgm:prSet presAssocID="{8ADE313C-41E2-40DD-99E3-BA1C89D11C6B}" presName="Parent1" presStyleLbl="revTx" presStyleIdx="0" presStyleCnt="3">
        <dgm:presLayoutVars>
          <dgm:chMax val="1"/>
          <dgm:chPref val="1"/>
          <dgm:bulletEnabled val="1"/>
        </dgm:presLayoutVars>
      </dgm:prSet>
      <dgm:spPr/>
    </dgm:pt>
    <dgm:pt modelId="{81AE3716-B557-4B9F-A1E1-FB53C6D7A2CC}" type="pres">
      <dgm:prSet presAssocID="{1A04029D-B332-4166-9040-E6B207724BAC}" presName="Accent2" presStyleCnt="0"/>
      <dgm:spPr/>
    </dgm:pt>
    <dgm:pt modelId="{A508392E-06EA-415C-9916-05930F6FD5E8}" type="pres">
      <dgm:prSet presAssocID="{1A04029D-B332-4166-9040-E6B207724BAC}" presName="Accent" presStyleLbl="node1" presStyleIdx="1" presStyleCnt="3"/>
      <dgm:spPr/>
    </dgm:pt>
    <dgm:pt modelId="{CBB8A184-54B4-4CD7-A8D6-098D5E3C8CBE}" type="pres">
      <dgm:prSet presAssocID="{1A04029D-B332-4166-9040-E6B207724BAC}" presName="Parent2" presStyleLbl="revTx" presStyleIdx="1" presStyleCnt="3">
        <dgm:presLayoutVars>
          <dgm:chMax val="1"/>
          <dgm:chPref val="1"/>
          <dgm:bulletEnabled val="1"/>
        </dgm:presLayoutVars>
      </dgm:prSet>
      <dgm:spPr/>
    </dgm:pt>
    <dgm:pt modelId="{FD9CB849-5D38-4DFF-9ABC-D8A37E03A2DB}" type="pres">
      <dgm:prSet presAssocID="{A060CCEB-16B5-4A2C-A935-7E1004B39ACE}" presName="Accent3" presStyleCnt="0"/>
      <dgm:spPr/>
    </dgm:pt>
    <dgm:pt modelId="{AE4DE385-F651-4AB8-8EB8-2A04F96B31AD}" type="pres">
      <dgm:prSet presAssocID="{A060CCEB-16B5-4A2C-A935-7E1004B39ACE}" presName="Accent" presStyleLbl="node1" presStyleIdx="2" presStyleCnt="3"/>
      <dgm:spPr/>
    </dgm:pt>
    <dgm:pt modelId="{72FD775A-94C9-4638-898D-F01D13E5F5D6}" type="pres">
      <dgm:prSet presAssocID="{A060CCEB-16B5-4A2C-A935-7E1004B39ACE}" presName="Parent3" presStyleLbl="revTx" presStyleIdx="2" presStyleCnt="3">
        <dgm:presLayoutVars>
          <dgm:chMax val="1"/>
          <dgm:chPref val="1"/>
          <dgm:bulletEnabled val="1"/>
        </dgm:presLayoutVars>
      </dgm:prSet>
      <dgm:spPr/>
    </dgm:pt>
  </dgm:ptLst>
  <dgm:cxnLst>
    <dgm:cxn modelId="{15BDD41D-FE3C-4FEF-B768-14312708F1AE}" srcId="{A43A24E4-AF3B-46F1-A6C8-0CCFCD5686FE}" destId="{A060CCEB-16B5-4A2C-A935-7E1004B39ACE}" srcOrd="2" destOrd="0" parTransId="{7AE6A6D9-97F6-4C04-B051-A24171E0421F}" sibTransId="{00C64C7E-1130-436A-88DA-D5AAC7170977}"/>
    <dgm:cxn modelId="{26711B64-8791-407F-A1FF-D68021CA300C}" srcId="{A43A24E4-AF3B-46F1-A6C8-0CCFCD5686FE}" destId="{1A04029D-B332-4166-9040-E6B207724BAC}" srcOrd="1" destOrd="0" parTransId="{4F152487-A778-4242-9462-DCC9CFAFBA2B}" sibTransId="{0E3A5B98-F116-4BAC-BBFA-29BC28CEE5EF}"/>
    <dgm:cxn modelId="{32029993-3934-4110-9248-1833D2BFEC9A}" srcId="{A43A24E4-AF3B-46F1-A6C8-0CCFCD5686FE}" destId="{8ADE313C-41E2-40DD-99E3-BA1C89D11C6B}" srcOrd="0" destOrd="0" parTransId="{BD954983-D6A9-436F-83F7-2568AAEE4283}" sibTransId="{6D1D1E82-D23C-42EE-A01B-B6F2923AC541}"/>
    <dgm:cxn modelId="{63EDA1A1-1F09-4330-B198-5B74DACFDC2E}" type="presOf" srcId="{A43A24E4-AF3B-46F1-A6C8-0CCFCD5686FE}" destId="{7D703182-8CEF-4860-B46F-B0246D1DB1C5}" srcOrd="0" destOrd="0" presId="urn:microsoft.com/office/officeart/2009/layout/CircleArrowProcess"/>
    <dgm:cxn modelId="{E31800BA-5532-48B7-9646-0442443A813E}" type="presOf" srcId="{A060CCEB-16B5-4A2C-A935-7E1004B39ACE}" destId="{72FD775A-94C9-4638-898D-F01D13E5F5D6}" srcOrd="0" destOrd="0" presId="urn:microsoft.com/office/officeart/2009/layout/CircleArrowProcess"/>
    <dgm:cxn modelId="{BF7A6ABD-A82F-4321-817C-A203E1FB5DB6}" type="presOf" srcId="{1A04029D-B332-4166-9040-E6B207724BAC}" destId="{CBB8A184-54B4-4CD7-A8D6-098D5E3C8CBE}" srcOrd="0" destOrd="0" presId="urn:microsoft.com/office/officeart/2009/layout/CircleArrowProcess"/>
    <dgm:cxn modelId="{93B1D4D6-D4CD-4752-8AE2-07A7AC31664B}" type="presOf" srcId="{8ADE313C-41E2-40DD-99E3-BA1C89D11C6B}" destId="{AA9E4F40-5DBF-48A1-BD5F-4A4A6F5A40FB}" srcOrd="0" destOrd="0" presId="urn:microsoft.com/office/officeart/2009/layout/CircleArrowProcess"/>
    <dgm:cxn modelId="{4F2ED78B-F415-4676-A082-B5D656D5433C}" type="presParOf" srcId="{7D703182-8CEF-4860-B46F-B0246D1DB1C5}" destId="{A6FAF389-0D25-495C-86CF-DAFF72AB7303}" srcOrd="0" destOrd="0" presId="urn:microsoft.com/office/officeart/2009/layout/CircleArrowProcess"/>
    <dgm:cxn modelId="{A646E837-92D1-43C4-83F7-16BE7A3EF6AD}" type="presParOf" srcId="{A6FAF389-0D25-495C-86CF-DAFF72AB7303}" destId="{1F49D2CE-8F26-4DAC-9078-1F587F703110}" srcOrd="0" destOrd="0" presId="urn:microsoft.com/office/officeart/2009/layout/CircleArrowProcess"/>
    <dgm:cxn modelId="{A9569EAE-DB8D-442B-A52F-DBA4203F2EDA}" type="presParOf" srcId="{7D703182-8CEF-4860-B46F-B0246D1DB1C5}" destId="{AA9E4F40-5DBF-48A1-BD5F-4A4A6F5A40FB}" srcOrd="1" destOrd="0" presId="urn:microsoft.com/office/officeart/2009/layout/CircleArrowProcess"/>
    <dgm:cxn modelId="{AC0217E8-0237-45D3-BED8-4CD4CE8B1892}" type="presParOf" srcId="{7D703182-8CEF-4860-B46F-B0246D1DB1C5}" destId="{81AE3716-B557-4B9F-A1E1-FB53C6D7A2CC}" srcOrd="2" destOrd="0" presId="urn:microsoft.com/office/officeart/2009/layout/CircleArrowProcess"/>
    <dgm:cxn modelId="{56C65F1C-FA36-460A-9DF9-DDEA6C8C30BA}" type="presParOf" srcId="{81AE3716-B557-4B9F-A1E1-FB53C6D7A2CC}" destId="{A508392E-06EA-415C-9916-05930F6FD5E8}" srcOrd="0" destOrd="0" presId="urn:microsoft.com/office/officeart/2009/layout/CircleArrowProcess"/>
    <dgm:cxn modelId="{46AAB387-715A-41A5-B7AF-FA153F47C88E}" type="presParOf" srcId="{7D703182-8CEF-4860-B46F-B0246D1DB1C5}" destId="{CBB8A184-54B4-4CD7-A8D6-098D5E3C8CBE}" srcOrd="3" destOrd="0" presId="urn:microsoft.com/office/officeart/2009/layout/CircleArrowProcess"/>
    <dgm:cxn modelId="{8BBB5E98-0148-4161-BD4B-818E6BE2ADCA}" type="presParOf" srcId="{7D703182-8CEF-4860-B46F-B0246D1DB1C5}" destId="{FD9CB849-5D38-4DFF-9ABC-D8A37E03A2DB}" srcOrd="4" destOrd="0" presId="urn:microsoft.com/office/officeart/2009/layout/CircleArrowProcess"/>
    <dgm:cxn modelId="{4051AC5B-97D5-4AA3-9D82-3D72E9C0825F}" type="presParOf" srcId="{FD9CB849-5D38-4DFF-9ABC-D8A37E03A2DB}" destId="{AE4DE385-F651-4AB8-8EB8-2A04F96B31AD}" srcOrd="0" destOrd="0" presId="urn:microsoft.com/office/officeart/2009/layout/CircleArrowProcess"/>
    <dgm:cxn modelId="{014CB7FE-0001-4457-8962-33CB4FF8B517}" type="presParOf" srcId="{7D703182-8CEF-4860-B46F-B0246D1DB1C5}" destId="{72FD775A-94C9-4638-898D-F01D13E5F5D6}"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5BDFE-2231-4915-9E70-D3F52683F62F}">
      <dsp:nvSpPr>
        <dsp:cNvPr id="0" name=""/>
        <dsp:cNvSpPr/>
      </dsp:nvSpPr>
      <dsp:spPr>
        <a:xfrm>
          <a:off x="330424" y="4214"/>
          <a:ext cx="2490830" cy="14944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ja-JP" altLang="en-US" sz="3500" b="0" kern="1200" dirty="0">
              <a:latin typeface="Arial"/>
              <a:cs typeface="Arial"/>
            </a:rPr>
            <a:t>更多独立性</a:t>
          </a:r>
          <a:endParaRPr lang="en-US" sz="3500" b="0" kern="1200" dirty="0">
            <a:latin typeface="Arial"/>
            <a:cs typeface="Arial"/>
          </a:endParaRPr>
        </a:p>
      </dsp:txBody>
      <dsp:txXfrm>
        <a:off x="330424" y="4214"/>
        <a:ext cx="2490830" cy="1494498"/>
      </dsp:txXfrm>
    </dsp:sp>
    <dsp:sp modelId="{43FD2E7E-F2AB-44AB-B017-0D7A2731E9B7}">
      <dsp:nvSpPr>
        <dsp:cNvPr id="0" name=""/>
        <dsp:cNvSpPr/>
      </dsp:nvSpPr>
      <dsp:spPr>
        <a:xfrm>
          <a:off x="3070339" y="4214"/>
          <a:ext cx="2490830" cy="14944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ja-JP" altLang="en-US" sz="3500" b="0" kern="1200" dirty="0">
              <a:latin typeface="Arial"/>
              <a:cs typeface="Arial"/>
            </a:rPr>
            <a:t>上课</a:t>
          </a:r>
          <a:endParaRPr lang="en-US" sz="3500" b="0" kern="1200" dirty="0">
            <a:latin typeface="Arial"/>
            <a:cs typeface="Arial"/>
          </a:endParaRPr>
        </a:p>
      </dsp:txBody>
      <dsp:txXfrm>
        <a:off x="3070339" y="4214"/>
        <a:ext cx="2490830" cy="1494498"/>
      </dsp:txXfrm>
    </dsp:sp>
    <dsp:sp modelId="{B6C7DFF0-01D8-4529-8998-5EFA7EB07179}">
      <dsp:nvSpPr>
        <dsp:cNvPr id="0" name=""/>
        <dsp:cNvSpPr/>
      </dsp:nvSpPr>
      <dsp:spPr>
        <a:xfrm>
          <a:off x="5810253" y="4214"/>
          <a:ext cx="2490830" cy="14944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ja-JP" altLang="en-US" sz="3500" b="0" kern="1200" dirty="0">
              <a:latin typeface="Arial"/>
              <a:cs typeface="Arial"/>
            </a:rPr>
            <a:t>学习环境</a:t>
          </a:r>
          <a:endParaRPr lang="en-US" sz="3500" b="0" kern="1200" dirty="0">
            <a:latin typeface="Arial"/>
            <a:cs typeface="Arial"/>
          </a:endParaRPr>
        </a:p>
      </dsp:txBody>
      <dsp:txXfrm>
        <a:off x="5810253" y="4214"/>
        <a:ext cx="2490830" cy="1494498"/>
      </dsp:txXfrm>
    </dsp:sp>
    <dsp:sp modelId="{D41AC0A8-F2A7-4190-ACB8-3979F2884DFD}">
      <dsp:nvSpPr>
        <dsp:cNvPr id="0" name=""/>
        <dsp:cNvSpPr/>
      </dsp:nvSpPr>
      <dsp:spPr>
        <a:xfrm>
          <a:off x="330424" y="1747796"/>
          <a:ext cx="2490830" cy="14944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zh-CN" altLang="en-US" sz="3500" b="0" kern="1200" dirty="0">
              <a:latin typeface="Arial"/>
              <a:cs typeface="Arial"/>
            </a:rPr>
            <a:t>课程负荷和时间承诺</a:t>
          </a:r>
          <a:endParaRPr lang="en-US" sz="3500" b="0" kern="1200" dirty="0">
            <a:latin typeface="Arial"/>
            <a:cs typeface="Arial"/>
          </a:endParaRPr>
        </a:p>
      </dsp:txBody>
      <dsp:txXfrm>
        <a:off x="330424" y="1747796"/>
        <a:ext cx="2490830" cy="1494498"/>
      </dsp:txXfrm>
    </dsp:sp>
    <dsp:sp modelId="{2FBE84F9-0301-476F-895E-898BB59C7974}">
      <dsp:nvSpPr>
        <dsp:cNvPr id="0" name=""/>
        <dsp:cNvSpPr/>
      </dsp:nvSpPr>
      <dsp:spPr>
        <a:xfrm>
          <a:off x="3070339" y="1747796"/>
          <a:ext cx="2490830" cy="14944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ja-JP" altLang="en-US" sz="3500" b="0" kern="1200" dirty="0">
              <a:latin typeface="Arial"/>
              <a:cs typeface="Arial"/>
            </a:rPr>
            <a:t>时间管理</a:t>
          </a:r>
          <a:endParaRPr lang="en-US" sz="3500" b="0" kern="1200" dirty="0">
            <a:latin typeface="Arial"/>
            <a:cs typeface="Arial"/>
          </a:endParaRPr>
        </a:p>
      </dsp:txBody>
      <dsp:txXfrm>
        <a:off x="3070339" y="1747796"/>
        <a:ext cx="2490830" cy="1494498"/>
      </dsp:txXfrm>
    </dsp:sp>
    <dsp:sp modelId="{953E5D02-5694-48EB-95E9-FB99020970B0}">
      <dsp:nvSpPr>
        <dsp:cNvPr id="0" name=""/>
        <dsp:cNvSpPr/>
      </dsp:nvSpPr>
      <dsp:spPr>
        <a:xfrm>
          <a:off x="5810253" y="1747796"/>
          <a:ext cx="2490830" cy="14944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ja-JP" altLang="en-US" sz="3500" b="0" kern="1200" dirty="0">
              <a:latin typeface="Arial"/>
              <a:cs typeface="Arial"/>
            </a:rPr>
            <a:t>参与和</a:t>
          </a:r>
          <a:r>
            <a:rPr lang="zh-CN" altLang="en-US" sz="3500" b="0" kern="1200" dirty="0">
              <a:latin typeface="Arial"/>
              <a:cs typeface="Arial"/>
            </a:rPr>
            <a:t>投入</a:t>
          </a:r>
          <a:endParaRPr lang="en-US" sz="3500" b="0" kern="1200" dirty="0">
            <a:latin typeface="Arial"/>
            <a:cs typeface="Arial"/>
          </a:endParaRPr>
        </a:p>
      </dsp:txBody>
      <dsp:txXfrm>
        <a:off x="5810253" y="1747796"/>
        <a:ext cx="2490830" cy="1494498"/>
      </dsp:txXfrm>
    </dsp:sp>
    <dsp:sp modelId="{AD55BF8F-2FD3-4B7E-BA6A-819A9398C5DC}">
      <dsp:nvSpPr>
        <dsp:cNvPr id="0" name=""/>
        <dsp:cNvSpPr/>
      </dsp:nvSpPr>
      <dsp:spPr>
        <a:xfrm>
          <a:off x="330424" y="3491377"/>
          <a:ext cx="2490830" cy="14944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zh-CN" altLang="en-US" sz="3500" b="0" kern="1200" dirty="0">
              <a:latin typeface="Arial"/>
              <a:cs typeface="Arial"/>
            </a:rPr>
            <a:t>个人责任和动力</a:t>
          </a:r>
          <a:endParaRPr lang="en-US" sz="3500" b="0" kern="1200" dirty="0">
            <a:latin typeface="Arial"/>
            <a:cs typeface="Arial"/>
          </a:endParaRPr>
        </a:p>
      </dsp:txBody>
      <dsp:txXfrm>
        <a:off x="330424" y="3491377"/>
        <a:ext cx="2490830" cy="1494498"/>
      </dsp:txXfrm>
    </dsp:sp>
    <dsp:sp modelId="{F7FAE9B9-7FF8-40E1-B8B4-ACA8D7F393D0}">
      <dsp:nvSpPr>
        <dsp:cNvPr id="0" name=""/>
        <dsp:cNvSpPr/>
      </dsp:nvSpPr>
      <dsp:spPr>
        <a:xfrm>
          <a:off x="3070339" y="3491377"/>
          <a:ext cx="2490830" cy="14944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ja-JP" altLang="en-US" sz="3500" b="0" kern="1200" dirty="0">
              <a:latin typeface="Arial"/>
              <a:cs typeface="Arial"/>
            </a:rPr>
            <a:t>作业和测试</a:t>
          </a:r>
          <a:endParaRPr lang="en-US" sz="3500" b="0" kern="1200" dirty="0">
            <a:latin typeface="Arial"/>
            <a:cs typeface="Arial"/>
          </a:endParaRPr>
        </a:p>
      </dsp:txBody>
      <dsp:txXfrm>
        <a:off x="3070339" y="3491377"/>
        <a:ext cx="2490830" cy="1494498"/>
      </dsp:txXfrm>
    </dsp:sp>
    <dsp:sp modelId="{BA0888BB-D8DC-4090-9D49-EA89207A8D5D}">
      <dsp:nvSpPr>
        <dsp:cNvPr id="0" name=""/>
        <dsp:cNvSpPr/>
      </dsp:nvSpPr>
      <dsp:spPr>
        <a:xfrm>
          <a:off x="5810253" y="3491377"/>
          <a:ext cx="2490830" cy="14944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ja-JP" altLang="en-US" sz="3500" b="0" kern="1200" dirty="0">
              <a:latin typeface="Arial"/>
              <a:cs typeface="Arial"/>
            </a:rPr>
            <a:t>新环境</a:t>
          </a:r>
          <a:endParaRPr lang="en-US" sz="3500" b="0" kern="1200" dirty="0">
            <a:latin typeface="Arial"/>
            <a:cs typeface="Arial"/>
          </a:endParaRPr>
        </a:p>
      </dsp:txBody>
      <dsp:txXfrm>
        <a:off x="5810253" y="3491377"/>
        <a:ext cx="2490830" cy="1494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9D2CE-8F26-4DAC-9078-1F587F703110}">
      <dsp:nvSpPr>
        <dsp:cNvPr id="0" name=""/>
        <dsp:cNvSpPr/>
      </dsp:nvSpPr>
      <dsp:spPr>
        <a:xfrm>
          <a:off x="1422614" y="151870"/>
          <a:ext cx="2461950" cy="246232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E4F40-5DBF-48A1-BD5F-4A4A6F5A40FB}">
      <dsp:nvSpPr>
        <dsp:cNvPr id="0" name=""/>
        <dsp:cNvSpPr/>
      </dsp:nvSpPr>
      <dsp:spPr>
        <a:xfrm>
          <a:off x="1966786" y="1040844"/>
          <a:ext cx="1368058" cy="683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ja-JP" altLang="en-US" sz="2100" kern="1200" dirty="0"/>
            <a:t>第一年咨询</a:t>
          </a:r>
          <a:endParaRPr lang="en-US" sz="2100" kern="1200" dirty="0"/>
        </a:p>
      </dsp:txBody>
      <dsp:txXfrm>
        <a:off x="1966786" y="1040844"/>
        <a:ext cx="1368058" cy="683865"/>
      </dsp:txXfrm>
    </dsp:sp>
    <dsp:sp modelId="{A508392E-06EA-415C-9916-05930F6FD5E8}">
      <dsp:nvSpPr>
        <dsp:cNvPr id="0" name=""/>
        <dsp:cNvSpPr/>
      </dsp:nvSpPr>
      <dsp:spPr>
        <a:xfrm>
          <a:off x="738816" y="1566659"/>
          <a:ext cx="2461950" cy="246232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B8A184-54B4-4CD7-A8D6-098D5E3C8CBE}">
      <dsp:nvSpPr>
        <dsp:cNvPr id="0" name=""/>
        <dsp:cNvSpPr/>
      </dsp:nvSpPr>
      <dsp:spPr>
        <a:xfrm>
          <a:off x="1285762" y="2463817"/>
          <a:ext cx="1368058" cy="683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ja-JP" altLang="en-US" sz="2100" kern="1200" dirty="0"/>
            <a:t>主要咨询</a:t>
          </a:r>
          <a:endParaRPr lang="en-US" sz="2100" kern="1200" dirty="0"/>
        </a:p>
      </dsp:txBody>
      <dsp:txXfrm>
        <a:off x="1285762" y="2463817"/>
        <a:ext cx="1368058" cy="683865"/>
      </dsp:txXfrm>
    </dsp:sp>
    <dsp:sp modelId="{AE4DE385-F651-4AB8-8EB8-2A04F96B31AD}">
      <dsp:nvSpPr>
        <dsp:cNvPr id="0" name=""/>
        <dsp:cNvSpPr/>
      </dsp:nvSpPr>
      <dsp:spPr>
        <a:xfrm>
          <a:off x="1597840" y="3150751"/>
          <a:ext cx="2115196" cy="2116044"/>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FD775A-94C9-4638-898D-F01D13E5F5D6}">
      <dsp:nvSpPr>
        <dsp:cNvPr id="0" name=""/>
        <dsp:cNvSpPr/>
      </dsp:nvSpPr>
      <dsp:spPr>
        <a:xfrm>
          <a:off x="1970022" y="3888835"/>
          <a:ext cx="1368058" cy="683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ja-JP" altLang="en-US" sz="2100" kern="1200" dirty="0"/>
            <a:t>毕业</a:t>
          </a:r>
          <a:endParaRPr lang="en-US" sz="2100" kern="1200" dirty="0"/>
        </a:p>
      </dsp:txBody>
      <dsp:txXfrm>
        <a:off x="1970022" y="3888835"/>
        <a:ext cx="1368058" cy="6838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15:20:41.83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33274 5304 16383 0 0,'-5'0'0'0'0,"-6"-4"0"0"0,-7-3 0 0 0,-10 1 0 0 0,0-4 0 0 0,0 0 0 0 0,-5 1 0 0 0,2-2 0 0 0,3 0 0 0 0,0-2 0 0 0,0 0 0 0 0,1 3 0 0 0,-1 3 0 0 0,-1 3 0 0 0,1 2 0 0 0,-1 1 0 0 0,0-4 0 0 0,0-1 0 0 0,0 0 0 0 0,0 2 0 0 0,0 1 0 0 0,0 1 0 0 0,0 1 0 0 0,0 0 0 0 0,0 1 0 0 0,0 1 0 0 0,0-1 0 0 0,0 0 0 0 0,0 0 0 0 0,5 5 0 0 0,1 2 0 0 0,0-1 0 0 0,0-1 0 0 0,2 4 0 0 0,1 0 0 0 0,3 3 0 0 0,0 0 0 0 0,-2-2 0 0 0,-3-3 0 0 0,3 2 0 0 0,-1 0 0 0 0,-2-1 0 0 0,-2 2 0 0 0,-2-1 0 0 0,4 4 0 0 0,0 0 0 0 0,-1-4 0 0 0,-1 3 0 0 0,-2-1 0 0 0,-1 3 0 0 0,-1-2 0 0 0,4 3 0 0 0,7 3 0 0 0,0-1 0 0 0,4 2 0 0 0,-1-3 0 0 0,2 1 0 0 0,2 2 0 0 0,4 3 0 0 0,3 3 0 0 0,1 2 0 0 0,2 2 0 0 0,0 0 0 0 0,1 0 0 0 0,-1 1 0 0 0,1-1 0 0 0,-1 1 0 0 0,0-1 0 0 0,1 0 0 0 0,4-5 0 0 0,1-1 0 0 0,5-5 0 0 0,6 4 0 0 0,4-1 0 0 0,4-5 0 0 0,8 0 0 0 0,2 3 0 0 0,1-2 0 0 0,4-5 0 0 0,0-3 0 0 0,-1 1 0 0 0,-4-1 0 0 0,9-2 0 0 0,0-2 0 0 0,-1-3 0 0 0,1 5 0 0 0,3 0 0 0 0,-1-1 0 0 0,-4-1 0 0 0,-4-2 0 0 0,2-1 0 0 0,-2-2 0 0 0,-2 1 0 0 0,-2-1 0 0 0,-2-1 0 0 0,-1 1 0 0 0,-2 0 0 0 0,0 0 0 0 0,5-1 0 0 0,1 1 0 0 0,-1 0 0 0 0,0 0 0 0 0,3 0 0 0 0,1 0 0 0 0,-1 0 0 0 0,-3 0 0 0 0,4 0 0 0 0,-1 0 0 0 0,-1 0 0 0 0,-1 0 0 0 0,-3 0 0 0 0,4 0 0 0 0,0 0 0 0 0,-1 0 0 0 0,-1 0 0 0 0,3 0 0 0 0,6 0 0 0 0,-1 0 0 0 0,-1 0 0 0 0,-4 0 0 0 0,-2 0 0 0 0,-3 0 0 0 0,-2 0 0 0 0,0 0 0 0 0,-2-5 0 0 0,1-1 0 0 0,-1 0 0 0 0,1-4 0 0 0,-1-1 0 0 0,1 3 0 0 0,0 2 0 0 0,0 2 0 0 0,0 1 0 0 0,0 3 0 0 0,0-1 0 0 0,0 2 0 0 0,0-1 0 0 0,0 0 0 0 0,0 1 0 0 0,0-1 0 0 0,0 0 0 0 0,0 0 0 0 0,0 0 0 0 0,0-4 0 0 0,0-3 0 0 0,0 1 0 0 0,0 1 0 0 0,0 1 0 0 0,0 2 0 0 0,5 1 0 0 0,1 0 0 0 0,1 1 0 0 0,-2 0 0 0 0,-2 1 0 0 0,-1-1 0 0 0,0 0 0 0 0,-2 0 0 0 0,0 0 0 0 0,0 0 0 0 0,0 0 0 0 0,-1 0 0 0 0,1 0 0 0 0,0 0 0 0 0,0 0 0 0 0,0 0 0 0 0,0 0 0 0 0,0 0 0 0 0,0 0 0 0 0,0 0 0 0 0,0 0 0 0 0,0 0 0 0 0,5 0 0 0 0,1 0 0 0 0,0-5 0 0 0,-1-1 0 0 0,-1 0 0 0 0,-2 1 0 0 0,-1 1 0 0 0,0 2 0 0 0,-1 1 0 0 0,0-5 0 0 0,-1 0 0 0 0,1 0 0 0 0,0 1 0 0 0,0 1 0 0 0,0 2 0 0 0,0 1 0 0 0,-5-4 0 0 0,-2-1 0 0 0,1 0 0 0 0,1 1 0 0 0,1 2 0 0 0,2 1 0 0 0,1 0 0 0 0,0 2 0 0 0,1 0 0 0 0,1 0 0 0 0,-1 1 0 0 0,0-1 0 0 0,0 0 0 0 0,0-5 0 0 0,1-1 0 0 0,-1 0 0 0 0,0 1 0 0 0,0 1 0 0 0,0 2 0 0 0,0 1 0 0 0,0 0 0 0 0,0 1 0 0 0,0 0 0 0 0,0 1 0 0 0,0-1 0 0 0,0 0 0 0 0,-5-5 0 0 0,-7-6 0 0 0,-1-2 0 0 0,-3-3 0 0 0,-4-4 0 0 0,-4-4 0 0 0,-2-2 0 0 0,-2-2 0 0 0,-1-1 0 0 0,0-1 0 0 0,-1 1 0 0 0,0-1 0 0 0,0 0 0 0 0,1 1 0 0 0,0 0 0 0 0,0 0 0 0 0,0 0 0 0 0,-5 5 0 0 0,-7 6 0 0 0,0 2 0 0 0,0-2 0 0 0,-1 3 0 0 0,0-2 0 0 0,4-2 0 0 0,-3 1 0 0 0,1 0 0 0 0,-2 2 0 0 0,1 0 0 0 0,-3 1 0 0 0,-3 5 0 0 0,-4 3 0 0 0,-3 2 0 0 0,-2 4 0 0 0,-2 0 0 0 0,0 2 0 0 0,-1-1 0 0 0,1 1 0 0 0,-1 0 0 0 0,1-1 0 0 0,-1 0 0 0 0,1 1 0 0 0,0 4 0 0 0,0 1 0 0 0,0 0 0 0 0,0-1 0 0 0,5 4 0 0 0,2 0 0 0 0,-1-2 0 0 0,-1-2 0 0 0,4 4 0 0 0,-1 0 0 0 0,0-2 0 0 0,-8-2 0 0 0,-3-2 0 0 0,-1-1 0 0 0,0 4 0 0 0,1 1 0 0 0,0-1 0 0 0,2-2 0 0 0,0 0 0 0 0,0-3 0 0 0,1 0 0 0 0,1 0 0 0 0,-1-1 0 0 0,0-1 0 0 0,0 1 0 0 0,0 0 0 0 0,0 0 0 0 0,0 0 0 0 0,0-1 0 0 0,0 1 0 0 0,0 0 0 0 0,0 0 0 0 0,0 0 0 0 0,0 0 0 0 0,0 0 0 0 0,0 0 0 0 0,0 0 0 0 0,-5 0 0 0 0,-1 0 0 0 0,0 0 0 0 0,-4 0 0 0 0,-5 0 0 0 0,-5 0 0 0 0,-4 0 0 0 0,-3 0 0 0 0,3 0 0 0 0,1 0 0 0 0,4 0 0 0 0,6 0 0 0 0,4 0 0 0 0,5 0 0 0 0,2 0 0 0 0,2 0 0 0 0,1 0 0 0 0,0 0 0 0 0,0 0 0 0 0,-1 0 0 0 0,1 0 0 0 0,-1 0 0 0 0,1 0 0 0 0,-1 0 0 0 0,0 0 0 0 0,0 0 0 0 0,0 0 0 0 0,0 0 0 0 0,0 0 0 0 0,0 0 0 0 0,0 0 0 0 0,0 0 0 0 0,0 0 0 0 0,0 0 0 0 0,0 0 0 0 0,0 0 0 0 0,0 0 0 0 0,0 0 0 0 0,0 0 0 0 0,0 0 0 0 0,0 0 0 0 0,-5 0 0 0 0,-2 0 0 0 0,1 0 0 0 0,1 0 0 0 0,1 0 0 0 0,2 0 0 0 0,1 0 0 0 0,0 0 0 0 0,1 0 0 0 0,1 0 0 0 0,-1 0 0 0 0,0 0 0 0 0,0 0 0 0 0,-4 0 0 0 0,-3 0 0 0 0,1 0 0 0 0,1 0 0 0 0,6 5 0 0 0,9 7 0 0 0,6 6 0 0 0,6 4 0 0 0,5 5 0 0 0,6-4 0 0 0,4 1 0 0 0,0 0 0 0 0,3-4 0 0 0,1 0 0 0 0,2-4 0 0 0,4-4 0 0 0,4-5 0 0 0,3-2 0 0 0,3-4 0 0 0,1-1 0 0 0,0 0 0 0 0,1-1 0 0 0,-1 0 0 0 0,1 0 0 0 0,0 1 0 0 0,-1 0 0 0 0,0-1 0 0 0,0 1 0 0 0,0 0 0 0 0,0 0 0 0 0,0 0 0 0 0,5 0 0 0 0,2 0 0 0 0,-1 0 0 0 0,-1 0 0 0 0,-2 0 0 0 0,4 0 0 0 0,1 0 0 0 0,-6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15:20:41.83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33920 5794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15:20:41.84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32782 5133 16383 0 0,'5'0'0'0'0,"6"0"0"0"0,7 0 0 0 0,5 0 0 0 0,3 0 0 0 0,3 0 0 0 0,1 0 0 0 0,0 0 0 0 0,0 0 0 0 0,0 0 0 0 0,0 0 0 0 0,-1 0 0 0 0,1 0 0 0 0,-1 0 0 0 0,0 0 0 0 0,0 0 0 0 0,0 0 0 0 0,0 0 0 0 0,0 0 0 0 0,0 0 0 0 0,0 0 0 0 0,-1 0 0 0 0,1 0 0 0 0,0 0 0 0 0,0 0 0 0 0,0 0 0 0 0,0 0 0 0 0,0 0 0 0 0,0 0 0 0 0,0 0 0 0 0,0 0 0 0 0,0 0 0 0 0,0 0 0 0 0,0 0 0 0 0,0 0 0 0 0,0 0 0 0 0,0 0 0 0 0,0 0 0 0 0,0 0 0 0 0,0 0 0 0 0,0 0 0 0 0,0 0 0 0 0,0 0 0 0 0,-5 5 0 0 0,-1 1 0 0 0,0 1 0 0 0,1-2 0 0 0,1-2 0 0 0,2 0 0 0 0,6-2 0 0 0,-3 4 0 0 0,-2 2 0 0 0,0-1 0 0 0,0-2 0 0 0,-5 5 0 0 0,-1-1 0 0 0,0 0 0 0 0,2-3 0 0 0,1-2 0 0 0,1 0 0 0 0,2-3 0 0 0,1 1 0 0 0,0-2 0 0 0,0 6 0 0 0,0 1 0 0 0,1 0 0 0 0,-1-1 0 0 0,0-2 0 0 0,0-1 0 0 0,0 0 0 0 0,-10-2 0 0 0,-12 0 0 0 0,-14 0 0 0 0,-10 0 0 0 0,-6-1 0 0 0,-6 1 0 0 0,-1 0 0 0 0,-2 0 0 0 0,1 0 0 0 0,0 0 0 0 0,0 0 0 0 0,1 0 0 0 0,1 0 0 0 0,-1 0 0 0 0,1 0 0 0 0,0 0 0 0 0,1 0 0 0 0,-1 0 0 0 0,10 0 0 0 0,8-5 0 0 0,11-2 0 0 0,10 1 0 0 0,4-4 0 0 0,4 0 0 0 0,4 2 0 0 0,3 1 0 0 0,3 3 0 0 0,1 2 0 0 0,0 1 0 0 0,1 1 0 0 0,0 0 0 0 0,-1 1 0 0 0,1-1 0 0 0,-1 0 0 0 0,0 1 0 0 0,0-1 0 0 0,-4-5 0 0 0,-3-1 0 0 0,1-1 0 0 0,1 2 0 0 0,1 2 0 0 0,2 0 0 0 0,0 2 0 0 0,2 1 0 0 0,0 0 0 0 0,0 0 0 0 0,0 0 0 0 0,1 0 0 0 0,-1 1 0 0 0,0-1 0 0 0,0 0 0 0 0,0 0 0 0 0,0 0 0 0 0,0 0 0 0 0,0 0 0 0 0,0 0 0 0 0,0 0 0 0 0,0 0 0 0 0,0 0 0 0 0,0 0 0 0 0,0 0 0 0 0,0 0 0 0 0,0 0 0 0 0,0 0 0 0 0,0 0 0 0 0,0 0 0 0 0,0 0 0 0 0,0 0 0 0 0,0 0 0 0 0,5 0 0 0 0,2 0 0 0 0,-1 0 0 0 0,-1 0 0 0 0,-2 0 0 0 0,0 0 0 0 0,-2 0 0 0 0,-1 0 0 0 0,0 0 0 0 0,0 0 0 0 0,0 0 0 0 0,0 0 0 0 0,-1 0 0 0 0,1 0 0 0 0,0 0 0 0 0,0 0 0 0 0,-5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5-01T15:20:41.84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33179 5617 16383 0 0,'5'0'0'0'0,"6"0"0"0"0,7 0 0 0 0,5 0 0 0 0,3 0 0 0 0,3 0 0 0 0,-5 5 0 0 0,0 1 0 0 0,0 1 0 0 0,1-2 0 0 0,1-2 0 0 0,2 5 0 0 0,0-1 0 0 0,5 5 0 0 0,3 0 0 0 0,-1-3 0 0 0,0-2 0 0 0,2-2 0 0 0,1-3 0 0 0,-1 4 0 0 0,-3 1 0 0 0,-1-1 0 0 0,-2-2 0 0 0,-1-1 0 0 0,-1-1 0 0 0,0 4 0 0 0,0 1 0 0 0,-1-1 0 0 0,1-1 0 0 0,0 3 0 0 0,-1 0 0 0 0,1 0 0 0 0,0-3 0 0 0,0-1 0 0 0,0-2 0 0 0,0-2 0 0 0,0 1 0 0 0,0-2 0 0 0,0 1 0 0 0,0 0 0 0 0,0-1 0 0 0,0 1 0 0 0,0 0 0 0 0,0 0 0 0 0,0 0 0 0 0,0 0 0 0 0,0 0 0 0 0,0 0 0 0 0,0 0 0 0 0,0 0 0 0 0,0 0 0 0 0,0 0 0 0 0,0 0 0 0 0,0 0 0 0 0,0 0 0 0 0,0-5 0 0 0,0-1 0 0 0,0-1 0 0 0,-5-3 0 0 0,-1 0 0 0 0,-5-3 0 0 0,-1 0 0 0 0,-3-2 0 0 0,-4-4 0 0 0,-3-3 0 0 0,-4-4 0 0 0,-6 4 0 0 0,-4 0 0 0 0,-4 4 0 0 0,-7 5 0 0 0,-4-1 0 0 0,-3 3 0 0 0,-3 3 0 0 0,-2 3 0 0 0,0 2 0 0 0,0 2 0 0 0,0 0 0 0 0,1 2 0 0 0,-1-1 0 0 0,1 1 0 0 0,0-1 0 0 0,0 1 0 0 0,0-1 0 0 0,0 0 0 0 0,0 0 0 0 0,0 0 0 0 0,0 0 0 0 0,0 0 0 0 0,0 0 0 0 0,0 0 0 0 0,0 0 0 0 0,0 0 0 0 0,0 0 0 0 0,-5 0 0 0 0,-2 0 0 0 0,1 0 0 0 0,1 0 0 0 0,2 0 0 0 0,0 0 0 0 0,2 0 0 0 0,1 0 0 0 0,0 0 0 0 0,0 0 0 0 0,0 0 0 0 0,0 0 0 0 0,1 0 0 0 0,-1 0 0 0 0,0 0 0 0 0,0 0 0 0 0,0 0 0 0 0,0 0 0 0 0,0 0 0 0 0,0 0 0 0 0,0 0 0 0 0,0 0 0 0 0,0 0 0 0 0,0 0 0 0 0,0 0 0 0 0,0 0 0 0 0,0 0 0 0 0,5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124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414" y="0"/>
            <a:ext cx="2971800" cy="612423"/>
          </a:xfrm>
          <a:prstGeom prst="rect">
            <a:avLst/>
          </a:prstGeom>
        </p:spPr>
        <p:txBody>
          <a:bodyPr vert="horz" lIns="91440" tIns="45720" rIns="91440" bIns="45720" rtlCol="0"/>
          <a:lstStyle>
            <a:lvl1pPr algn="r">
              <a:defRPr sz="1200"/>
            </a:lvl1pPr>
          </a:lstStyle>
          <a:p>
            <a:fld id="{6271D609-5A9E-437B-A1B2-7F6D49F398AF}" type="datetimeFigureOut">
              <a:rPr lang="en-US" smtClean="0"/>
              <a:t>6/5/2025</a:t>
            </a:fld>
            <a:endParaRPr lang="en-US"/>
          </a:p>
        </p:txBody>
      </p:sp>
      <p:sp>
        <p:nvSpPr>
          <p:cNvPr id="4" name="Slide Image Placeholder 3"/>
          <p:cNvSpPr>
            <a:spLocks noGrp="1" noRot="1" noChangeAspect="1"/>
          </p:cNvSpPr>
          <p:nvPr>
            <p:ph type="sldImg" idx="2"/>
          </p:nvPr>
        </p:nvSpPr>
        <p:spPr>
          <a:xfrm>
            <a:off x="-228600" y="1524000"/>
            <a:ext cx="7315200" cy="4114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5867402"/>
            <a:ext cx="5486400" cy="480059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579580"/>
            <a:ext cx="2971800" cy="61242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414" y="11579580"/>
            <a:ext cx="2971800" cy="612421"/>
          </a:xfrm>
          <a:prstGeom prst="rect">
            <a:avLst/>
          </a:prstGeom>
        </p:spPr>
        <p:txBody>
          <a:bodyPr vert="horz" lIns="91440" tIns="45720" rIns="91440" bIns="45720" rtlCol="0" anchor="b"/>
          <a:lstStyle>
            <a:lvl1pPr algn="r">
              <a:defRPr sz="1200"/>
            </a:lvl1pPr>
          </a:lstStyle>
          <a:p>
            <a:fld id="{4BE492A0-FB7E-4FA4-B84A-6DDB66FBBE05}" type="slidenum">
              <a:rPr lang="en-US" smtClean="0"/>
              <a:t>‹#›</a:t>
            </a:fld>
            <a:endParaRPr lang="en-US"/>
          </a:p>
        </p:txBody>
      </p:sp>
    </p:spTree>
    <p:extLst>
      <p:ext uri="{BB962C8B-B14F-4D97-AF65-F5344CB8AC3E}">
        <p14:creationId xmlns:p14="http://schemas.microsoft.com/office/powerpoint/2010/main" val="815236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131E6-484C-FF3D-E629-4A6BEFA4E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E9E58-D613-F3D4-0B95-A7E932C88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8393F-417C-E120-9E2C-7BE6A60955FE}"/>
              </a:ext>
            </a:extLst>
          </p:cNvPr>
          <p:cNvSpPr>
            <a:spLocks noGrp="1"/>
          </p:cNvSpPr>
          <p:nvPr>
            <p:ph type="body" idx="1"/>
          </p:nvPr>
        </p:nvSpPr>
        <p:spPr/>
        <p:txBody>
          <a:bodyPr/>
          <a:lstStyle/>
          <a:p>
            <a:r>
              <a:rPr lang="en-US" sz="1200" kern="1200">
                <a:solidFill>
                  <a:schemeClr val="tx1"/>
                </a:solidFill>
                <a:effectLst/>
                <a:latin typeface="+mn-lt"/>
                <a:ea typeface="+mn-ea"/>
                <a:cs typeface="+mn-cs"/>
              </a:rPr>
              <a:t>Now that you’ve found your schedule, what should it include?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Most first-semester schedules include: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general education course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course designed for new students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major-related or required course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And sometimes an elective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goal is balance, structure, and forward progress.</a:t>
            </a:r>
          </a:p>
          <a:p>
            <a:r>
              <a:rPr lang="en-US" sz="1200" kern="1200">
                <a:solidFill>
                  <a:schemeClr val="tx1"/>
                </a:solidFill>
                <a:effectLst/>
                <a:latin typeface="+mn-lt"/>
                <a:ea typeface="+mn-ea"/>
                <a:cs typeface="+mn-cs"/>
              </a:rPr>
              <a:t> </a:t>
            </a:r>
          </a:p>
          <a:p>
            <a:r>
              <a:rPr lang="en-US" sz="1200" i="1" kern="1200">
                <a:solidFill>
                  <a:schemeClr val="tx1"/>
                </a:solidFill>
                <a:effectLst/>
                <a:latin typeface="+mn-lt"/>
                <a:ea typeface="+mn-ea"/>
                <a:cs typeface="+mn-cs"/>
              </a:rPr>
              <a:t>NOTE TO PRESENTERS: This is likely where you will deal with more specifics than anywhere else. Please remember here that you have a mixed group of students – students in the Lincoln Program, students who are in honors or CODES cohorts, athletes who may not have the same exact schedule as typical, etc. This is where you need to be very careful about your language choices and examples.</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For YOUR INFORMATION ONLY (meaning, you do not need to attempt to explain this): a course designed for first year students may look very different:</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Traditional Lincoln Program: FST 101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BSE Students: ENG 111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Honors: HONS 120/121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CODES: CODES 120/121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Athletes: KIN 155</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Also note that for honors and CODES, those classes serve as their general education core cores for the fall as well.</a:t>
            </a:r>
            <a:endParaRPr lang="en-US" sz="1200"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AB3D0563-50BF-3F25-D275-4BBDCAB9EEB6}"/>
              </a:ext>
            </a:extLst>
          </p:cNvPr>
          <p:cNvSpPr>
            <a:spLocks noGrp="1"/>
          </p:cNvSpPr>
          <p:nvPr>
            <p:ph type="sldNum" sz="quarter" idx="5"/>
          </p:nvPr>
        </p:nvSpPr>
        <p:spPr/>
        <p:txBody>
          <a:bodyPr/>
          <a:lstStyle/>
          <a:p>
            <a:fld id="{4BE492A0-FB7E-4FA4-B84A-6DDB66FBBE05}" type="slidenum">
              <a:rPr lang="en-US" smtClean="0"/>
              <a:t>3</a:t>
            </a:fld>
            <a:endParaRPr lang="en-US"/>
          </a:p>
        </p:txBody>
      </p:sp>
    </p:spTree>
    <p:extLst>
      <p:ext uri="{BB962C8B-B14F-4D97-AF65-F5344CB8AC3E}">
        <p14:creationId xmlns:p14="http://schemas.microsoft.com/office/powerpoint/2010/main" val="273483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02A34-923B-C167-0AAB-70E0BE319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4281D6-2B54-5346-2A80-91C01257C5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8A904-CD4E-2D71-3497-D8E2C334B59F}"/>
              </a:ext>
            </a:extLst>
          </p:cNvPr>
          <p:cNvSpPr>
            <a:spLocks noGrp="1"/>
          </p:cNvSpPr>
          <p:nvPr>
            <p:ph type="body" idx="1"/>
          </p:nvPr>
        </p:nvSpPr>
        <p:spPr/>
        <p:txBody>
          <a:bodyPr/>
          <a:lstStyle/>
          <a:p>
            <a:r>
              <a:rPr lang="en-US" sz="1200" kern="1200">
                <a:solidFill>
                  <a:schemeClr val="tx1"/>
                </a:solidFill>
                <a:effectLst/>
                <a:latin typeface="+mn-lt"/>
                <a:ea typeface="+mn-ea"/>
                <a:cs typeface="+mn-cs"/>
              </a:rPr>
              <a:t>Now that you’ve found your schedule, what should it include?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Most first-semester schedules include: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general education course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course designed for new students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major-related or required course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And sometimes an elective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goal is balance, structure, and forward progress.</a:t>
            </a:r>
          </a:p>
          <a:p>
            <a:r>
              <a:rPr lang="en-US" sz="1200" kern="1200">
                <a:solidFill>
                  <a:schemeClr val="tx1"/>
                </a:solidFill>
                <a:effectLst/>
                <a:latin typeface="+mn-lt"/>
                <a:ea typeface="+mn-ea"/>
                <a:cs typeface="+mn-cs"/>
              </a:rPr>
              <a:t> </a:t>
            </a:r>
          </a:p>
          <a:p>
            <a:r>
              <a:rPr lang="en-US" sz="1200" i="1" kern="1200">
                <a:solidFill>
                  <a:schemeClr val="tx1"/>
                </a:solidFill>
                <a:effectLst/>
                <a:latin typeface="+mn-lt"/>
                <a:ea typeface="+mn-ea"/>
                <a:cs typeface="+mn-cs"/>
              </a:rPr>
              <a:t>NOTE TO PRESENTERS: This is likely where you will deal with more specifics than anywhere else. Please remember here that you have a mixed group of students – students in the Lincoln Program, students who are in honors or CODES cohorts, athletes who may not have the same exact schedule as typical, etc. This is where you need to be very careful about your language choices and examples.</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For YOUR INFORMATION ONLY (meaning, you do not need to attempt to explain this): a course designed for first year students may look very different:</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Traditional Lincoln Program: FST 101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BSE Students: ENG 111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Honors: HONS 120/121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CODES: CODES 120/121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Athletes: KIN 155</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Also note that for honors and CODES, those classes serve as their general education core cores for the fall as well.</a:t>
            </a:r>
            <a:endParaRPr lang="en-US" sz="1200"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0D1A06D7-4E8D-FE50-576A-A973CAD79078}"/>
              </a:ext>
            </a:extLst>
          </p:cNvPr>
          <p:cNvSpPr>
            <a:spLocks noGrp="1"/>
          </p:cNvSpPr>
          <p:nvPr>
            <p:ph type="sldNum" sz="quarter" idx="5"/>
          </p:nvPr>
        </p:nvSpPr>
        <p:spPr/>
        <p:txBody>
          <a:bodyPr/>
          <a:lstStyle/>
          <a:p>
            <a:fld id="{4BE492A0-FB7E-4FA4-B84A-6DDB66FBBE05}" type="slidenum">
              <a:rPr lang="en-US" smtClean="0"/>
              <a:t>4</a:t>
            </a:fld>
            <a:endParaRPr lang="en-US"/>
          </a:p>
        </p:txBody>
      </p:sp>
    </p:spTree>
    <p:extLst>
      <p:ext uri="{BB962C8B-B14F-4D97-AF65-F5344CB8AC3E}">
        <p14:creationId xmlns:p14="http://schemas.microsoft.com/office/powerpoint/2010/main" val="416581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25">
                <a:solidFill>
                  <a:srgbClr val="1A1817"/>
                </a:solidFill>
                <a:latin typeface="Arial"/>
                <a:cs typeface="Arial"/>
              </a:rPr>
              <a:t>These adjustments can happen anytime, but usually earlier in the semester, but can recur. </a:t>
            </a:r>
            <a:endParaRPr lang="en-US"/>
          </a:p>
        </p:txBody>
      </p:sp>
      <p:sp>
        <p:nvSpPr>
          <p:cNvPr id="4" name="Slide Number Placeholder 3"/>
          <p:cNvSpPr>
            <a:spLocks noGrp="1"/>
          </p:cNvSpPr>
          <p:nvPr>
            <p:ph type="sldNum" sz="quarter" idx="5"/>
          </p:nvPr>
        </p:nvSpPr>
        <p:spPr/>
        <p:txBody>
          <a:bodyPr/>
          <a:lstStyle/>
          <a:p>
            <a:fld id="{4BE492A0-FB7E-4FA4-B84A-6DDB66FBBE05}" type="slidenum">
              <a:rPr lang="en-US" smtClean="0"/>
              <a:t>5</a:t>
            </a:fld>
            <a:endParaRPr lang="en-US"/>
          </a:p>
        </p:txBody>
      </p:sp>
    </p:spTree>
    <p:extLst>
      <p:ext uri="{BB962C8B-B14F-4D97-AF65-F5344CB8AC3E}">
        <p14:creationId xmlns:p14="http://schemas.microsoft.com/office/powerpoint/2010/main" val="330825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3F66C-BC87-8B7A-B0D8-EF8AAEA54F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6B361-8A11-5C3A-2B04-2233BF81B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5D222-B307-F553-6FD0-CA8ADDF78459}"/>
              </a:ext>
            </a:extLst>
          </p:cNvPr>
          <p:cNvSpPr>
            <a:spLocks noGrp="1"/>
          </p:cNvSpPr>
          <p:nvPr>
            <p:ph type="body" idx="1"/>
          </p:nvPr>
        </p:nvSpPr>
        <p:spPr/>
        <p:txBody>
          <a:bodyPr/>
          <a:lstStyle/>
          <a:p>
            <a:r>
              <a:rPr lang="en-US" sz="1200" kern="1200">
                <a:solidFill>
                  <a:schemeClr val="tx1"/>
                </a:solidFill>
                <a:effectLst/>
                <a:latin typeface="+mn-lt"/>
                <a:ea typeface="+mn-ea"/>
                <a:cs typeface="+mn-cs"/>
              </a:rPr>
              <a:t>Now that you’ve found your schedule, what should it include?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Most first-semester schedules include: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general education course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course designed for new students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major-related or required course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And sometimes an elective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goal is balance, structure, and forward progress.</a:t>
            </a:r>
          </a:p>
          <a:p>
            <a:r>
              <a:rPr lang="en-US" sz="1200" kern="1200">
                <a:solidFill>
                  <a:schemeClr val="tx1"/>
                </a:solidFill>
                <a:effectLst/>
                <a:latin typeface="+mn-lt"/>
                <a:ea typeface="+mn-ea"/>
                <a:cs typeface="+mn-cs"/>
              </a:rPr>
              <a:t> </a:t>
            </a:r>
          </a:p>
          <a:p>
            <a:r>
              <a:rPr lang="en-US" sz="1200" i="1" kern="1200">
                <a:solidFill>
                  <a:schemeClr val="tx1"/>
                </a:solidFill>
                <a:effectLst/>
                <a:latin typeface="+mn-lt"/>
                <a:ea typeface="+mn-ea"/>
                <a:cs typeface="+mn-cs"/>
              </a:rPr>
              <a:t>NOTE TO PRESENTERS: This is likely where you will deal with more specifics than anywhere else. Please remember here that you have a mixed group of students – students in the Lincoln Program, students who are in honors or CODES cohorts, athletes who may not have the same exact schedule as typical, etc. This is where you need to be very careful about your language choices and examples.</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For YOUR INFORMATION ONLY (meaning, you do not need to attempt to explain this): a course designed for first year students may look very different:</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Traditional Lincoln Program: FST 101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BSE Students: ENG 111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Honors: HONS 120/121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CODES: CODES 120/121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Athletes: KIN 155</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Also note that for honors and CODES, those classes serve as their general education core cores for the fall as well.</a:t>
            </a:r>
            <a:endParaRPr lang="en-US" sz="1200"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C95B5EF8-64D7-174A-AA3D-6E8718188EFE}"/>
              </a:ext>
            </a:extLst>
          </p:cNvPr>
          <p:cNvSpPr>
            <a:spLocks noGrp="1"/>
          </p:cNvSpPr>
          <p:nvPr>
            <p:ph type="sldNum" sz="quarter" idx="5"/>
          </p:nvPr>
        </p:nvSpPr>
        <p:spPr/>
        <p:txBody>
          <a:bodyPr/>
          <a:lstStyle/>
          <a:p>
            <a:fld id="{4BE492A0-FB7E-4FA4-B84A-6DDB66FBBE05}" type="slidenum">
              <a:rPr lang="en-US" smtClean="0"/>
              <a:t>7</a:t>
            </a:fld>
            <a:endParaRPr lang="en-US"/>
          </a:p>
        </p:txBody>
      </p:sp>
    </p:spTree>
    <p:extLst>
      <p:ext uri="{BB962C8B-B14F-4D97-AF65-F5344CB8AC3E}">
        <p14:creationId xmlns:p14="http://schemas.microsoft.com/office/powerpoint/2010/main" val="361770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 how do you actually build those 120 credit hours? It’s not just one long checklist—it’s a combination of different academic categories that come together to form your degree.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Let’s break it down:</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Major requirements make up the largest portion. These are the courses that define your program.</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General education requirements are foundational classes in areas like writing, math, science, and social science that give you a well-rounded base.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If you choose to add a minor, those courses will count too, though they’re usually a smaller portion of your total credits.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And finally, electives. These might help you explore an interest or reach your credit total, and sometimes happen naturally when requirements overlap.</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Each of these categories plays a role. Your advisor and Degree Works will help you track how the pieces are coming together.</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4BE492A0-FB7E-4FA4-B84A-6DDB66FBBE05}" type="slidenum">
              <a:rPr lang="en-US" smtClean="0"/>
              <a:t>9</a:t>
            </a:fld>
            <a:endParaRPr lang="en-US"/>
          </a:p>
        </p:txBody>
      </p:sp>
    </p:spTree>
    <p:extLst>
      <p:ext uri="{BB962C8B-B14F-4D97-AF65-F5344CB8AC3E}">
        <p14:creationId xmlns:p14="http://schemas.microsoft.com/office/powerpoint/2010/main" val="130666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So—how many of you guessed ‘four years’ on that last question?</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That’s the goal for a lot of students. But here’s the reality: it takes 120 credit hours to graduate in most majors, and that means averaging about 15 credit hours per semester. A few undergraduate degrees may require a little more than 120 credit hours to complete the degree.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Some students take fewer hours thinking they’ll make it up later, but that can lead to extra semesters, added tuition, and a longer time to graduation than they planned.</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That’s why we say: 15 to finish. If you take 15 hours per semester—or 30 per year—you’re on track for four years.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This is what’s most typical. Some students may take a couple more or fewer credit honors in any given semester. Everyone may be different. But don’t worry. We’re here to help you understand the numbers and the pacing, so you can make smart decisions from the beginning.</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Academic advisors can help you figure out what pace works for you. If 15 per semester isn’t the right fit now, we can help you plan around it.</a:t>
            </a:r>
          </a:p>
          <a:p>
            <a:endParaRPr lang="en-US"/>
          </a:p>
        </p:txBody>
      </p:sp>
      <p:sp>
        <p:nvSpPr>
          <p:cNvPr id="4" name="Slide Number Placeholder 3"/>
          <p:cNvSpPr>
            <a:spLocks noGrp="1"/>
          </p:cNvSpPr>
          <p:nvPr>
            <p:ph type="sldNum" sz="quarter" idx="5"/>
          </p:nvPr>
        </p:nvSpPr>
        <p:spPr/>
        <p:txBody>
          <a:bodyPr/>
          <a:lstStyle/>
          <a:p>
            <a:fld id="{4BE492A0-FB7E-4FA4-B84A-6DDB66FBBE05}" type="slidenum">
              <a:rPr lang="en-US" smtClean="0"/>
              <a:t>10</a:t>
            </a:fld>
            <a:endParaRPr lang="en-US"/>
          </a:p>
        </p:txBody>
      </p:sp>
    </p:spTree>
    <p:extLst>
      <p:ext uri="{BB962C8B-B14F-4D97-AF65-F5344CB8AC3E}">
        <p14:creationId xmlns:p14="http://schemas.microsoft.com/office/powerpoint/2010/main" val="302267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Now that you’ve found your schedule, what should it include?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Most first-semester schedules include: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general education course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course designed for new students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 major-related or required course</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And sometimes an elective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goal is balance, structure, and forward progress.</a:t>
            </a:r>
          </a:p>
          <a:p>
            <a:r>
              <a:rPr lang="en-US" sz="1200" kern="1200">
                <a:solidFill>
                  <a:schemeClr val="tx1"/>
                </a:solidFill>
                <a:effectLst/>
                <a:latin typeface="+mn-lt"/>
                <a:ea typeface="+mn-ea"/>
                <a:cs typeface="+mn-cs"/>
              </a:rPr>
              <a:t> </a:t>
            </a:r>
          </a:p>
          <a:p>
            <a:r>
              <a:rPr lang="en-US" sz="1200" i="1" kern="1200">
                <a:solidFill>
                  <a:schemeClr val="tx1"/>
                </a:solidFill>
                <a:effectLst/>
                <a:latin typeface="+mn-lt"/>
                <a:ea typeface="+mn-ea"/>
                <a:cs typeface="+mn-cs"/>
              </a:rPr>
              <a:t>NOTE TO PRESENTERS: This is likely where you will deal with more specifics than anywhere else. Please remember here that you have a mixed group of students – students in the Lincoln Program, students who are in honors or CODES cohorts, athletes who may not have the same exact schedule as typical, etc. This is where you need to be very careful about your language choices and examples.</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For YOUR INFORMATION ONLY (meaning, you do not need to attempt to explain this): a course designed for first year students may look very different:</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Traditional Lincoln Program: FST 101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BSE Students: ENG 111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Honors: HONS 120/121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CODES: CODES 120/121</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Athletes: KIN 155</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i="1" kern="1200">
                <a:solidFill>
                  <a:schemeClr val="tx1"/>
                </a:solidFill>
                <a:effectLst/>
                <a:latin typeface="+mn-lt"/>
                <a:ea typeface="+mn-ea"/>
                <a:cs typeface="+mn-cs"/>
              </a:rPr>
              <a:t>Also note that for honors and CODES, those classes serve as their general education core cores for the fall as well.</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4BE492A0-FB7E-4FA4-B84A-6DDB66FBBE05}" type="slidenum">
              <a:rPr lang="en-US" smtClean="0"/>
              <a:t>11</a:t>
            </a:fld>
            <a:endParaRPr lang="en-US"/>
          </a:p>
        </p:txBody>
      </p:sp>
    </p:spTree>
    <p:extLst>
      <p:ext uri="{BB962C8B-B14F-4D97-AF65-F5344CB8AC3E}">
        <p14:creationId xmlns:p14="http://schemas.microsoft.com/office/powerpoint/2010/main" val="275778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492A0-FB7E-4FA4-B84A-6DDB66FBBE05}" type="slidenum">
              <a:rPr lang="en-US" smtClean="0"/>
              <a:t>13</a:t>
            </a:fld>
            <a:endParaRPr lang="en-US"/>
          </a:p>
        </p:txBody>
      </p:sp>
    </p:spTree>
    <p:extLst>
      <p:ext uri="{BB962C8B-B14F-4D97-AF65-F5344CB8AC3E}">
        <p14:creationId xmlns:p14="http://schemas.microsoft.com/office/powerpoint/2010/main" val="4031363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409825" cy="6858000"/>
          </a:xfrm>
          <a:custGeom>
            <a:avLst/>
            <a:gdLst/>
            <a:ahLst/>
            <a:cxnLst/>
            <a:rect l="l" t="t" r="r" b="b"/>
            <a:pathLst>
              <a:path w="2409825" h="6858000">
                <a:moveTo>
                  <a:pt x="2409825" y="0"/>
                </a:moveTo>
                <a:lnTo>
                  <a:pt x="0" y="0"/>
                </a:lnTo>
                <a:lnTo>
                  <a:pt x="0" y="6858000"/>
                </a:lnTo>
                <a:lnTo>
                  <a:pt x="2409825" y="6858000"/>
                </a:lnTo>
                <a:lnTo>
                  <a:pt x="2409825" y="0"/>
                </a:lnTo>
                <a:close/>
              </a:path>
            </a:pathLst>
          </a:custGeom>
          <a:solidFill>
            <a:srgbClr val="C00000"/>
          </a:solidFill>
        </p:spPr>
        <p:txBody>
          <a:bodyPr wrap="square" lIns="0" tIns="0" rIns="0" bIns="0" rtlCol="0"/>
          <a:lstStyle/>
          <a:p>
            <a:endParaRPr/>
          </a:p>
        </p:txBody>
      </p:sp>
      <p:sp>
        <p:nvSpPr>
          <p:cNvPr id="17" name="bg object 17"/>
          <p:cNvSpPr/>
          <p:nvPr/>
        </p:nvSpPr>
        <p:spPr>
          <a:xfrm>
            <a:off x="2543175" y="0"/>
            <a:ext cx="95250" cy="6858000"/>
          </a:xfrm>
          <a:custGeom>
            <a:avLst/>
            <a:gdLst/>
            <a:ahLst/>
            <a:cxnLst/>
            <a:rect l="l" t="t" r="r" b="b"/>
            <a:pathLst>
              <a:path w="95250" h="6858000">
                <a:moveTo>
                  <a:pt x="95250" y="0"/>
                </a:moveTo>
                <a:lnTo>
                  <a:pt x="0" y="0"/>
                </a:lnTo>
                <a:lnTo>
                  <a:pt x="0" y="6858000"/>
                </a:lnTo>
                <a:lnTo>
                  <a:pt x="95250" y="6858000"/>
                </a:lnTo>
                <a:lnTo>
                  <a:pt x="95250" y="0"/>
                </a:lnTo>
                <a:close/>
              </a:path>
            </a:pathLst>
          </a:custGeom>
          <a:solidFill>
            <a:srgbClr val="C00000"/>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153400" y="638175"/>
            <a:ext cx="3429000" cy="409575"/>
          </a:xfrm>
          <a:prstGeom prst="rect">
            <a:avLst/>
          </a:prstGeom>
        </p:spPr>
      </p:pic>
      <p:sp>
        <p:nvSpPr>
          <p:cNvPr id="19" name="bg object 19"/>
          <p:cNvSpPr/>
          <p:nvPr/>
        </p:nvSpPr>
        <p:spPr>
          <a:xfrm>
            <a:off x="3848100" y="419100"/>
            <a:ext cx="1285875" cy="1285875"/>
          </a:xfrm>
          <a:custGeom>
            <a:avLst/>
            <a:gdLst/>
            <a:ahLst/>
            <a:cxnLst/>
            <a:rect l="l" t="t" r="r" b="b"/>
            <a:pathLst>
              <a:path w="1285875" h="1285875">
                <a:moveTo>
                  <a:pt x="1285875" y="0"/>
                </a:moveTo>
                <a:lnTo>
                  <a:pt x="0" y="0"/>
                </a:lnTo>
                <a:lnTo>
                  <a:pt x="78739" y="78739"/>
                </a:lnTo>
                <a:lnTo>
                  <a:pt x="1210310" y="78739"/>
                </a:lnTo>
                <a:lnTo>
                  <a:pt x="1210310" y="1210310"/>
                </a:lnTo>
                <a:lnTo>
                  <a:pt x="1285875" y="1285875"/>
                </a:lnTo>
                <a:lnTo>
                  <a:pt x="1285875" y="0"/>
                </a:lnTo>
                <a:close/>
              </a:path>
            </a:pathLst>
          </a:custGeom>
          <a:solidFill>
            <a:srgbClr val="C00000"/>
          </a:solidFill>
        </p:spPr>
        <p:txBody>
          <a:bodyPr wrap="square" lIns="0" tIns="0" rIns="0" bIns="0" rtlCol="0"/>
          <a:lstStyle/>
          <a:p>
            <a:endParaRPr/>
          </a:p>
        </p:txBody>
      </p:sp>
      <p:sp>
        <p:nvSpPr>
          <p:cNvPr id="20" name="bg object 20"/>
          <p:cNvSpPr/>
          <p:nvPr/>
        </p:nvSpPr>
        <p:spPr>
          <a:xfrm>
            <a:off x="419100" y="5153025"/>
            <a:ext cx="1285875" cy="1285875"/>
          </a:xfrm>
          <a:custGeom>
            <a:avLst/>
            <a:gdLst/>
            <a:ahLst/>
            <a:cxnLst/>
            <a:rect l="l" t="t" r="r" b="b"/>
            <a:pathLst>
              <a:path w="1285875" h="1285875">
                <a:moveTo>
                  <a:pt x="0" y="0"/>
                </a:moveTo>
                <a:lnTo>
                  <a:pt x="0" y="1285875"/>
                </a:lnTo>
                <a:lnTo>
                  <a:pt x="1285875" y="1285875"/>
                </a:lnTo>
                <a:lnTo>
                  <a:pt x="1207135" y="1207071"/>
                </a:lnTo>
                <a:lnTo>
                  <a:pt x="75615" y="1207071"/>
                </a:lnTo>
                <a:lnTo>
                  <a:pt x="75615" y="75564"/>
                </a:lnTo>
                <a:lnTo>
                  <a:pt x="0" y="0"/>
                </a:lnTo>
                <a:close/>
              </a:path>
            </a:pathLst>
          </a:custGeom>
          <a:solidFill>
            <a:srgbClr val="FFFFFF"/>
          </a:solidFill>
        </p:spPr>
        <p:txBody>
          <a:bodyPr wrap="square" lIns="0" tIns="0" rIns="0" bIns="0" rtlCol="0"/>
          <a:lstStyle/>
          <a:p>
            <a:endParaRPr/>
          </a:p>
        </p:txBody>
      </p:sp>
      <p:sp>
        <p:nvSpPr>
          <p:cNvPr id="21" name="bg object 21"/>
          <p:cNvSpPr/>
          <p:nvPr/>
        </p:nvSpPr>
        <p:spPr>
          <a:xfrm>
            <a:off x="4933950" y="4229100"/>
            <a:ext cx="7258050" cy="95250"/>
          </a:xfrm>
          <a:custGeom>
            <a:avLst/>
            <a:gdLst/>
            <a:ahLst/>
            <a:cxnLst/>
            <a:rect l="l" t="t" r="r" b="b"/>
            <a:pathLst>
              <a:path w="7258050" h="95250">
                <a:moveTo>
                  <a:pt x="7258050" y="0"/>
                </a:moveTo>
                <a:lnTo>
                  <a:pt x="0" y="0"/>
                </a:lnTo>
                <a:lnTo>
                  <a:pt x="0" y="95250"/>
                </a:lnTo>
                <a:lnTo>
                  <a:pt x="7258050" y="95250"/>
                </a:lnTo>
                <a:lnTo>
                  <a:pt x="7258050" y="0"/>
                </a:lnTo>
                <a:close/>
              </a:path>
            </a:pathLst>
          </a:custGeom>
          <a:solidFill>
            <a:srgbClr val="C00000"/>
          </a:solidFill>
        </p:spPr>
        <p:txBody>
          <a:bodyPr wrap="square" lIns="0" tIns="0" rIns="0" bIns="0" rtlCol="0"/>
          <a:lstStyle/>
          <a:p>
            <a:endParaRPr/>
          </a:p>
        </p:txBody>
      </p:sp>
      <p:pic>
        <p:nvPicPr>
          <p:cNvPr id="22" name="bg object 22"/>
          <p:cNvPicPr/>
          <p:nvPr/>
        </p:nvPicPr>
        <p:blipFill>
          <a:blip r:embed="rId3" cstate="print"/>
          <a:stretch>
            <a:fillRect/>
          </a:stretch>
        </p:blipFill>
        <p:spPr>
          <a:xfrm>
            <a:off x="400050" y="400050"/>
            <a:ext cx="4924425" cy="6238875"/>
          </a:xfrm>
          <a:prstGeom prst="rect">
            <a:avLst/>
          </a:prstGeom>
        </p:spPr>
      </p:pic>
      <p:pic>
        <p:nvPicPr>
          <p:cNvPr id="23" name="bg object 23"/>
          <p:cNvPicPr/>
          <p:nvPr/>
        </p:nvPicPr>
        <p:blipFill>
          <a:blip r:embed="rId4" cstate="print"/>
          <a:stretch>
            <a:fillRect/>
          </a:stretch>
        </p:blipFill>
        <p:spPr>
          <a:xfrm>
            <a:off x="609600" y="609600"/>
            <a:ext cx="4324350" cy="5638800"/>
          </a:xfrm>
          <a:prstGeom prst="rect">
            <a:avLst/>
          </a:prstGeom>
        </p:spPr>
      </p:pic>
      <p:sp>
        <p:nvSpPr>
          <p:cNvPr id="2" name="Holder 2"/>
          <p:cNvSpPr>
            <a:spLocks noGrp="1"/>
          </p:cNvSpPr>
          <p:nvPr>
            <p:ph type="ctrTitle"/>
          </p:nvPr>
        </p:nvSpPr>
        <p:spPr>
          <a:xfrm>
            <a:off x="7284719" y="1711388"/>
            <a:ext cx="4231640" cy="2327910"/>
          </a:xfrm>
          <a:prstGeom prst="rect">
            <a:avLst/>
          </a:prstGeom>
        </p:spPr>
        <p:txBody>
          <a:bodyPr wrap="square" lIns="0" tIns="0" rIns="0" bIns="0">
            <a:spAutoFit/>
          </a:bodyPr>
          <a:lstStyle>
            <a:lvl1pPr>
              <a:defRPr sz="3050" b="0" i="0">
                <a:solidFill>
                  <a:srgbClr val="C00000"/>
                </a:solidFill>
                <a:latin typeface="Arial Black"/>
                <a:cs typeface="Arial Black"/>
              </a:defRPr>
            </a:lvl1pPr>
          </a:lstStyle>
          <a:p>
            <a:endParaRPr/>
          </a:p>
        </p:txBody>
      </p:sp>
      <p:sp>
        <p:nvSpPr>
          <p:cNvPr id="3" name="Holder 3"/>
          <p:cNvSpPr>
            <a:spLocks noGrp="1"/>
          </p:cNvSpPr>
          <p:nvPr>
            <p:ph type="subTitle" idx="4"/>
          </p:nvPr>
        </p:nvSpPr>
        <p:spPr>
          <a:xfrm>
            <a:off x="7337806" y="5339778"/>
            <a:ext cx="4167504" cy="864870"/>
          </a:xfrm>
          <a:prstGeom prst="rect">
            <a:avLst/>
          </a:prstGeom>
        </p:spPr>
        <p:txBody>
          <a:bodyPr wrap="square" lIns="0" tIns="0" rIns="0" bIns="0">
            <a:spAutoFit/>
          </a:bodyPr>
          <a:lstStyle>
            <a:lvl1pPr>
              <a:defRPr sz="2750" b="1" i="0">
                <a:solidFill>
                  <a:srgbClr val="C00000"/>
                </a:solidFill>
                <a:latin typeface="Source Sans 3"/>
                <a:cs typeface="Source Sans 3"/>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8372475" cy="1495425"/>
          </a:xfrm>
          <a:custGeom>
            <a:avLst/>
            <a:gdLst/>
            <a:ahLst/>
            <a:cxnLst/>
            <a:rect l="l" t="t" r="r" b="b"/>
            <a:pathLst>
              <a:path w="8372475" h="1495425">
                <a:moveTo>
                  <a:pt x="8372475" y="0"/>
                </a:moveTo>
                <a:lnTo>
                  <a:pt x="0" y="0"/>
                </a:lnTo>
                <a:lnTo>
                  <a:pt x="0" y="1495425"/>
                </a:lnTo>
                <a:lnTo>
                  <a:pt x="8372475" y="1495425"/>
                </a:lnTo>
                <a:lnTo>
                  <a:pt x="8372475" y="0"/>
                </a:lnTo>
                <a:close/>
              </a:path>
            </a:pathLst>
          </a:custGeom>
          <a:solidFill>
            <a:srgbClr val="CC0000"/>
          </a:solidFill>
        </p:spPr>
        <p:txBody>
          <a:bodyPr wrap="square" lIns="0" tIns="0" rIns="0" bIns="0" rtlCol="0"/>
          <a:lstStyle/>
          <a:p>
            <a:endParaRPr/>
          </a:p>
        </p:txBody>
      </p:sp>
      <p:sp>
        <p:nvSpPr>
          <p:cNvPr id="17" name="bg object 17"/>
          <p:cNvSpPr/>
          <p:nvPr/>
        </p:nvSpPr>
        <p:spPr>
          <a:xfrm>
            <a:off x="5305425" y="4295775"/>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18" name="bg object 18"/>
          <p:cNvSpPr/>
          <p:nvPr/>
        </p:nvSpPr>
        <p:spPr>
          <a:xfrm>
            <a:off x="5762625" y="4295775"/>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1A1817"/>
          </a:solidFill>
        </p:spPr>
        <p:txBody>
          <a:bodyPr wrap="square" lIns="0" tIns="0" rIns="0" bIns="0" rtlCol="0"/>
          <a:lstStyle/>
          <a:p>
            <a:endParaRPr/>
          </a:p>
        </p:txBody>
      </p:sp>
      <p:sp>
        <p:nvSpPr>
          <p:cNvPr id="19" name="bg object 19"/>
          <p:cNvSpPr/>
          <p:nvPr/>
        </p:nvSpPr>
        <p:spPr>
          <a:xfrm>
            <a:off x="6210300" y="4295775"/>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20" name="bg object 20"/>
          <p:cNvSpPr/>
          <p:nvPr/>
        </p:nvSpPr>
        <p:spPr>
          <a:xfrm>
            <a:off x="6667500" y="4295775"/>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A9AAA8"/>
          </a:solidFill>
        </p:spPr>
        <p:txBody>
          <a:bodyPr wrap="square" lIns="0" tIns="0" rIns="0" bIns="0" rtlCol="0"/>
          <a:lstStyle/>
          <a:p>
            <a:endParaRPr/>
          </a:p>
        </p:txBody>
      </p:sp>
      <p:sp>
        <p:nvSpPr>
          <p:cNvPr id="21" name="bg object 21"/>
          <p:cNvSpPr/>
          <p:nvPr/>
        </p:nvSpPr>
        <p:spPr>
          <a:xfrm>
            <a:off x="6905625" y="6619875"/>
            <a:ext cx="5286375" cy="238125"/>
          </a:xfrm>
          <a:custGeom>
            <a:avLst/>
            <a:gdLst/>
            <a:ahLst/>
            <a:cxnLst/>
            <a:rect l="l" t="t" r="r" b="b"/>
            <a:pathLst>
              <a:path w="5286375" h="238125">
                <a:moveTo>
                  <a:pt x="5286375" y="0"/>
                </a:moveTo>
                <a:lnTo>
                  <a:pt x="0" y="0"/>
                </a:lnTo>
                <a:lnTo>
                  <a:pt x="0" y="238125"/>
                </a:lnTo>
                <a:lnTo>
                  <a:pt x="5286375" y="238125"/>
                </a:lnTo>
                <a:lnTo>
                  <a:pt x="5286375" y="0"/>
                </a:lnTo>
                <a:close/>
              </a:path>
            </a:pathLst>
          </a:custGeom>
          <a:solidFill>
            <a:srgbClr val="CC0000"/>
          </a:solidFill>
        </p:spPr>
        <p:txBody>
          <a:bodyPr wrap="square" lIns="0" tIns="0" rIns="0" bIns="0" rtlCol="0"/>
          <a:lstStyle/>
          <a:p>
            <a:endParaRPr/>
          </a:p>
        </p:txBody>
      </p:sp>
      <p:pic>
        <p:nvPicPr>
          <p:cNvPr id="22" name="bg object 22"/>
          <p:cNvPicPr/>
          <p:nvPr/>
        </p:nvPicPr>
        <p:blipFill>
          <a:blip r:embed="rId2" cstate="print"/>
          <a:stretch>
            <a:fillRect/>
          </a:stretch>
        </p:blipFill>
        <p:spPr>
          <a:xfrm>
            <a:off x="4610100" y="5657850"/>
            <a:ext cx="2971800" cy="361950"/>
          </a:xfrm>
          <a:prstGeom prst="rect">
            <a:avLst/>
          </a:prstGeom>
        </p:spPr>
      </p:pic>
      <p:pic>
        <p:nvPicPr>
          <p:cNvPr id="23" name="bg object 23"/>
          <p:cNvPicPr/>
          <p:nvPr/>
        </p:nvPicPr>
        <p:blipFill>
          <a:blip r:embed="rId3" cstate="print"/>
          <a:stretch>
            <a:fillRect/>
          </a:stretch>
        </p:blipFill>
        <p:spPr>
          <a:xfrm>
            <a:off x="381000" y="381000"/>
            <a:ext cx="11430000" cy="2752725"/>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0" i="0">
                <a:solidFill>
                  <a:srgbClr val="C0000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750" b="1" i="0">
                <a:solidFill>
                  <a:srgbClr val="C00000"/>
                </a:solidFill>
                <a:latin typeface="Source Sans 3"/>
                <a:cs typeface="Source Sans 3"/>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0" i="0">
                <a:solidFill>
                  <a:srgbClr val="C00000"/>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0" i="0">
                <a:solidFill>
                  <a:srgbClr val="C0000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350" b="0" i="0">
                <a:solidFill>
                  <a:srgbClr val="C00000"/>
                </a:solidFill>
                <a:latin typeface="Arial Black"/>
                <a:cs typeface="Arial Black"/>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1" i="0">
                <a:solidFill>
                  <a:srgbClr val="1A1817"/>
                </a:solidFill>
                <a:latin typeface="Source Sans 3"/>
                <a:cs typeface="Source Sans 3"/>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50" b="0" i="0">
                <a:solidFill>
                  <a:srgbClr val="C00000"/>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000" b="1" i="0">
                <a:solidFill>
                  <a:srgbClr val="1A1817"/>
                </a:solidFill>
                <a:latin typeface="Source Sans 3"/>
                <a:cs typeface="Source Sans 3"/>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296525" y="6029325"/>
            <a:ext cx="1895475" cy="828675"/>
          </a:xfrm>
          <a:custGeom>
            <a:avLst/>
            <a:gdLst/>
            <a:ahLst/>
            <a:cxnLst/>
            <a:rect l="l" t="t" r="r" b="b"/>
            <a:pathLst>
              <a:path w="1895475" h="828675">
                <a:moveTo>
                  <a:pt x="1895475" y="0"/>
                </a:moveTo>
                <a:lnTo>
                  <a:pt x="0" y="0"/>
                </a:lnTo>
                <a:lnTo>
                  <a:pt x="0" y="828675"/>
                </a:lnTo>
                <a:lnTo>
                  <a:pt x="1895475" y="828675"/>
                </a:lnTo>
                <a:lnTo>
                  <a:pt x="1895475" y="0"/>
                </a:lnTo>
                <a:close/>
              </a:path>
            </a:pathLst>
          </a:custGeom>
          <a:solidFill>
            <a:srgbClr val="E2E3E1"/>
          </a:solidFill>
        </p:spPr>
        <p:txBody>
          <a:bodyPr wrap="square" lIns="0" tIns="0" rIns="0" bIns="0" rtlCol="0"/>
          <a:lstStyle/>
          <a:p>
            <a:endParaRPr/>
          </a:p>
        </p:txBody>
      </p:sp>
      <p:sp>
        <p:nvSpPr>
          <p:cNvPr id="17" name="bg object 17"/>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18" name="bg object 18"/>
          <p:cNvSpPr/>
          <p:nvPr/>
        </p:nvSpPr>
        <p:spPr>
          <a:xfrm>
            <a:off x="609600" y="0"/>
            <a:ext cx="10972800" cy="381000"/>
          </a:xfrm>
          <a:custGeom>
            <a:avLst/>
            <a:gdLst/>
            <a:ahLst/>
            <a:cxnLst/>
            <a:rect l="l" t="t" r="r" b="b"/>
            <a:pathLst>
              <a:path w="10972800" h="381000">
                <a:moveTo>
                  <a:pt x="10972800" y="0"/>
                </a:moveTo>
                <a:lnTo>
                  <a:pt x="0" y="0"/>
                </a:lnTo>
                <a:lnTo>
                  <a:pt x="0" y="381000"/>
                </a:lnTo>
                <a:lnTo>
                  <a:pt x="10972800" y="381000"/>
                </a:lnTo>
                <a:lnTo>
                  <a:pt x="10972800" y="0"/>
                </a:lnTo>
                <a:close/>
              </a:path>
            </a:pathLst>
          </a:custGeom>
          <a:solidFill>
            <a:srgbClr val="CC0000"/>
          </a:solidFill>
        </p:spPr>
        <p:txBody>
          <a:bodyPr wrap="square" lIns="0" tIns="0" rIns="0" bIns="0" rtlCol="0"/>
          <a:lstStyle/>
          <a:p>
            <a:endParaRPr/>
          </a:p>
        </p:txBody>
      </p:sp>
      <p:sp>
        <p:nvSpPr>
          <p:cNvPr id="19" name="bg object 19"/>
          <p:cNvSpPr/>
          <p:nvPr/>
        </p:nvSpPr>
        <p:spPr>
          <a:xfrm>
            <a:off x="7048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20" name="bg object 20"/>
          <p:cNvSpPr/>
          <p:nvPr/>
        </p:nvSpPr>
        <p:spPr>
          <a:xfrm>
            <a:off x="11620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21" name="bg object 21"/>
          <p:cNvSpPr/>
          <p:nvPr/>
        </p:nvSpPr>
        <p:spPr>
          <a:xfrm>
            <a:off x="16097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22" name="bg object 22"/>
          <p:cNvSpPr/>
          <p:nvPr/>
        </p:nvSpPr>
        <p:spPr>
          <a:xfrm>
            <a:off x="20574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pic>
        <p:nvPicPr>
          <p:cNvPr id="23" name="bg object 23"/>
          <p:cNvPicPr/>
          <p:nvPr/>
        </p:nvPicPr>
        <p:blipFill>
          <a:blip r:embed="rId2" cstate="print"/>
          <a:stretch>
            <a:fillRect/>
          </a:stretch>
        </p:blipFill>
        <p:spPr>
          <a:xfrm>
            <a:off x="10515600" y="6238875"/>
            <a:ext cx="1485900" cy="180975"/>
          </a:xfrm>
          <a:prstGeom prst="rect">
            <a:avLst/>
          </a:prstGeom>
        </p:spPr>
      </p:pic>
      <p:sp>
        <p:nvSpPr>
          <p:cNvPr id="2" name="Holder 2"/>
          <p:cNvSpPr>
            <a:spLocks noGrp="1"/>
          </p:cNvSpPr>
          <p:nvPr>
            <p:ph type="title"/>
          </p:nvPr>
        </p:nvSpPr>
        <p:spPr/>
        <p:txBody>
          <a:bodyPr lIns="0" tIns="0" rIns="0" bIns="0"/>
          <a:lstStyle>
            <a:lvl1pPr>
              <a:defRPr sz="3350" b="0" i="0">
                <a:solidFill>
                  <a:srgbClr val="C00000"/>
                </a:solidFill>
                <a:latin typeface="Arial Black"/>
                <a:cs typeface="Arial Black"/>
              </a:defRPr>
            </a:lvl1pPr>
          </a:lstStyle>
          <a:p>
            <a:endParaRPr/>
          </a:p>
        </p:txBody>
      </p:sp>
      <p:sp>
        <p:nvSpPr>
          <p:cNvPr id="3" name="Holder 3"/>
          <p:cNvSpPr>
            <a:spLocks noGrp="1"/>
          </p:cNvSpPr>
          <p:nvPr>
            <p:ph sz="half" idx="2"/>
          </p:nvPr>
        </p:nvSpPr>
        <p:spPr>
          <a:xfrm>
            <a:off x="915669" y="1797796"/>
            <a:ext cx="4518025" cy="4156075"/>
          </a:xfrm>
          <a:prstGeom prst="rect">
            <a:avLst/>
          </a:prstGeom>
        </p:spPr>
        <p:txBody>
          <a:bodyPr wrap="square" lIns="0" tIns="0" rIns="0" bIns="0">
            <a:spAutoFit/>
          </a:bodyPr>
          <a:lstStyle>
            <a:lvl1pPr>
              <a:defRPr sz="2150" b="1" i="0">
                <a:solidFill>
                  <a:srgbClr val="1A1817"/>
                </a:solidFill>
                <a:latin typeface="Source Sans 3"/>
                <a:cs typeface="Source Sans 3"/>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0" y="0"/>
            <a:ext cx="6096000" cy="5905500"/>
          </a:xfrm>
          <a:custGeom>
            <a:avLst/>
            <a:gdLst/>
            <a:ahLst/>
            <a:cxnLst/>
            <a:rect l="l" t="t" r="r" b="b"/>
            <a:pathLst>
              <a:path w="6096000" h="5905500">
                <a:moveTo>
                  <a:pt x="6096000" y="0"/>
                </a:moveTo>
                <a:lnTo>
                  <a:pt x="0" y="0"/>
                </a:lnTo>
                <a:lnTo>
                  <a:pt x="0" y="5905500"/>
                </a:lnTo>
                <a:lnTo>
                  <a:pt x="6096000" y="5905500"/>
                </a:lnTo>
                <a:lnTo>
                  <a:pt x="6096000" y="0"/>
                </a:lnTo>
                <a:close/>
              </a:path>
            </a:pathLst>
          </a:custGeom>
          <a:solidFill>
            <a:srgbClr val="C00000"/>
          </a:solidFill>
        </p:spPr>
        <p:txBody>
          <a:bodyPr wrap="square" lIns="0" tIns="0" rIns="0" bIns="0" rtlCol="0"/>
          <a:lstStyle/>
          <a:p>
            <a:endParaRPr/>
          </a:p>
        </p:txBody>
      </p:sp>
      <p:sp>
        <p:nvSpPr>
          <p:cNvPr id="17" name="bg object 17"/>
          <p:cNvSpPr/>
          <p:nvPr/>
        </p:nvSpPr>
        <p:spPr>
          <a:xfrm>
            <a:off x="0" y="6429375"/>
            <a:ext cx="9753600" cy="428625"/>
          </a:xfrm>
          <a:custGeom>
            <a:avLst/>
            <a:gdLst/>
            <a:ahLst/>
            <a:cxnLst/>
            <a:rect l="l" t="t" r="r" b="b"/>
            <a:pathLst>
              <a:path w="9753600" h="428625">
                <a:moveTo>
                  <a:pt x="9753600" y="0"/>
                </a:moveTo>
                <a:lnTo>
                  <a:pt x="6096000" y="0"/>
                </a:lnTo>
                <a:lnTo>
                  <a:pt x="971550" y="0"/>
                </a:lnTo>
                <a:lnTo>
                  <a:pt x="0" y="0"/>
                </a:lnTo>
                <a:lnTo>
                  <a:pt x="0" y="428625"/>
                </a:lnTo>
                <a:lnTo>
                  <a:pt x="6096000" y="428625"/>
                </a:lnTo>
                <a:lnTo>
                  <a:pt x="6096000" y="95250"/>
                </a:lnTo>
                <a:lnTo>
                  <a:pt x="9753600" y="95250"/>
                </a:lnTo>
                <a:lnTo>
                  <a:pt x="9753600" y="0"/>
                </a:lnTo>
                <a:close/>
              </a:path>
            </a:pathLst>
          </a:custGeom>
          <a:solidFill>
            <a:srgbClr val="C00000"/>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0172700" y="6429375"/>
            <a:ext cx="1657350" cy="200025"/>
          </a:xfrm>
          <a:prstGeom prst="rect">
            <a:avLst/>
          </a:prstGeom>
        </p:spPr>
      </p:pic>
      <p:sp>
        <p:nvSpPr>
          <p:cNvPr id="2" name="Holder 2"/>
          <p:cNvSpPr>
            <a:spLocks noGrp="1"/>
          </p:cNvSpPr>
          <p:nvPr>
            <p:ph type="title"/>
          </p:nvPr>
        </p:nvSpPr>
        <p:spPr/>
        <p:txBody>
          <a:bodyPr lIns="0" tIns="0" rIns="0" bIns="0"/>
          <a:lstStyle>
            <a:lvl1pPr>
              <a:defRPr sz="3350" b="0" i="0">
                <a:solidFill>
                  <a:srgbClr val="C00000"/>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88975" y="155193"/>
            <a:ext cx="10994643" cy="1257046"/>
          </a:xfrm>
          <a:prstGeom prst="rect">
            <a:avLst/>
          </a:prstGeom>
        </p:spPr>
        <p:txBody>
          <a:bodyPr wrap="square" lIns="0" tIns="0" rIns="0" bIns="0">
            <a:spAutoFit/>
          </a:bodyPr>
          <a:lstStyle>
            <a:lvl1pPr>
              <a:defRPr sz="3050" b="0" i="0">
                <a:solidFill>
                  <a:srgbClr val="C00000"/>
                </a:solidFill>
                <a:latin typeface="Arial Black"/>
                <a:cs typeface="Arial Black"/>
              </a:defRPr>
            </a:lvl1pPr>
          </a:lstStyle>
          <a:p>
            <a:endParaRPr/>
          </a:p>
        </p:txBody>
      </p:sp>
      <p:sp>
        <p:nvSpPr>
          <p:cNvPr id="3" name="Holder 3"/>
          <p:cNvSpPr>
            <a:spLocks noGrp="1"/>
          </p:cNvSpPr>
          <p:nvPr>
            <p:ph type="body" idx="1"/>
          </p:nvPr>
        </p:nvSpPr>
        <p:spPr>
          <a:xfrm>
            <a:off x="442061" y="1509267"/>
            <a:ext cx="11351260" cy="4312920"/>
          </a:xfrm>
          <a:prstGeom prst="rect">
            <a:avLst/>
          </a:prstGeom>
        </p:spPr>
        <p:txBody>
          <a:bodyPr wrap="square" lIns="0" tIns="0" rIns="0" bIns="0">
            <a:spAutoFit/>
          </a:bodyPr>
          <a:lstStyle>
            <a:lvl1pPr>
              <a:defRPr sz="2750" b="1" i="0">
                <a:solidFill>
                  <a:srgbClr val="C00000"/>
                </a:solidFill>
                <a:latin typeface="Source Sans 3"/>
                <a:cs typeface="Source Sans 3"/>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296525" y="6029325"/>
            <a:ext cx="1895475" cy="828675"/>
          </a:xfrm>
          <a:custGeom>
            <a:avLst/>
            <a:gdLst/>
            <a:ahLst/>
            <a:cxnLst/>
            <a:rect l="l" t="t" r="r" b="b"/>
            <a:pathLst>
              <a:path w="1895475" h="828675">
                <a:moveTo>
                  <a:pt x="1895475" y="0"/>
                </a:moveTo>
                <a:lnTo>
                  <a:pt x="0" y="0"/>
                </a:lnTo>
                <a:lnTo>
                  <a:pt x="0" y="828675"/>
                </a:lnTo>
                <a:lnTo>
                  <a:pt x="1895475" y="828675"/>
                </a:lnTo>
                <a:lnTo>
                  <a:pt x="1895475" y="0"/>
                </a:lnTo>
                <a:close/>
              </a:path>
            </a:pathLst>
          </a:custGeom>
          <a:solidFill>
            <a:srgbClr val="E2E3E1"/>
          </a:solidFill>
        </p:spPr>
        <p:txBody>
          <a:bodyPr wrap="square" lIns="0" tIns="0" rIns="0" bIns="0" rtlCol="0"/>
          <a:lstStyle/>
          <a:p>
            <a:endParaRPr/>
          </a:p>
        </p:txBody>
      </p:sp>
      <p:sp>
        <p:nvSpPr>
          <p:cNvPr id="2" name="Holder 2"/>
          <p:cNvSpPr>
            <a:spLocks noGrp="1"/>
          </p:cNvSpPr>
          <p:nvPr>
            <p:ph type="title"/>
          </p:nvPr>
        </p:nvSpPr>
        <p:spPr>
          <a:xfrm>
            <a:off x="355917" y="340931"/>
            <a:ext cx="11495341" cy="1260919"/>
          </a:xfrm>
          <a:prstGeom prst="rect">
            <a:avLst/>
          </a:prstGeom>
        </p:spPr>
        <p:txBody>
          <a:bodyPr wrap="square" lIns="0" tIns="0" rIns="0" bIns="0">
            <a:spAutoFit/>
          </a:bodyPr>
          <a:lstStyle>
            <a:lvl1pPr>
              <a:defRPr sz="3350" b="0" i="0">
                <a:solidFill>
                  <a:srgbClr val="C00000"/>
                </a:solidFill>
                <a:latin typeface="Arial Black"/>
                <a:cs typeface="Arial Black"/>
              </a:defRPr>
            </a:lvl1pPr>
          </a:lstStyle>
          <a:p>
            <a:endParaRPr/>
          </a:p>
        </p:txBody>
      </p:sp>
      <p:sp>
        <p:nvSpPr>
          <p:cNvPr id="3" name="Holder 3"/>
          <p:cNvSpPr>
            <a:spLocks noGrp="1"/>
          </p:cNvSpPr>
          <p:nvPr>
            <p:ph type="body" idx="1"/>
          </p:nvPr>
        </p:nvSpPr>
        <p:spPr>
          <a:xfrm>
            <a:off x="6288659" y="1869503"/>
            <a:ext cx="5400040" cy="3902075"/>
          </a:xfrm>
          <a:prstGeom prst="rect">
            <a:avLst/>
          </a:prstGeom>
        </p:spPr>
        <p:txBody>
          <a:bodyPr wrap="square" lIns="0" tIns="0" rIns="0" bIns="0">
            <a:spAutoFit/>
          </a:bodyPr>
          <a:lstStyle>
            <a:lvl1pPr>
              <a:defRPr sz="2000" b="1" i="0">
                <a:solidFill>
                  <a:srgbClr val="1A1817"/>
                </a:solidFill>
                <a:latin typeface="Source Sans 3"/>
                <a:cs typeface="Source Sans 3"/>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2.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www.mynextmove.org/vets/profile/summary/43-3071.00" TargetMode="External"/><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customXml" Target="../ink/ink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28.png"/><Relationship Id="rId15" Type="http://schemas.openxmlformats.org/officeDocument/2006/relationships/image" Target="../media/image34.png"/><Relationship Id="rId10" Type="http://schemas.openxmlformats.org/officeDocument/2006/relationships/customXml" Target="../ink/ink2.xml"/><Relationship Id="rId4" Type="http://schemas.openxmlformats.org/officeDocument/2006/relationships/image" Target="../media/image27.jpg"/><Relationship Id="rId9" Type="http://schemas.openxmlformats.org/officeDocument/2006/relationships/image" Target="../media/image31.png"/><Relationship Id="rId14" Type="http://schemas.openxmlformats.org/officeDocument/2006/relationships/customXml" Target="../ink/ink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5.jpg"/><Relationship Id="rId5" Type="http://schemas.openxmlformats.org/officeDocument/2006/relationships/image" Target="../media/image54.png"/><Relationship Id="rId4" Type="http://schemas.openxmlformats.org/officeDocument/2006/relationships/image" Target="../media/image53.jpg"/></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subTitle" idx="4"/>
          </p:nvPr>
        </p:nvSpPr>
        <p:spPr>
          <a:xfrm>
            <a:off x="7337805" y="5339778"/>
            <a:ext cx="4407351" cy="406009"/>
          </a:xfrm>
          <a:prstGeom prst="rect">
            <a:avLst/>
          </a:prstGeom>
        </p:spPr>
        <p:txBody>
          <a:bodyPr vert="horz" wrap="square" lIns="0" tIns="12065" rIns="0" bIns="0" rtlCol="0">
            <a:spAutoFit/>
          </a:bodyPr>
          <a:lstStyle/>
          <a:p>
            <a:pPr marL="12700" marR="5080" indent="1617345">
              <a:lnSpc>
                <a:spcPct val="114799"/>
              </a:lnSpc>
              <a:spcBef>
                <a:spcPts val="95"/>
              </a:spcBef>
            </a:pPr>
            <a:r>
              <a:rPr lang="zh-CN" altLang="en-US" sz="2400" dirty="0"/>
              <a:t>学业支持和成功简介</a:t>
            </a:r>
            <a:endParaRPr sz="2400" dirty="0"/>
          </a:p>
        </p:txBody>
      </p:sp>
      <p:sp>
        <p:nvSpPr>
          <p:cNvPr id="3" name="object 3"/>
          <p:cNvSpPr txBox="1">
            <a:spLocks noGrp="1"/>
          </p:cNvSpPr>
          <p:nvPr>
            <p:ph type="ctrTitle"/>
          </p:nvPr>
        </p:nvSpPr>
        <p:spPr>
          <a:xfrm>
            <a:off x="7284719" y="1711388"/>
            <a:ext cx="4231640" cy="846001"/>
          </a:xfrm>
          <a:prstGeom prst="rect">
            <a:avLst/>
          </a:prstGeom>
        </p:spPr>
        <p:txBody>
          <a:bodyPr vert="horz" wrap="square" lIns="0" tIns="97155" rIns="0" bIns="0" rtlCol="0">
            <a:spAutoFit/>
          </a:bodyPr>
          <a:lstStyle/>
          <a:p>
            <a:pPr marL="476884" marR="5080" indent="-464820" algn="r">
              <a:lnSpc>
                <a:spcPct val="89800"/>
              </a:lnSpc>
              <a:spcBef>
                <a:spcPts val="765"/>
              </a:spcBef>
            </a:pPr>
            <a:r>
              <a:rPr lang="zh-CN" altLang="en-US" sz="5400" dirty="0"/>
              <a:t>学业成功之路</a:t>
            </a:r>
            <a:endParaRPr sz="5400"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833532-1DAE-3769-E132-F9599C3ED9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CC2691-4641-459E-D424-3601F02C3181}"/>
              </a:ext>
            </a:extLst>
          </p:cNvPr>
          <p:cNvSpPr>
            <a:spLocks noGrp="1"/>
          </p:cNvSpPr>
          <p:nvPr>
            <p:ph type="title"/>
          </p:nvPr>
        </p:nvSpPr>
        <p:spPr>
          <a:xfrm>
            <a:off x="593726" y="1707434"/>
            <a:ext cx="11008250" cy="1485022"/>
          </a:xfrm>
        </p:spPr>
        <p:txBody>
          <a:bodyPr wrap="square" lIns="0" tIns="0" rIns="0" bIns="0" anchor="t">
            <a:spAutoFit/>
          </a:bodyPr>
          <a:lstStyle/>
          <a:p>
            <a:r>
              <a:rPr lang="en-US" altLang="ja-JP" sz="9650" dirty="0"/>
              <a:t>15 </a:t>
            </a:r>
            <a:r>
              <a:rPr lang="ja-JP" altLang="en-US" sz="9650" dirty="0"/>
              <a:t>结束。</a:t>
            </a:r>
            <a:endParaRPr lang="en-US" sz="9650" dirty="0">
              <a:solidFill>
                <a:srgbClr val="575555"/>
              </a:solidFill>
            </a:endParaRPr>
          </a:p>
        </p:txBody>
      </p:sp>
      <p:pic>
        <p:nvPicPr>
          <p:cNvPr id="3" name="object 6">
            <a:extLst>
              <a:ext uri="{FF2B5EF4-FFF2-40B4-BE49-F238E27FC236}">
                <a16:creationId xmlns:a16="http://schemas.microsoft.com/office/drawing/2014/main" id="{51DC11F6-CABF-2F9E-9E21-C2EC7B074CEA}"/>
              </a:ext>
            </a:extLst>
          </p:cNvPr>
          <p:cNvPicPr/>
          <p:nvPr/>
        </p:nvPicPr>
        <p:blipFill>
          <a:blip r:embed="rId4" cstate="print"/>
          <a:stretch>
            <a:fillRect/>
          </a:stretch>
        </p:blipFill>
        <p:spPr>
          <a:xfrm>
            <a:off x="9523638" y="6093279"/>
            <a:ext cx="2469697" cy="295275"/>
          </a:xfrm>
          <a:prstGeom prst="rect">
            <a:avLst/>
          </a:prstGeom>
        </p:spPr>
      </p:pic>
      <p:sp>
        <p:nvSpPr>
          <p:cNvPr id="2" name="TextBox 1">
            <a:extLst>
              <a:ext uri="{FF2B5EF4-FFF2-40B4-BE49-F238E27FC236}">
                <a16:creationId xmlns:a16="http://schemas.microsoft.com/office/drawing/2014/main" id="{95D175CB-FA33-A265-673A-1A408DD25692}"/>
              </a:ext>
            </a:extLst>
          </p:cNvPr>
          <p:cNvSpPr txBox="1"/>
          <p:nvPr/>
        </p:nvSpPr>
        <p:spPr>
          <a:xfrm>
            <a:off x="603345" y="3413905"/>
            <a:ext cx="1011234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CN" altLang="en-US" sz="4200" dirty="0">
                <a:solidFill>
                  <a:srgbClr val="575555"/>
                </a:solidFill>
              </a:rPr>
              <a:t>每学期修读 </a:t>
            </a:r>
            <a:r>
              <a:rPr lang="en-US" altLang="zh-CN" sz="4200" dirty="0">
                <a:solidFill>
                  <a:srgbClr val="575555"/>
                </a:solidFill>
              </a:rPr>
              <a:t>15 </a:t>
            </a:r>
            <a:r>
              <a:rPr lang="zh-CN" altLang="en-US" sz="4200" dirty="0">
                <a:solidFill>
                  <a:srgbClr val="575555"/>
                </a:solidFill>
              </a:rPr>
              <a:t>个学分或每年修读 </a:t>
            </a:r>
            <a:r>
              <a:rPr lang="en-US" altLang="zh-CN" sz="4200" dirty="0">
                <a:solidFill>
                  <a:srgbClr val="575555"/>
                </a:solidFill>
              </a:rPr>
              <a:t>30 </a:t>
            </a:r>
            <a:r>
              <a:rPr lang="zh-CN" altLang="en-US" sz="4200" dirty="0">
                <a:solidFill>
                  <a:srgbClr val="575555"/>
                </a:solidFill>
              </a:rPr>
              <a:t>个学分的学生有望在 </a:t>
            </a:r>
            <a:r>
              <a:rPr lang="en-US" altLang="zh-CN" sz="4200" dirty="0">
                <a:solidFill>
                  <a:srgbClr val="575555"/>
                </a:solidFill>
              </a:rPr>
              <a:t>4 </a:t>
            </a:r>
            <a:r>
              <a:rPr lang="zh-CN" altLang="en-US" sz="4200" dirty="0">
                <a:solidFill>
                  <a:srgbClr val="575555"/>
                </a:solidFill>
              </a:rPr>
              <a:t>年内毕业</a:t>
            </a:r>
            <a:r>
              <a:rPr lang="en-US" sz="4200" dirty="0">
                <a:solidFill>
                  <a:srgbClr val="575555"/>
                </a:solidFill>
              </a:rPr>
              <a:t>.</a:t>
            </a:r>
          </a:p>
        </p:txBody>
      </p:sp>
    </p:spTree>
    <p:custDataLst>
      <p:tags r:id="rId1"/>
    </p:custDataLst>
    <p:extLst>
      <p:ext uri="{BB962C8B-B14F-4D97-AF65-F5344CB8AC3E}">
        <p14:creationId xmlns:p14="http://schemas.microsoft.com/office/powerpoint/2010/main" val="240726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200164-5BDD-F034-5A95-91A6A100C19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8E6387-BE74-63DA-2704-987965131374}"/>
              </a:ext>
            </a:extLst>
          </p:cNvPr>
          <p:cNvSpPr>
            <a:spLocks noGrp="1"/>
          </p:cNvSpPr>
          <p:nvPr>
            <p:ph type="title"/>
          </p:nvPr>
        </p:nvSpPr>
        <p:spPr>
          <a:xfrm>
            <a:off x="587058" y="990025"/>
            <a:ext cx="11008250" cy="2031325"/>
          </a:xfrm>
        </p:spPr>
        <p:txBody>
          <a:bodyPr wrap="square" lIns="0" tIns="0" rIns="0" bIns="0" anchor="t">
            <a:spAutoFit/>
          </a:bodyPr>
          <a:lstStyle/>
          <a:p>
            <a:r>
              <a:rPr lang="zh-CN" altLang="en-US" sz="6600" dirty="0"/>
              <a:t>我的秋季时间表应该是什么样子的？</a:t>
            </a:r>
            <a:endParaRPr lang="en-US" sz="6600" dirty="0">
              <a:solidFill>
                <a:srgbClr val="575555"/>
              </a:solidFill>
            </a:endParaRPr>
          </a:p>
        </p:txBody>
      </p:sp>
      <p:pic>
        <p:nvPicPr>
          <p:cNvPr id="3" name="object 6">
            <a:extLst>
              <a:ext uri="{FF2B5EF4-FFF2-40B4-BE49-F238E27FC236}">
                <a16:creationId xmlns:a16="http://schemas.microsoft.com/office/drawing/2014/main" id="{F373450D-F5C6-79A4-AD17-24C676575E75}"/>
              </a:ext>
            </a:extLst>
          </p:cNvPr>
          <p:cNvPicPr/>
          <p:nvPr/>
        </p:nvPicPr>
        <p:blipFill>
          <a:blip r:embed="rId4" cstate="print"/>
          <a:stretch>
            <a:fillRect/>
          </a:stretch>
        </p:blipFill>
        <p:spPr>
          <a:xfrm>
            <a:off x="9523638" y="6093279"/>
            <a:ext cx="2469697" cy="295275"/>
          </a:xfrm>
          <a:prstGeom prst="rect">
            <a:avLst/>
          </a:prstGeom>
        </p:spPr>
      </p:pic>
      <p:sp>
        <p:nvSpPr>
          <p:cNvPr id="2" name="TextBox 1">
            <a:extLst>
              <a:ext uri="{FF2B5EF4-FFF2-40B4-BE49-F238E27FC236}">
                <a16:creationId xmlns:a16="http://schemas.microsoft.com/office/drawing/2014/main" id="{A062E788-9EB8-72F3-90E4-7AC25BD1DE0E}"/>
              </a:ext>
            </a:extLst>
          </p:cNvPr>
          <p:cNvSpPr txBox="1"/>
          <p:nvPr/>
        </p:nvSpPr>
        <p:spPr>
          <a:xfrm>
            <a:off x="1753533" y="3413905"/>
            <a:ext cx="10428650"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69900" indent="-457200" algn="l">
              <a:spcBef>
                <a:spcPts val="825"/>
              </a:spcBef>
              <a:buFont typeface="Arial"/>
              <a:buChar char="•"/>
            </a:pPr>
            <a:r>
              <a:rPr lang="zh-CN" altLang="en-US" sz="3200" dirty="0">
                <a:solidFill>
                  <a:srgbClr val="575555"/>
                </a:solidFill>
                <a:latin typeface="Calibri"/>
                <a:ea typeface="Calibri"/>
                <a:cs typeface="Arial"/>
              </a:rPr>
              <a:t>通识教育课程
新生特定课程
专业相关或必修科目
选修课或探索性课程</a:t>
            </a:r>
            <a:endParaRPr lang="en-US" dirty="0">
              <a:solidFill>
                <a:srgbClr val="575555"/>
              </a:solidFill>
              <a:latin typeface="Calibri"/>
              <a:ea typeface="Calibri"/>
              <a:cs typeface="Calibri"/>
            </a:endParaRPr>
          </a:p>
        </p:txBody>
      </p:sp>
    </p:spTree>
    <p:custDataLst>
      <p:tags r:id="rId1"/>
    </p:custDataLst>
    <p:extLst>
      <p:ext uri="{BB962C8B-B14F-4D97-AF65-F5344CB8AC3E}">
        <p14:creationId xmlns:p14="http://schemas.microsoft.com/office/powerpoint/2010/main" val="273605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429375"/>
            <a:ext cx="9753600" cy="428625"/>
          </a:xfrm>
          <a:custGeom>
            <a:avLst/>
            <a:gdLst/>
            <a:ahLst/>
            <a:cxnLst/>
            <a:rect l="l" t="t" r="r" b="b"/>
            <a:pathLst>
              <a:path w="9753600" h="428625">
                <a:moveTo>
                  <a:pt x="9753600" y="0"/>
                </a:moveTo>
                <a:lnTo>
                  <a:pt x="6096000" y="0"/>
                </a:lnTo>
                <a:lnTo>
                  <a:pt x="971550" y="0"/>
                </a:lnTo>
                <a:lnTo>
                  <a:pt x="0" y="0"/>
                </a:lnTo>
                <a:lnTo>
                  <a:pt x="0" y="428625"/>
                </a:lnTo>
                <a:lnTo>
                  <a:pt x="6096000" y="428625"/>
                </a:lnTo>
                <a:lnTo>
                  <a:pt x="6096000" y="95250"/>
                </a:lnTo>
                <a:lnTo>
                  <a:pt x="9753600" y="95250"/>
                </a:lnTo>
                <a:lnTo>
                  <a:pt x="9753600" y="0"/>
                </a:lnTo>
                <a:close/>
              </a:path>
            </a:pathLst>
          </a:custGeom>
          <a:solidFill>
            <a:srgbClr val="C00000"/>
          </a:solidFill>
        </p:spPr>
        <p:txBody>
          <a:bodyPr wrap="square" lIns="0" tIns="0" rIns="0" bIns="0" rtlCol="0"/>
          <a:lstStyle/>
          <a:p>
            <a:endParaRPr/>
          </a:p>
        </p:txBody>
      </p:sp>
      <p:pic>
        <p:nvPicPr>
          <p:cNvPr id="3" name="object 3"/>
          <p:cNvPicPr/>
          <p:nvPr/>
        </p:nvPicPr>
        <p:blipFill>
          <a:blip r:embed="rId3" cstate="print"/>
          <a:stretch>
            <a:fillRect/>
          </a:stretch>
        </p:blipFill>
        <p:spPr>
          <a:xfrm>
            <a:off x="10172700" y="6429375"/>
            <a:ext cx="1657350" cy="200025"/>
          </a:xfrm>
          <a:prstGeom prst="rect">
            <a:avLst/>
          </a:prstGeom>
        </p:spPr>
      </p:pic>
      <p:sp>
        <p:nvSpPr>
          <p:cNvPr id="4" name="object 4"/>
          <p:cNvSpPr txBox="1">
            <a:spLocks noGrp="1"/>
          </p:cNvSpPr>
          <p:nvPr>
            <p:ph type="title"/>
          </p:nvPr>
        </p:nvSpPr>
        <p:spPr>
          <a:xfrm>
            <a:off x="456882" y="378713"/>
            <a:ext cx="10847070" cy="863057"/>
          </a:xfrm>
          <a:prstGeom prst="rect">
            <a:avLst/>
          </a:prstGeom>
        </p:spPr>
        <p:txBody>
          <a:bodyPr vert="horz" wrap="square" lIns="0" tIns="16510" rIns="0" bIns="0" rtlCol="0" anchor="t">
            <a:spAutoFit/>
          </a:bodyPr>
          <a:lstStyle/>
          <a:p>
            <a:pPr marL="12700" algn="l">
              <a:lnSpc>
                <a:spcPct val="100000"/>
              </a:lnSpc>
              <a:spcBef>
                <a:spcPts val="130"/>
              </a:spcBef>
            </a:pPr>
            <a:r>
              <a:rPr lang="ja-JP" altLang="en-US" sz="5500" dirty="0"/>
              <a:t>学生准备</a:t>
            </a:r>
            <a:endParaRPr lang="en-US" sz="5500" spc="-114" dirty="0">
              <a:solidFill>
                <a:schemeClr val="tx1">
                  <a:lumMod val="65000"/>
                  <a:lumOff val="35000"/>
                </a:schemeClr>
              </a:solidFill>
            </a:endParaRPr>
          </a:p>
        </p:txBody>
      </p:sp>
      <p:graphicFrame>
        <p:nvGraphicFramePr>
          <p:cNvPr id="5" name="object 5"/>
          <p:cNvGraphicFramePr>
            <a:graphicFrameLocks noGrp="1"/>
          </p:cNvGraphicFramePr>
          <p:nvPr>
            <p:extLst>
              <p:ext uri="{D42A27DB-BD31-4B8C-83A1-F6EECF244321}">
                <p14:modId xmlns:p14="http://schemas.microsoft.com/office/powerpoint/2010/main" val="3038251821"/>
              </p:ext>
            </p:extLst>
          </p:nvPr>
        </p:nvGraphicFramePr>
        <p:xfrm>
          <a:off x="459282" y="1238313"/>
          <a:ext cx="11275695" cy="4870980"/>
        </p:xfrm>
        <a:graphic>
          <a:graphicData uri="http://schemas.openxmlformats.org/drawingml/2006/table">
            <a:tbl>
              <a:tblPr firstRow="1" bandRow="1">
                <a:tableStyleId>{2D5ABB26-0587-4C30-8999-92F81FD0307C}</a:tableStyleId>
              </a:tblPr>
              <a:tblGrid>
                <a:gridCol w="2460625">
                  <a:extLst>
                    <a:ext uri="{9D8B030D-6E8A-4147-A177-3AD203B41FA5}">
                      <a16:colId xmlns:a16="http://schemas.microsoft.com/office/drawing/2014/main" val="20000"/>
                    </a:ext>
                  </a:extLst>
                </a:gridCol>
                <a:gridCol w="8815070">
                  <a:extLst>
                    <a:ext uri="{9D8B030D-6E8A-4147-A177-3AD203B41FA5}">
                      <a16:colId xmlns:a16="http://schemas.microsoft.com/office/drawing/2014/main" val="20001"/>
                    </a:ext>
                  </a:extLst>
                </a:gridCol>
              </a:tblGrid>
              <a:tr h="530225">
                <a:tc>
                  <a:txBody>
                    <a:bodyPr/>
                    <a:lstStyle/>
                    <a:p>
                      <a:pPr marL="70485">
                        <a:lnSpc>
                          <a:spcPct val="100000"/>
                        </a:lnSpc>
                        <a:spcBef>
                          <a:spcPts val="855"/>
                        </a:spcBef>
                      </a:pPr>
                      <a:r>
                        <a:rPr lang="ja-JP" altLang="en-US" sz="2000" b="1" dirty="0">
                          <a:solidFill>
                            <a:srgbClr val="1A1817"/>
                          </a:solidFill>
                          <a:latin typeface="Arial"/>
                          <a:cs typeface="Arial"/>
                        </a:rPr>
                        <a:t>使用规划</a:t>
                      </a:r>
                      <a:r>
                        <a:rPr lang="zh-CN" altLang="en-US" sz="2000" b="1" dirty="0">
                          <a:solidFill>
                            <a:srgbClr val="1A1817"/>
                          </a:solidFill>
                          <a:latin typeface="Arial"/>
                          <a:cs typeface="Arial"/>
                        </a:rPr>
                        <a:t>表</a:t>
                      </a:r>
                      <a:endParaRPr sz="2000" dirty="0">
                        <a:latin typeface="Arial"/>
                        <a:cs typeface="Arial"/>
                      </a:endParaRPr>
                    </a:p>
                  </a:txBody>
                  <a:tcPr marL="0" marR="0" marT="108585" marB="0">
                    <a:lnT w="12700">
                      <a:solidFill>
                        <a:srgbClr val="1A1817"/>
                      </a:solidFill>
                      <a:prstDash val="solid"/>
                    </a:lnT>
                  </a:tcPr>
                </a:tc>
                <a:tc>
                  <a:txBody>
                    <a:bodyPr/>
                    <a:lstStyle/>
                    <a:p>
                      <a:pPr marL="140335">
                        <a:lnSpc>
                          <a:spcPct val="100000"/>
                        </a:lnSpc>
                        <a:spcBef>
                          <a:spcPts val="855"/>
                        </a:spcBef>
                      </a:pPr>
                      <a:r>
                        <a:rPr lang="zh-CN" altLang="en-US" sz="2000" dirty="0">
                          <a:solidFill>
                            <a:srgbClr val="1A1817"/>
                          </a:solidFill>
                          <a:latin typeface="Arial"/>
                          <a:cs typeface="Arial"/>
                        </a:rPr>
                        <a:t>将即将到来的计划和时间表放在计划器中。</a:t>
                      </a:r>
                      <a:endParaRPr sz="2000" dirty="0">
                        <a:latin typeface="Arial"/>
                        <a:cs typeface="Arial"/>
                      </a:endParaRPr>
                    </a:p>
                  </a:txBody>
                  <a:tcPr marL="0" marR="0" marT="108585" marB="0">
                    <a:lnT w="12700">
                      <a:solidFill>
                        <a:srgbClr val="1A1817"/>
                      </a:solidFill>
                      <a:prstDash val="solid"/>
                    </a:lnT>
                  </a:tcPr>
                </a:tc>
                <a:extLst>
                  <a:ext uri="{0D108BD9-81ED-4DB2-BD59-A6C34878D82A}">
                    <a16:rowId xmlns:a16="http://schemas.microsoft.com/office/drawing/2014/main" val="10000"/>
                  </a:ext>
                </a:extLst>
              </a:tr>
              <a:tr h="530225">
                <a:tc>
                  <a:txBody>
                    <a:bodyPr/>
                    <a:lstStyle/>
                    <a:p>
                      <a:pPr marL="70485">
                        <a:lnSpc>
                          <a:spcPct val="100000"/>
                        </a:lnSpc>
                        <a:spcBef>
                          <a:spcPts val="860"/>
                        </a:spcBef>
                      </a:pPr>
                      <a:r>
                        <a:rPr lang="zh-CN" altLang="en-US" sz="2000" b="1" dirty="0">
                          <a:solidFill>
                            <a:srgbClr val="1A1817"/>
                          </a:solidFill>
                          <a:latin typeface="Arial"/>
                          <a:cs typeface="Arial"/>
                        </a:rPr>
                        <a:t>检查电子邮件</a:t>
                      </a:r>
                      <a:endParaRPr sz="2000" dirty="0">
                        <a:latin typeface="Arial"/>
                        <a:cs typeface="Arial"/>
                      </a:endParaRPr>
                    </a:p>
                  </a:txBody>
                  <a:tcPr marL="0" marR="0" marT="109220" marB="0">
                    <a:solidFill>
                      <a:srgbClr val="ED3429">
                        <a:alpha val="19999"/>
                      </a:srgbClr>
                    </a:solidFill>
                  </a:tcPr>
                </a:tc>
                <a:tc>
                  <a:txBody>
                    <a:bodyPr/>
                    <a:lstStyle/>
                    <a:p>
                      <a:pPr marL="140335">
                        <a:lnSpc>
                          <a:spcPct val="100000"/>
                        </a:lnSpc>
                        <a:spcBef>
                          <a:spcPts val="860"/>
                        </a:spcBef>
                      </a:pPr>
                      <a:r>
                        <a:rPr lang="zh-CN" altLang="en-US" sz="2000" dirty="0">
                          <a:solidFill>
                            <a:srgbClr val="1A1817"/>
                          </a:solidFill>
                          <a:latin typeface="Arial"/>
                          <a:cs typeface="Arial"/>
                        </a:rPr>
                        <a:t>每天查看两次电子邮件以养成良好的习惯。</a:t>
                      </a:r>
                      <a:endParaRPr sz="2000" dirty="0">
                        <a:latin typeface="Arial"/>
                        <a:cs typeface="Arial"/>
                      </a:endParaRPr>
                    </a:p>
                  </a:txBody>
                  <a:tcPr marL="0" marR="0" marT="109220" marB="0">
                    <a:solidFill>
                      <a:srgbClr val="ED3429">
                        <a:alpha val="19999"/>
                      </a:srgbClr>
                    </a:solidFill>
                  </a:tcPr>
                </a:tc>
                <a:extLst>
                  <a:ext uri="{0D108BD9-81ED-4DB2-BD59-A6C34878D82A}">
                    <a16:rowId xmlns:a16="http://schemas.microsoft.com/office/drawing/2014/main" val="10001"/>
                  </a:ext>
                </a:extLst>
              </a:tr>
              <a:tr h="861694">
                <a:tc>
                  <a:txBody>
                    <a:bodyPr/>
                    <a:lstStyle/>
                    <a:p>
                      <a:pPr marL="70485" marR="670560">
                        <a:lnSpc>
                          <a:spcPct val="100000"/>
                        </a:lnSpc>
                        <a:spcBef>
                          <a:spcPts val="969"/>
                        </a:spcBef>
                      </a:pPr>
                      <a:r>
                        <a:rPr lang="zh-CN" altLang="en-US" sz="2000" b="1" dirty="0">
                          <a:solidFill>
                            <a:srgbClr val="1A1817"/>
                          </a:solidFill>
                          <a:latin typeface="Arial"/>
                          <a:cs typeface="Arial"/>
                        </a:rPr>
                        <a:t>制定睡眠时间表</a:t>
                      </a:r>
                      <a:endParaRPr sz="2000" dirty="0">
                        <a:latin typeface="Arial"/>
                        <a:cs typeface="Arial"/>
                      </a:endParaRPr>
                    </a:p>
                  </a:txBody>
                  <a:tcPr marL="0" marR="0" marT="123189" marB="0"/>
                </a:tc>
                <a:tc>
                  <a:txBody>
                    <a:bodyPr/>
                    <a:lstStyle/>
                    <a:p>
                      <a:pPr marL="140335" marR="815340">
                        <a:lnSpc>
                          <a:spcPct val="100000"/>
                        </a:lnSpc>
                        <a:spcBef>
                          <a:spcPts val="969"/>
                        </a:spcBef>
                      </a:pPr>
                      <a:r>
                        <a:rPr lang="zh-CN" altLang="en-US" sz="2000" spc="-50" dirty="0">
                          <a:solidFill>
                            <a:srgbClr val="1A1817"/>
                          </a:solidFill>
                          <a:latin typeface="Arial"/>
                          <a:cs typeface="Arial"/>
                        </a:rPr>
                        <a:t>你会知道你的学业时间表。计划制定睡眠时间表，以减少过渡时期的难度。</a:t>
                      </a:r>
                      <a:endParaRPr sz="2000" dirty="0">
                        <a:latin typeface="Arial"/>
                        <a:cs typeface="Arial"/>
                      </a:endParaRPr>
                    </a:p>
                  </a:txBody>
                  <a:tcPr marL="0" marR="0" marT="123189" marB="0"/>
                </a:tc>
                <a:extLst>
                  <a:ext uri="{0D108BD9-81ED-4DB2-BD59-A6C34878D82A}">
                    <a16:rowId xmlns:a16="http://schemas.microsoft.com/office/drawing/2014/main" val="10002"/>
                  </a:ext>
                </a:extLst>
              </a:tr>
              <a:tr h="849527">
                <a:tc>
                  <a:txBody>
                    <a:bodyPr/>
                    <a:lstStyle/>
                    <a:p>
                      <a:pPr marL="70485" marR="943610">
                        <a:lnSpc>
                          <a:spcPct val="100000"/>
                        </a:lnSpc>
                        <a:spcBef>
                          <a:spcPts val="980"/>
                        </a:spcBef>
                      </a:pPr>
                      <a:r>
                        <a:rPr lang="zh-CN" altLang="en-US" sz="2000" b="1" dirty="0">
                          <a:solidFill>
                            <a:srgbClr val="1A1817"/>
                          </a:solidFill>
                          <a:latin typeface="Arial"/>
                          <a:cs typeface="Arial"/>
                        </a:rPr>
                        <a:t>不要忘记学习</a:t>
                      </a:r>
                      <a:endParaRPr sz="2000" dirty="0">
                        <a:latin typeface="Arial"/>
                        <a:cs typeface="Arial"/>
                      </a:endParaRPr>
                    </a:p>
                  </a:txBody>
                  <a:tcPr marL="0" marR="0" marT="124460" marB="0">
                    <a:solidFill>
                      <a:srgbClr val="ED3429">
                        <a:alpha val="19999"/>
                      </a:srgbClr>
                    </a:solidFill>
                  </a:tcPr>
                </a:tc>
                <a:tc>
                  <a:txBody>
                    <a:bodyPr/>
                    <a:lstStyle/>
                    <a:p>
                      <a:pPr marL="140335">
                        <a:lnSpc>
                          <a:spcPct val="100000"/>
                        </a:lnSpc>
                        <a:spcBef>
                          <a:spcPts val="2180"/>
                        </a:spcBef>
                      </a:pPr>
                      <a:r>
                        <a:rPr lang="zh-CN" altLang="en-US" sz="2000" dirty="0">
                          <a:solidFill>
                            <a:srgbClr val="1A1817"/>
                          </a:solidFill>
                          <a:latin typeface="Arial"/>
                          <a:cs typeface="Arial"/>
                        </a:rPr>
                        <a:t>做一些与学业相关的事，这样你就不会生疏。</a:t>
                      </a:r>
                      <a:endParaRPr sz="2000" dirty="0">
                        <a:latin typeface="Arial"/>
                        <a:cs typeface="Arial"/>
                      </a:endParaRPr>
                    </a:p>
                  </a:txBody>
                  <a:tcPr marL="0" marR="0" marT="276860" marB="0">
                    <a:solidFill>
                      <a:srgbClr val="ED3429">
                        <a:alpha val="19999"/>
                      </a:srgbClr>
                    </a:solidFill>
                  </a:tcPr>
                </a:tc>
                <a:extLst>
                  <a:ext uri="{0D108BD9-81ED-4DB2-BD59-A6C34878D82A}">
                    <a16:rowId xmlns:a16="http://schemas.microsoft.com/office/drawing/2014/main" val="10003"/>
                  </a:ext>
                </a:extLst>
              </a:tr>
              <a:tr h="861694">
                <a:tc>
                  <a:txBody>
                    <a:bodyPr/>
                    <a:lstStyle/>
                    <a:p>
                      <a:pPr marL="70485" marR="709930">
                        <a:lnSpc>
                          <a:spcPct val="100000"/>
                        </a:lnSpc>
                        <a:spcBef>
                          <a:spcPts val="990"/>
                        </a:spcBef>
                      </a:pPr>
                      <a:r>
                        <a:rPr lang="zh-CN" altLang="en-US" sz="2000" b="1" dirty="0">
                          <a:solidFill>
                            <a:srgbClr val="1A1817"/>
                          </a:solidFill>
                          <a:latin typeface="Arial"/>
                          <a:cs typeface="Arial"/>
                        </a:rPr>
                        <a:t>评估你的职业目标</a:t>
                      </a:r>
                      <a:endParaRPr sz="2000" dirty="0">
                        <a:latin typeface="Arial"/>
                        <a:cs typeface="Arial"/>
                      </a:endParaRPr>
                    </a:p>
                  </a:txBody>
                  <a:tcPr marL="0" marR="0" marT="125730" marB="0"/>
                </a:tc>
                <a:tc>
                  <a:txBody>
                    <a:bodyPr/>
                    <a:lstStyle/>
                    <a:p>
                      <a:pPr marL="140335" marR="520700">
                        <a:lnSpc>
                          <a:spcPct val="100000"/>
                        </a:lnSpc>
                        <a:spcBef>
                          <a:spcPts val="990"/>
                        </a:spcBef>
                      </a:pPr>
                      <a:r>
                        <a:rPr lang="ja-JP" altLang="en-US" sz="2000" dirty="0">
                          <a:solidFill>
                            <a:srgbClr val="1A1817"/>
                          </a:solidFill>
                          <a:latin typeface="Arial"/>
                          <a:cs typeface="Arial"/>
                        </a:rPr>
                        <a:t>如果</a:t>
                      </a:r>
                      <a:r>
                        <a:rPr lang="zh-CN" altLang="en-US" sz="2000" dirty="0">
                          <a:solidFill>
                            <a:srgbClr val="1A1817"/>
                          </a:solidFill>
                          <a:latin typeface="Arial"/>
                          <a:cs typeface="Arial"/>
                        </a:rPr>
                        <a:t>你</a:t>
                      </a:r>
                      <a:r>
                        <a:rPr lang="ja-JP" altLang="en-US" sz="2000" dirty="0">
                          <a:solidFill>
                            <a:srgbClr val="1A1817"/>
                          </a:solidFill>
                          <a:latin typeface="Arial"/>
                          <a:cs typeface="Arial"/>
                        </a:rPr>
                        <a:t>不确定自己的专业或想确认</a:t>
                      </a:r>
                      <a:r>
                        <a:rPr lang="zh-CN" altLang="en-US" sz="2000" dirty="0">
                          <a:solidFill>
                            <a:srgbClr val="1A1817"/>
                          </a:solidFill>
                          <a:latin typeface="Arial"/>
                          <a:cs typeface="Arial"/>
                        </a:rPr>
                        <a:t>你</a:t>
                      </a:r>
                      <a:r>
                        <a:rPr lang="ja-JP" altLang="en-US" sz="2000" dirty="0">
                          <a:solidFill>
                            <a:srgbClr val="1A1817"/>
                          </a:solidFill>
                          <a:latin typeface="Arial"/>
                          <a:cs typeface="Arial"/>
                        </a:rPr>
                        <a:t>的决定，您可以使用 </a:t>
                      </a:r>
                      <a:r>
                        <a:rPr lang="en-US" sz="2000" dirty="0">
                          <a:solidFill>
                            <a:srgbClr val="1A1817"/>
                          </a:solidFill>
                          <a:latin typeface="Arial"/>
                          <a:cs typeface="Arial"/>
                        </a:rPr>
                        <a:t>Career Development </a:t>
                      </a:r>
                      <a:r>
                        <a:rPr lang="ja-JP" altLang="en-US" sz="2000" dirty="0">
                          <a:solidFill>
                            <a:srgbClr val="1A1817"/>
                          </a:solidFill>
                          <a:latin typeface="Arial"/>
                          <a:cs typeface="Arial"/>
                        </a:rPr>
                        <a:t>网站来探索职业</a:t>
                      </a:r>
                      <a:r>
                        <a:rPr lang="zh-CN" altLang="en-US" sz="2000" dirty="0">
                          <a:solidFill>
                            <a:srgbClr val="1A1817"/>
                          </a:solidFill>
                          <a:latin typeface="Arial"/>
                          <a:cs typeface="Arial"/>
                        </a:rPr>
                        <a:t>相关内容</a:t>
                      </a:r>
                      <a:endParaRPr sz="2000" dirty="0">
                        <a:latin typeface="Arial"/>
                        <a:cs typeface="Arial"/>
                      </a:endParaRPr>
                    </a:p>
                  </a:txBody>
                  <a:tcPr marL="0" marR="0" marT="125730" marB="0"/>
                </a:tc>
                <a:extLst>
                  <a:ext uri="{0D108BD9-81ED-4DB2-BD59-A6C34878D82A}">
                    <a16:rowId xmlns:a16="http://schemas.microsoft.com/office/drawing/2014/main" val="10004"/>
                  </a:ext>
                </a:extLst>
              </a:tr>
              <a:tr h="1237615">
                <a:tc>
                  <a:txBody>
                    <a:bodyPr/>
                    <a:lstStyle/>
                    <a:p>
                      <a:pPr>
                        <a:lnSpc>
                          <a:spcPct val="100000"/>
                        </a:lnSpc>
                        <a:spcBef>
                          <a:spcPts val="180"/>
                        </a:spcBef>
                      </a:pPr>
                      <a:endParaRPr sz="2000" dirty="0">
                        <a:latin typeface="Times New Roman"/>
                        <a:cs typeface="Times New Roman"/>
                      </a:endParaRPr>
                    </a:p>
                    <a:p>
                      <a:pPr marL="70485" marR="133985">
                        <a:lnSpc>
                          <a:spcPct val="100000"/>
                        </a:lnSpc>
                      </a:pPr>
                      <a:r>
                        <a:rPr lang="zh-CN" altLang="en-US" sz="2000" b="1" dirty="0">
                          <a:solidFill>
                            <a:srgbClr val="1A1817"/>
                          </a:solidFill>
                          <a:latin typeface="Arial"/>
                          <a:cs typeface="Arial"/>
                        </a:rPr>
                        <a:t>开始通往 </a:t>
                      </a:r>
                      <a:r>
                        <a:rPr lang="en-US" altLang="zh-CN" sz="2000" b="1" dirty="0">
                          <a:solidFill>
                            <a:srgbClr val="1A1817"/>
                          </a:solidFill>
                          <a:latin typeface="Arial"/>
                          <a:cs typeface="Arial"/>
                        </a:rPr>
                        <a:t>SIUE </a:t>
                      </a:r>
                      <a:r>
                        <a:rPr lang="zh-CN" altLang="en-US" sz="2000" b="1" dirty="0">
                          <a:solidFill>
                            <a:srgbClr val="1A1817"/>
                          </a:solidFill>
                          <a:latin typeface="Arial"/>
                          <a:cs typeface="Arial"/>
                        </a:rPr>
                        <a:t>的途径</a:t>
                      </a:r>
                      <a:endParaRPr sz="2000" dirty="0">
                        <a:latin typeface="Arial"/>
                        <a:cs typeface="Arial"/>
                      </a:endParaRPr>
                    </a:p>
                  </a:txBody>
                  <a:tcPr marL="0" marR="0" marT="22860" marB="0">
                    <a:lnB w="12700">
                      <a:solidFill>
                        <a:srgbClr val="1A1817"/>
                      </a:solidFill>
                      <a:prstDash val="solid"/>
                    </a:lnB>
                    <a:solidFill>
                      <a:srgbClr val="ED3429">
                        <a:alpha val="19999"/>
                      </a:srgbClr>
                    </a:solidFill>
                  </a:tcPr>
                </a:tc>
                <a:tc>
                  <a:txBody>
                    <a:bodyPr/>
                    <a:lstStyle/>
                    <a:p>
                      <a:pPr marL="140335" marR="316230" algn="just">
                        <a:lnSpc>
                          <a:spcPct val="100000"/>
                        </a:lnSpc>
                        <a:spcBef>
                          <a:spcPts val="1280"/>
                        </a:spcBef>
                      </a:pPr>
                      <a:r>
                        <a:rPr lang="zh-CN" altLang="en-US" sz="2000" dirty="0">
                          <a:solidFill>
                            <a:srgbClr val="1A1817"/>
                          </a:solidFill>
                          <a:latin typeface="Arial"/>
                          <a:cs typeface="Arial"/>
                        </a:rPr>
                        <a:t>准备好在 </a:t>
                      </a:r>
                      <a:r>
                        <a:rPr lang="en-US" altLang="zh-CN" sz="2000" dirty="0">
                          <a:solidFill>
                            <a:srgbClr val="1A1817"/>
                          </a:solidFill>
                          <a:latin typeface="Arial"/>
                          <a:cs typeface="Arial"/>
                        </a:rPr>
                        <a:t>SIUE </a:t>
                      </a:r>
                      <a:r>
                        <a:rPr lang="zh-CN" altLang="en-US" sz="2000" dirty="0">
                          <a:solidFill>
                            <a:srgbClr val="1A1817"/>
                          </a:solidFill>
                          <a:latin typeface="Arial"/>
                          <a:cs typeface="Arial"/>
                        </a:rPr>
                        <a:t>结交新朋友并发展新社交圈。确定与家人和老朋友保持联系的方法。不要寄希望于继续维持现状。</a:t>
                      </a:r>
                      <a:endParaRPr sz="2000" dirty="0">
                        <a:latin typeface="Arial"/>
                        <a:cs typeface="Arial"/>
                      </a:endParaRPr>
                    </a:p>
                  </a:txBody>
                  <a:tcPr marL="0" marR="0" marT="162560" marB="0">
                    <a:lnB w="28575">
                      <a:solidFill>
                        <a:srgbClr val="1A1817"/>
                      </a:solidFill>
                      <a:prstDash val="solid"/>
                    </a:lnB>
                    <a:solidFill>
                      <a:srgbClr val="ED3429">
                        <a:alpha val="19999"/>
                      </a:srgbClr>
                    </a:solidFill>
                  </a:tcPr>
                </a:tc>
                <a:extLst>
                  <a:ext uri="{0D108BD9-81ED-4DB2-BD59-A6C34878D82A}">
                    <a16:rowId xmlns:a16="http://schemas.microsoft.com/office/drawing/2014/main" val="10005"/>
                  </a:ext>
                </a:extLst>
              </a:tr>
            </a:tbl>
          </a:graphicData>
        </a:graphic>
      </p:graphicFrame>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871857" y="95250"/>
            <a:ext cx="3252108" cy="5810250"/>
          </a:xfrm>
          <a:custGeom>
            <a:avLst/>
            <a:gdLst/>
            <a:ahLst/>
            <a:cxnLst/>
            <a:rect l="l" t="t" r="r" b="b"/>
            <a:pathLst>
              <a:path w="6096000" h="5905500">
                <a:moveTo>
                  <a:pt x="6096000" y="0"/>
                </a:moveTo>
                <a:lnTo>
                  <a:pt x="0" y="0"/>
                </a:lnTo>
                <a:lnTo>
                  <a:pt x="0" y="5905500"/>
                </a:lnTo>
                <a:lnTo>
                  <a:pt x="6096000" y="5905500"/>
                </a:lnTo>
                <a:lnTo>
                  <a:pt x="6096000" y="0"/>
                </a:lnTo>
                <a:close/>
              </a:path>
            </a:pathLst>
          </a:custGeom>
          <a:solidFill>
            <a:srgbClr val="C00000"/>
          </a:solidFill>
        </p:spPr>
        <p:txBody>
          <a:bodyPr wrap="square" lIns="0" tIns="0" rIns="0" bIns="0" rtlCol="0"/>
          <a:lstStyle/>
          <a:p>
            <a:endParaRPr/>
          </a:p>
        </p:txBody>
      </p:sp>
      <p:sp>
        <p:nvSpPr>
          <p:cNvPr id="3" name="object 3"/>
          <p:cNvSpPr/>
          <p:nvPr/>
        </p:nvSpPr>
        <p:spPr>
          <a:xfrm>
            <a:off x="0" y="6429375"/>
            <a:ext cx="9753600" cy="428625"/>
          </a:xfrm>
          <a:custGeom>
            <a:avLst/>
            <a:gdLst/>
            <a:ahLst/>
            <a:cxnLst/>
            <a:rect l="l" t="t" r="r" b="b"/>
            <a:pathLst>
              <a:path w="9753600" h="428625">
                <a:moveTo>
                  <a:pt x="9753600" y="0"/>
                </a:moveTo>
                <a:lnTo>
                  <a:pt x="6096000" y="0"/>
                </a:lnTo>
                <a:lnTo>
                  <a:pt x="971550" y="0"/>
                </a:lnTo>
                <a:lnTo>
                  <a:pt x="0" y="0"/>
                </a:lnTo>
                <a:lnTo>
                  <a:pt x="0" y="428625"/>
                </a:lnTo>
                <a:lnTo>
                  <a:pt x="6096000" y="428625"/>
                </a:lnTo>
                <a:lnTo>
                  <a:pt x="6096000" y="95250"/>
                </a:lnTo>
                <a:lnTo>
                  <a:pt x="9753600" y="95250"/>
                </a:lnTo>
                <a:lnTo>
                  <a:pt x="9753600" y="0"/>
                </a:lnTo>
                <a:close/>
              </a:path>
            </a:pathLst>
          </a:custGeom>
          <a:solidFill>
            <a:srgbClr val="C00000"/>
          </a:solidFill>
        </p:spPr>
        <p:txBody>
          <a:bodyPr wrap="square" lIns="0" tIns="0" rIns="0" bIns="0" rtlCol="0"/>
          <a:lstStyle/>
          <a:p>
            <a:endParaRPr/>
          </a:p>
        </p:txBody>
      </p:sp>
      <p:pic>
        <p:nvPicPr>
          <p:cNvPr id="4" name="object 4"/>
          <p:cNvPicPr/>
          <p:nvPr/>
        </p:nvPicPr>
        <p:blipFill>
          <a:blip r:embed="rId4" cstate="print"/>
          <a:stretch>
            <a:fillRect/>
          </a:stretch>
        </p:blipFill>
        <p:spPr>
          <a:xfrm>
            <a:off x="10172700" y="6429375"/>
            <a:ext cx="1657350" cy="200025"/>
          </a:xfrm>
          <a:prstGeom prst="rect">
            <a:avLst/>
          </a:prstGeom>
        </p:spPr>
      </p:pic>
      <p:sp>
        <p:nvSpPr>
          <p:cNvPr id="5" name="object 5"/>
          <p:cNvSpPr txBox="1">
            <a:spLocks noGrp="1"/>
          </p:cNvSpPr>
          <p:nvPr>
            <p:ph type="title"/>
          </p:nvPr>
        </p:nvSpPr>
        <p:spPr>
          <a:xfrm>
            <a:off x="738822" y="1367589"/>
            <a:ext cx="7846332" cy="700256"/>
          </a:xfrm>
          <a:prstGeom prst="rect">
            <a:avLst/>
          </a:prstGeom>
        </p:spPr>
        <p:txBody>
          <a:bodyPr vert="horz" wrap="square" lIns="0" tIns="83185" rIns="0" bIns="0" rtlCol="0" anchor="t">
            <a:spAutoFit/>
          </a:bodyPr>
          <a:lstStyle/>
          <a:p>
            <a:pPr marL="12700" marR="5080" indent="18415">
              <a:lnSpc>
                <a:spcPts val="4280"/>
              </a:lnSpc>
              <a:spcBef>
                <a:spcPts val="655"/>
              </a:spcBef>
            </a:pPr>
            <a:r>
              <a:rPr lang="ja-JP" altLang="en-US" sz="6000" spc="-10" dirty="0"/>
              <a:t>记得。。。</a:t>
            </a:r>
            <a:endParaRPr lang="en-US" sz="6000" dirty="0"/>
          </a:p>
        </p:txBody>
      </p:sp>
      <p:sp>
        <p:nvSpPr>
          <p:cNvPr id="6" name="object 6"/>
          <p:cNvSpPr txBox="1"/>
          <p:nvPr/>
        </p:nvSpPr>
        <p:spPr>
          <a:xfrm>
            <a:off x="739433" y="2564197"/>
            <a:ext cx="7836037" cy="2060949"/>
          </a:xfrm>
          <a:prstGeom prst="rect">
            <a:avLst/>
          </a:prstGeom>
        </p:spPr>
        <p:txBody>
          <a:bodyPr vert="horz" wrap="square" lIns="0" tIns="33020" rIns="0" bIns="0" rtlCol="0" anchor="t">
            <a:spAutoFit/>
          </a:bodyPr>
          <a:lstStyle/>
          <a:p>
            <a:pPr marL="469265" marR="72390" indent="-457200">
              <a:lnSpc>
                <a:spcPts val="3829"/>
              </a:lnSpc>
              <a:spcBef>
                <a:spcPts val="260"/>
              </a:spcBef>
              <a:buFont typeface="Arial" panose="05000000000000000000" pitchFamily="2" charset="2"/>
              <a:buChar char="•"/>
              <a:tabLst>
                <a:tab pos="469900" algn="l"/>
              </a:tabLst>
            </a:pPr>
            <a:r>
              <a:rPr lang="zh-CN" altLang="en-US" sz="2800" dirty="0">
                <a:solidFill>
                  <a:srgbClr val="1A1817"/>
                </a:solidFill>
                <a:latin typeface="Arial" panose="020B0604020202020204" pitchFamily="34" charset="0"/>
                <a:cs typeface="Arial" panose="020B0604020202020204" pitchFamily="34" charset="0"/>
              </a:rPr>
              <a:t>大学的学业课程和期望和中学时是不同的。
借助支持和你的资源，成功是可能的。
取得成果是在你的掌控之中。
这是一段旅程。</a:t>
            </a:r>
            <a:endParaRPr sz="2800" dirty="0">
              <a:latin typeface="Arial" panose="020B0604020202020204" pitchFamily="34" charset="0"/>
              <a:cs typeface="Arial" panose="020B0604020202020204" pitchFamily="34" charset="0"/>
            </a:endParaRPr>
          </a:p>
        </p:txBody>
      </p:sp>
      <p:pic>
        <p:nvPicPr>
          <p:cNvPr id="11" name="object 11"/>
          <p:cNvPicPr/>
          <p:nvPr/>
        </p:nvPicPr>
        <p:blipFill>
          <a:blip r:embed="rId5" cstate="print"/>
          <a:stretch>
            <a:fillRect/>
          </a:stretch>
        </p:blipFill>
        <p:spPr>
          <a:xfrm>
            <a:off x="9021536" y="310243"/>
            <a:ext cx="2943225" cy="529780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6429375"/>
            <a:ext cx="9753600" cy="428625"/>
          </a:xfrm>
          <a:custGeom>
            <a:avLst/>
            <a:gdLst/>
            <a:ahLst/>
            <a:cxnLst/>
            <a:rect l="l" t="t" r="r" b="b"/>
            <a:pathLst>
              <a:path w="9753600" h="428625">
                <a:moveTo>
                  <a:pt x="9753600" y="0"/>
                </a:moveTo>
                <a:lnTo>
                  <a:pt x="6096000" y="0"/>
                </a:lnTo>
                <a:lnTo>
                  <a:pt x="971550" y="0"/>
                </a:lnTo>
                <a:lnTo>
                  <a:pt x="0" y="0"/>
                </a:lnTo>
                <a:lnTo>
                  <a:pt x="0" y="428625"/>
                </a:lnTo>
                <a:lnTo>
                  <a:pt x="6096000" y="428625"/>
                </a:lnTo>
                <a:lnTo>
                  <a:pt x="6096000" y="95250"/>
                </a:lnTo>
                <a:lnTo>
                  <a:pt x="9753600" y="95250"/>
                </a:lnTo>
                <a:lnTo>
                  <a:pt x="9753600" y="0"/>
                </a:lnTo>
                <a:close/>
              </a:path>
            </a:pathLst>
          </a:custGeom>
          <a:solidFill>
            <a:srgbClr val="C00000"/>
          </a:solidFill>
        </p:spPr>
        <p:txBody>
          <a:bodyPr wrap="square" lIns="0" tIns="0" rIns="0" bIns="0" rtlCol="0"/>
          <a:lstStyle/>
          <a:p>
            <a:endParaRPr/>
          </a:p>
        </p:txBody>
      </p:sp>
      <p:pic>
        <p:nvPicPr>
          <p:cNvPr id="4" name="object 4"/>
          <p:cNvPicPr/>
          <p:nvPr/>
        </p:nvPicPr>
        <p:blipFill>
          <a:blip r:embed="rId3" cstate="print"/>
          <a:stretch>
            <a:fillRect/>
          </a:stretch>
        </p:blipFill>
        <p:spPr>
          <a:xfrm>
            <a:off x="10172700" y="6429375"/>
            <a:ext cx="1657350" cy="200025"/>
          </a:xfrm>
          <a:prstGeom prst="rect">
            <a:avLst/>
          </a:prstGeom>
        </p:spPr>
      </p:pic>
      <p:sp>
        <p:nvSpPr>
          <p:cNvPr id="5" name="object 5"/>
          <p:cNvSpPr txBox="1">
            <a:spLocks noGrp="1"/>
          </p:cNvSpPr>
          <p:nvPr>
            <p:ph type="body" idx="1"/>
          </p:nvPr>
        </p:nvSpPr>
        <p:spPr>
          <a:xfrm>
            <a:off x="895351" y="2264612"/>
            <a:ext cx="5025643" cy="2389238"/>
          </a:xfrm>
          <a:prstGeom prst="rect">
            <a:avLst/>
          </a:prstGeom>
        </p:spPr>
        <p:txBody>
          <a:bodyPr vert="horz" wrap="square" lIns="0" tIns="0" rIns="0" bIns="0" rtlCol="0" anchor="t">
            <a:noAutofit/>
          </a:bodyPr>
          <a:lstStyle/>
          <a:p>
            <a:pPr marL="17145">
              <a:spcBef>
                <a:spcPts val="125"/>
              </a:spcBef>
            </a:pPr>
            <a:r>
              <a:rPr lang="en-US" sz="2800" dirty="0">
                <a:latin typeface="Arial" panose="020B0604020202020204" pitchFamily="34" charset="0"/>
                <a:cs typeface="Arial" panose="020B0604020202020204" pitchFamily="34" charset="0"/>
              </a:rPr>
              <a:t>Norris Manning </a:t>
            </a:r>
            <a:r>
              <a:rPr lang="ja-JP" altLang="en-US" sz="2800" dirty="0">
                <a:latin typeface="Arial" panose="020B0604020202020204" pitchFamily="34" charset="0"/>
                <a:cs typeface="Arial" panose="020B0604020202020204" pitchFamily="34" charset="0"/>
              </a:rPr>
              <a:t>博士
</a:t>
            </a:r>
            <a:r>
              <a:rPr lang="zh-CN" altLang="en-US" sz="2800" dirty="0">
                <a:latin typeface="Arial" panose="020B0604020202020204" pitchFamily="34" charset="0"/>
                <a:cs typeface="Arial" panose="020B0604020202020204" pitchFamily="34" charset="0"/>
              </a:rPr>
              <a:t>主任</a:t>
            </a:r>
            <a:r>
              <a:rPr lang="ja-JP" altLang="en-US" sz="2800" dirty="0">
                <a:latin typeface="Arial" panose="020B0604020202020204" pitchFamily="34" charset="0"/>
                <a:cs typeface="Arial" panose="020B0604020202020204" pitchFamily="34" charset="0"/>
              </a:rPr>
              <a:t>
学生服务办公室
商学院
</a:t>
            </a:r>
            <a:r>
              <a:rPr lang="en-US" altLang="ja-JP" sz="2800" dirty="0">
                <a:latin typeface="Arial" panose="020B0604020202020204" pitchFamily="34" charset="0"/>
                <a:cs typeface="Arial" panose="020B0604020202020204" pitchFamily="34" charset="0"/>
              </a:rPr>
              <a:t>Founders Hall, room 3126</a:t>
            </a:r>
          </a:p>
          <a:p>
            <a:pPr marL="17145">
              <a:spcBef>
                <a:spcPts val="125"/>
              </a:spcBef>
            </a:pPr>
            <a:r>
              <a:rPr lang="en-US" altLang="ja-JP" sz="2800" dirty="0">
                <a:latin typeface="Arial" panose="020B0604020202020204" pitchFamily="34" charset="0"/>
                <a:cs typeface="Arial" panose="020B0604020202020204" pitchFamily="34" charset="0"/>
              </a:rPr>
              <a:t>618-650-3840</a:t>
            </a:r>
          </a:p>
          <a:p>
            <a:pPr marL="17145">
              <a:spcBef>
                <a:spcPts val="125"/>
              </a:spcBef>
            </a:pPr>
            <a:r>
              <a:rPr lang="en-US" altLang="ja-JP" sz="2800" dirty="0">
                <a:latin typeface="Arial" panose="020B0604020202020204" pitchFamily="34" charset="0"/>
                <a:cs typeface="Arial" panose="020B0604020202020204" pitchFamily="34" charset="0"/>
              </a:rPr>
              <a:t>nmannin@siue.edu</a:t>
            </a:r>
            <a:endParaRPr lang="en-US" sz="2200" dirty="0">
              <a:latin typeface="Arial" panose="020B0604020202020204" pitchFamily="34" charset="0"/>
              <a:cs typeface="Arial" panose="020B0604020202020204" pitchFamily="34" charset="0"/>
            </a:endParaRPr>
          </a:p>
        </p:txBody>
      </p:sp>
      <p:sp>
        <p:nvSpPr>
          <p:cNvPr id="9" name="object 9"/>
          <p:cNvSpPr txBox="1">
            <a:spLocks noGrp="1"/>
          </p:cNvSpPr>
          <p:nvPr>
            <p:ph type="title"/>
          </p:nvPr>
        </p:nvSpPr>
        <p:spPr>
          <a:xfrm>
            <a:off x="688975" y="155193"/>
            <a:ext cx="10994643" cy="1324465"/>
          </a:xfrm>
          <a:prstGeom prst="rect">
            <a:avLst/>
          </a:prstGeom>
        </p:spPr>
        <p:txBody>
          <a:bodyPr vert="horz" wrap="square" lIns="0" tIns="778256" rIns="0" bIns="0" rtlCol="0">
            <a:spAutoFit/>
          </a:bodyPr>
          <a:lstStyle/>
          <a:p>
            <a:pPr marL="372745">
              <a:lnSpc>
                <a:spcPct val="100000"/>
              </a:lnSpc>
              <a:spcBef>
                <a:spcPts val="130"/>
              </a:spcBef>
            </a:pPr>
            <a:r>
              <a:rPr lang="ja-JP" altLang="en-US" sz="3500" dirty="0"/>
              <a:t>联系信息</a:t>
            </a:r>
            <a:endParaRPr sz="3500" spc="-10" dirty="0"/>
          </a:p>
        </p:txBody>
      </p:sp>
      <p:sp>
        <p:nvSpPr>
          <p:cNvPr id="2" name="TextBox 1">
            <a:extLst>
              <a:ext uri="{FF2B5EF4-FFF2-40B4-BE49-F238E27FC236}">
                <a16:creationId xmlns:a16="http://schemas.microsoft.com/office/drawing/2014/main" id="{0108DF3D-68F9-A0DE-CEEE-D46744D16E82}"/>
              </a:ext>
            </a:extLst>
          </p:cNvPr>
          <p:cNvSpPr txBox="1"/>
          <p:nvPr/>
        </p:nvSpPr>
        <p:spPr>
          <a:xfrm>
            <a:off x="6096001" y="2264612"/>
            <a:ext cx="5314950" cy="2741776"/>
          </a:xfrm>
          <a:prstGeom prst="rect">
            <a:avLst/>
          </a:prstGeom>
          <a:noFill/>
        </p:spPr>
        <p:txBody>
          <a:bodyPr wrap="square" rtlCol="0">
            <a:spAutoFit/>
          </a:bodyPr>
          <a:lstStyle/>
          <a:p>
            <a:pPr marL="17145">
              <a:spcBef>
                <a:spcPts val="125"/>
              </a:spcBef>
            </a:pPr>
            <a:r>
              <a:rPr lang="en-US" sz="2800" b="1" dirty="0" err="1">
                <a:solidFill>
                  <a:srgbClr val="C00000"/>
                </a:solidFill>
                <a:latin typeface="Arial" panose="020B0604020202020204" pitchFamily="34" charset="0"/>
                <a:cs typeface="Arial" panose="020B0604020202020204" pitchFamily="34" charset="0"/>
              </a:rPr>
              <a:t>Efrosini</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Hortis</a:t>
            </a:r>
            <a:r>
              <a:rPr lang="en-US" sz="2800" b="1" dirty="0">
                <a:solidFill>
                  <a:srgbClr val="C00000"/>
                </a:solidFill>
                <a:latin typeface="Arial" panose="020B0604020202020204" pitchFamily="34" charset="0"/>
                <a:cs typeface="Arial" panose="020B0604020202020204" pitchFamily="34" charset="0"/>
              </a:rPr>
              <a:t> </a:t>
            </a:r>
            <a:r>
              <a:rPr lang="ja-JP" altLang="en-US" sz="2800" b="1" dirty="0">
                <a:solidFill>
                  <a:srgbClr val="C00000"/>
                </a:solidFill>
                <a:latin typeface="Arial" panose="020B0604020202020204" pitchFamily="34" charset="0"/>
                <a:cs typeface="Arial" panose="020B0604020202020204" pitchFamily="34" charset="0"/>
              </a:rPr>
              <a:t>博士
副</a:t>
            </a:r>
            <a:r>
              <a:rPr lang="zh-CN" altLang="en-US" sz="2800" b="1" dirty="0">
                <a:solidFill>
                  <a:srgbClr val="C00000"/>
                </a:solidFill>
                <a:latin typeface="Arial" panose="020B0604020202020204" pitchFamily="34" charset="0"/>
                <a:cs typeface="Arial" panose="020B0604020202020204" pitchFamily="34" charset="0"/>
              </a:rPr>
              <a:t>主任</a:t>
            </a:r>
            <a:r>
              <a:rPr lang="ja-JP" altLang="en-US" sz="2800" b="1" dirty="0">
                <a:solidFill>
                  <a:srgbClr val="C00000"/>
                </a:solidFill>
                <a:latin typeface="Arial" panose="020B0604020202020204" pitchFamily="34" charset="0"/>
                <a:cs typeface="Arial" panose="020B0604020202020204" pitchFamily="34" charset="0"/>
              </a:rPr>
              <a:t>
第一年及过渡</a:t>
            </a:r>
            <a:r>
              <a:rPr lang="zh-CN" altLang="en-US" sz="2800" b="1" dirty="0">
                <a:solidFill>
                  <a:srgbClr val="C00000"/>
                </a:solidFill>
                <a:latin typeface="Arial" panose="020B0604020202020204" pitchFamily="34" charset="0"/>
                <a:cs typeface="Arial" panose="020B0604020202020204" pitchFamily="34" charset="0"/>
              </a:rPr>
              <a:t>期</a:t>
            </a:r>
            <a:r>
              <a:rPr lang="ja-JP" altLang="en-US" sz="2800" b="1" dirty="0">
                <a:solidFill>
                  <a:srgbClr val="C00000"/>
                </a:solidFill>
                <a:latin typeface="Arial" panose="020B0604020202020204" pitchFamily="34" charset="0"/>
                <a:cs typeface="Arial" panose="020B0604020202020204" pitchFamily="34" charset="0"/>
              </a:rPr>
              <a:t>咨询办公室
</a:t>
            </a:r>
            <a:r>
              <a:rPr lang="en-US" altLang="ja-JP" sz="2800" b="1" dirty="0">
                <a:solidFill>
                  <a:srgbClr val="C00000"/>
                </a:solidFill>
                <a:latin typeface="Arial" panose="020B0604020202020204" pitchFamily="34" charset="0"/>
                <a:cs typeface="Arial" panose="020B0604020202020204" pitchFamily="34" charset="0"/>
              </a:rPr>
              <a:t>Student Success Center 1220</a:t>
            </a:r>
          </a:p>
          <a:p>
            <a:pPr marL="17145">
              <a:spcBef>
                <a:spcPts val="125"/>
              </a:spcBef>
            </a:pPr>
            <a:r>
              <a:rPr lang="en-US" altLang="ja-JP" sz="2800" b="1" dirty="0">
                <a:solidFill>
                  <a:srgbClr val="C00000"/>
                </a:solidFill>
                <a:latin typeface="Arial" panose="020B0604020202020204" pitchFamily="34" charset="0"/>
                <a:cs typeface="Arial" panose="020B0604020202020204" pitchFamily="34" charset="0"/>
              </a:rPr>
              <a:t>618-650-3701</a:t>
            </a:r>
          </a:p>
          <a:p>
            <a:pPr marL="17145">
              <a:spcBef>
                <a:spcPts val="125"/>
              </a:spcBef>
            </a:pPr>
            <a:r>
              <a:rPr lang="en-US" altLang="ja-JP" sz="2800" b="1" dirty="0">
                <a:solidFill>
                  <a:srgbClr val="C00000"/>
                </a:solidFill>
                <a:latin typeface="Arial" panose="020B0604020202020204" pitchFamily="34" charset="0"/>
                <a:cs typeface="Arial" panose="020B0604020202020204" pitchFamily="34" charset="0"/>
              </a:rPr>
              <a:t>ehortis@siue.edu</a:t>
            </a:r>
            <a:endParaRPr lang="en-US" sz="2200" dirty="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2790825"/>
            <a:ext cx="9601200" cy="1002839"/>
          </a:xfrm>
          <a:prstGeom prst="rect">
            <a:avLst/>
          </a:prstGeom>
          <a:solidFill>
            <a:srgbClr val="E2E3E1"/>
          </a:solidFill>
        </p:spPr>
        <p:txBody>
          <a:bodyPr vert="horz" wrap="square" lIns="0" tIns="170180" rIns="0" bIns="0" rtlCol="0">
            <a:spAutoFit/>
          </a:bodyPr>
          <a:lstStyle/>
          <a:p>
            <a:pPr marL="573405">
              <a:lnSpc>
                <a:spcPct val="100000"/>
              </a:lnSpc>
              <a:spcBef>
                <a:spcPts val="1340"/>
              </a:spcBef>
            </a:pPr>
            <a:r>
              <a:rPr lang="zh-CN" altLang="en-US" sz="5400" spc="-100" dirty="0">
                <a:solidFill>
                  <a:srgbClr val="CC0000"/>
                </a:solidFill>
                <a:latin typeface="Arial Black"/>
                <a:cs typeface="Arial Black"/>
              </a:rPr>
              <a:t>支付大学费用</a:t>
            </a:r>
            <a:endParaRPr sz="5400" dirty="0">
              <a:latin typeface="Arial Black"/>
              <a:cs typeface="Arial Black"/>
            </a:endParaRPr>
          </a:p>
        </p:txBody>
      </p:sp>
      <p:sp>
        <p:nvSpPr>
          <p:cNvPr id="3" name="object 3"/>
          <p:cNvSpPr txBox="1"/>
          <p:nvPr/>
        </p:nvSpPr>
        <p:spPr>
          <a:xfrm>
            <a:off x="2098039" y="4672584"/>
            <a:ext cx="7994015" cy="382797"/>
          </a:xfrm>
          <a:prstGeom prst="rect">
            <a:avLst/>
          </a:prstGeom>
        </p:spPr>
        <p:txBody>
          <a:bodyPr vert="horz" wrap="square" lIns="0" tIns="13335" rIns="0" bIns="0" rtlCol="0" anchor="t">
            <a:spAutoFit/>
          </a:bodyPr>
          <a:lstStyle/>
          <a:p>
            <a:pPr algn="l"/>
            <a:r>
              <a:rPr lang="zh-CN" altLang="en-US" sz="2400" b="1" dirty="0">
                <a:solidFill>
                  <a:srgbClr val="CC0000"/>
                </a:solidFill>
                <a:latin typeface="Arial"/>
                <a:cs typeface="Arial"/>
              </a:rPr>
              <a:t>财务办公室和学生经济援助办公室</a:t>
            </a:r>
            <a:endParaRPr lang="en-US" sz="2400" b="1" spc="-10" dirty="0">
              <a:solidFill>
                <a:srgbClr val="CC0000"/>
              </a:solidFill>
              <a:latin typeface="Arial"/>
              <a:cs typeface="Arial"/>
            </a:endParaRPr>
          </a:p>
        </p:txBody>
      </p:sp>
    </p:spTree>
    <p:extLst>
      <p:ext uri="{BB962C8B-B14F-4D97-AF65-F5344CB8AC3E}">
        <p14:creationId xmlns:p14="http://schemas.microsoft.com/office/powerpoint/2010/main" val="133751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B2FEB-BF7D-1D2B-8B6A-F056C01A9209}"/>
              </a:ext>
            </a:extLst>
          </p:cNvPr>
          <p:cNvSpPr>
            <a:spLocks noGrp="1"/>
          </p:cNvSpPr>
          <p:nvPr>
            <p:ph type="title"/>
          </p:nvPr>
        </p:nvSpPr>
        <p:spPr>
          <a:xfrm>
            <a:off x="355917" y="340931"/>
            <a:ext cx="5643572" cy="515526"/>
          </a:xfrm>
        </p:spPr>
        <p:txBody>
          <a:bodyPr wrap="square" lIns="0" tIns="0" rIns="0" bIns="0" anchor="t">
            <a:spAutoFit/>
          </a:bodyPr>
          <a:lstStyle/>
          <a:p>
            <a:r>
              <a:rPr lang="zh-CN" altLang="en-US" dirty="0"/>
              <a:t>什么是财务办公室？</a:t>
            </a:r>
            <a:endParaRPr lang="en-US" dirty="0"/>
          </a:p>
        </p:txBody>
      </p:sp>
      <p:sp>
        <p:nvSpPr>
          <p:cNvPr id="4" name="TextBox 3">
            <a:extLst>
              <a:ext uri="{FF2B5EF4-FFF2-40B4-BE49-F238E27FC236}">
                <a16:creationId xmlns:a16="http://schemas.microsoft.com/office/drawing/2014/main" id="{21B70AFA-9AB3-D058-44FE-F362936C8843}"/>
              </a:ext>
            </a:extLst>
          </p:cNvPr>
          <p:cNvSpPr txBox="1"/>
          <p:nvPr/>
        </p:nvSpPr>
        <p:spPr>
          <a:xfrm>
            <a:off x="198328" y="1576191"/>
            <a:ext cx="5657589"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CN" altLang="en-US" sz="3000" dirty="0"/>
              <a:t>财务办公室管理大学的金融服务：
学生帐户计费
付款处理
退款
税 </a:t>
            </a:r>
            <a:r>
              <a:rPr lang="en-US" altLang="zh-CN" sz="3000" dirty="0"/>
              <a:t>– 1098T </a:t>
            </a:r>
            <a:r>
              <a:rPr lang="zh-CN" altLang="en-US" sz="3000" dirty="0"/>
              <a:t>信息</a:t>
            </a:r>
            <a:endParaRPr lang="en-US" sz="3000" dirty="0"/>
          </a:p>
        </p:txBody>
      </p:sp>
      <p:pic>
        <p:nvPicPr>
          <p:cNvPr id="3" name="Picture 2" descr="A stack of money in a glass case&#10;&#10;AI-generated content may be incorrect.">
            <a:extLst>
              <a:ext uri="{FF2B5EF4-FFF2-40B4-BE49-F238E27FC236}">
                <a16:creationId xmlns:a16="http://schemas.microsoft.com/office/drawing/2014/main" id="{690F8FAD-8983-954A-E51E-4C84EA9550D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08076" y="1248019"/>
            <a:ext cx="6076462" cy="3424116"/>
          </a:xfrm>
          <a:prstGeom prst="rect">
            <a:avLst/>
          </a:prstGeom>
        </p:spPr>
      </p:pic>
      <p:sp>
        <p:nvSpPr>
          <p:cNvPr id="7" name="TextBox 6">
            <a:extLst>
              <a:ext uri="{FF2B5EF4-FFF2-40B4-BE49-F238E27FC236}">
                <a16:creationId xmlns:a16="http://schemas.microsoft.com/office/drawing/2014/main" id="{B8D86E3C-65A7-B2EF-BF49-9E6CF56737EE}"/>
              </a:ext>
            </a:extLst>
          </p:cNvPr>
          <p:cNvSpPr txBox="1"/>
          <p:nvPr/>
        </p:nvSpPr>
        <p:spPr>
          <a:xfrm>
            <a:off x="7264400" y="64926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CN" altLang="en-US" dirty="0">
                <a:solidFill>
                  <a:srgbClr val="1A1817"/>
                </a:solidFill>
                <a:latin typeface="Arial"/>
              </a:rPr>
              <a:t>财务办公室</a:t>
            </a:r>
          </a:p>
        </p:txBody>
      </p:sp>
    </p:spTree>
    <p:extLst>
      <p:ext uri="{BB962C8B-B14F-4D97-AF65-F5344CB8AC3E}">
        <p14:creationId xmlns:p14="http://schemas.microsoft.com/office/powerpoint/2010/main" val="2375531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3" name="object 3"/>
          <p:cNvSpPr/>
          <p:nvPr/>
        </p:nvSpPr>
        <p:spPr>
          <a:xfrm>
            <a:off x="609600" y="0"/>
            <a:ext cx="10972800" cy="381000"/>
          </a:xfrm>
          <a:custGeom>
            <a:avLst/>
            <a:gdLst/>
            <a:ahLst/>
            <a:cxnLst/>
            <a:rect l="l" t="t" r="r" b="b"/>
            <a:pathLst>
              <a:path w="10972800" h="381000">
                <a:moveTo>
                  <a:pt x="10972800" y="0"/>
                </a:moveTo>
                <a:lnTo>
                  <a:pt x="0" y="0"/>
                </a:lnTo>
                <a:lnTo>
                  <a:pt x="0" y="381000"/>
                </a:lnTo>
                <a:lnTo>
                  <a:pt x="10972800" y="381000"/>
                </a:lnTo>
                <a:lnTo>
                  <a:pt x="10972800" y="0"/>
                </a:lnTo>
                <a:close/>
              </a:path>
            </a:pathLst>
          </a:custGeom>
          <a:solidFill>
            <a:srgbClr val="CC0000"/>
          </a:solidFill>
        </p:spPr>
        <p:txBody>
          <a:bodyPr wrap="square" lIns="0" tIns="0" rIns="0" bIns="0" rtlCol="0"/>
          <a:lstStyle/>
          <a:p>
            <a:endParaRPr/>
          </a:p>
        </p:txBody>
      </p:sp>
      <p:sp>
        <p:nvSpPr>
          <p:cNvPr id="4" name="object 4"/>
          <p:cNvSpPr/>
          <p:nvPr/>
        </p:nvSpPr>
        <p:spPr>
          <a:xfrm>
            <a:off x="7048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5" name="object 5"/>
          <p:cNvSpPr/>
          <p:nvPr/>
        </p:nvSpPr>
        <p:spPr>
          <a:xfrm>
            <a:off x="11620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6" name="object 6"/>
          <p:cNvSpPr/>
          <p:nvPr/>
        </p:nvSpPr>
        <p:spPr>
          <a:xfrm>
            <a:off x="16097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7" name="object 7"/>
          <p:cNvSpPr/>
          <p:nvPr/>
        </p:nvSpPr>
        <p:spPr>
          <a:xfrm>
            <a:off x="20574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pic>
        <p:nvPicPr>
          <p:cNvPr id="8" name="object 8"/>
          <p:cNvPicPr/>
          <p:nvPr/>
        </p:nvPicPr>
        <p:blipFill>
          <a:blip r:embed="rId2" cstate="print"/>
          <a:stretch>
            <a:fillRect/>
          </a:stretch>
        </p:blipFill>
        <p:spPr>
          <a:xfrm>
            <a:off x="10515600" y="6238875"/>
            <a:ext cx="1485900" cy="180975"/>
          </a:xfrm>
          <a:prstGeom prst="rect">
            <a:avLst/>
          </a:prstGeom>
        </p:spPr>
      </p:pic>
      <p:sp>
        <p:nvSpPr>
          <p:cNvPr id="9" name="object 9"/>
          <p:cNvSpPr txBox="1">
            <a:spLocks noGrp="1"/>
          </p:cNvSpPr>
          <p:nvPr>
            <p:ph type="title"/>
          </p:nvPr>
        </p:nvSpPr>
        <p:spPr>
          <a:xfrm>
            <a:off x="212144" y="369685"/>
            <a:ext cx="11811642" cy="756937"/>
          </a:xfrm>
          <a:prstGeom prst="rect">
            <a:avLst/>
          </a:prstGeom>
        </p:spPr>
        <p:txBody>
          <a:bodyPr vert="horz" wrap="square" lIns="0" tIns="239077" rIns="0" bIns="0" rtlCol="0" anchor="t">
            <a:spAutoFit/>
          </a:bodyPr>
          <a:lstStyle/>
          <a:p>
            <a:pPr marL="345440">
              <a:spcBef>
                <a:spcPts val="130"/>
              </a:spcBef>
            </a:pPr>
            <a:r>
              <a:rPr lang="zh-CN" altLang="en-US" sz="3200" dirty="0">
                <a:solidFill>
                  <a:srgbClr val="CC0000"/>
                </a:solidFill>
              </a:rPr>
              <a:t>学生授权信息已发布</a:t>
            </a:r>
            <a:endParaRPr lang="en-US" sz="3200" spc="-120" dirty="0">
              <a:solidFill>
                <a:srgbClr val="CC0000"/>
              </a:solidFill>
            </a:endParaRPr>
          </a:p>
        </p:txBody>
      </p:sp>
      <p:sp>
        <p:nvSpPr>
          <p:cNvPr id="13" name="object 13"/>
          <p:cNvSpPr txBox="1"/>
          <p:nvPr/>
        </p:nvSpPr>
        <p:spPr>
          <a:xfrm>
            <a:off x="703352" y="1945322"/>
            <a:ext cx="5235240" cy="4270400"/>
          </a:xfrm>
          <a:prstGeom prst="rect">
            <a:avLst/>
          </a:prstGeom>
        </p:spPr>
        <p:txBody>
          <a:bodyPr vert="horz" wrap="square" lIns="0" tIns="12700" rIns="0" bIns="0" rtlCol="0" anchor="t">
            <a:spAutoFit/>
          </a:bodyPr>
          <a:lstStyle/>
          <a:p>
            <a:pPr marL="297815" indent="-285115">
              <a:lnSpc>
                <a:spcPct val="100000"/>
              </a:lnSpc>
              <a:spcBef>
                <a:spcPts val="100"/>
              </a:spcBef>
              <a:buFont typeface="Arial"/>
              <a:buChar char="•"/>
              <a:tabLst>
                <a:tab pos="297815" algn="l"/>
              </a:tabLst>
            </a:pPr>
            <a:r>
              <a:rPr lang="zh-CN" altLang="en-US" sz="3000" b="1" spc="-10" dirty="0">
                <a:solidFill>
                  <a:srgbClr val="1A1817"/>
                </a:solidFill>
                <a:latin typeface="Source Sans 3"/>
                <a:cs typeface="Source Sans 3"/>
              </a:rPr>
              <a:t>美洲狮网
代理访问
财务</a:t>
            </a:r>
            <a:r>
              <a:rPr lang="en-US" altLang="zh-CN" sz="3000" b="1" spc="-10" dirty="0">
                <a:solidFill>
                  <a:srgbClr val="1A1817"/>
                </a:solidFill>
                <a:latin typeface="Source Sans 3"/>
                <a:cs typeface="Source Sans 3"/>
              </a:rPr>
              <a:t> – </a:t>
            </a:r>
            <a:r>
              <a:rPr lang="zh-CN" altLang="en-US" sz="3000" b="1" spc="-10" dirty="0">
                <a:solidFill>
                  <a:srgbClr val="1A1817"/>
                </a:solidFill>
                <a:latin typeface="Source Sans 3"/>
                <a:cs typeface="Source Sans 3"/>
              </a:rPr>
              <a:t>账户摘要
财务</a:t>
            </a:r>
            <a:r>
              <a:rPr lang="en-US" altLang="zh-CN" sz="3000" b="1" spc="-10" dirty="0">
                <a:solidFill>
                  <a:srgbClr val="1A1817"/>
                </a:solidFill>
                <a:latin typeface="Source Sans 3"/>
                <a:cs typeface="Source Sans 3"/>
              </a:rPr>
              <a:t>– </a:t>
            </a:r>
            <a:r>
              <a:rPr lang="zh-CN" altLang="en-US" sz="3000" b="1" spc="-10" dirty="0">
                <a:solidFill>
                  <a:srgbClr val="1A1817"/>
                </a:solidFill>
                <a:latin typeface="Source Sans 3"/>
                <a:cs typeface="Source Sans 3"/>
              </a:rPr>
              <a:t>税务通知 </a:t>
            </a:r>
            <a:r>
              <a:rPr lang="en-US" altLang="zh-CN" sz="3000" b="1" spc="-10" dirty="0">
                <a:solidFill>
                  <a:srgbClr val="1A1817"/>
                </a:solidFill>
                <a:latin typeface="Source Sans 3"/>
                <a:cs typeface="Source Sans 3"/>
              </a:rPr>
              <a:t>1098T
</a:t>
            </a:r>
            <a:r>
              <a:rPr lang="zh-CN" altLang="en-US" sz="3000" b="1" spc="-10" dirty="0">
                <a:solidFill>
                  <a:srgbClr val="1A1817"/>
                </a:solidFill>
                <a:latin typeface="Source Sans 3"/>
                <a:cs typeface="Source Sans 3"/>
              </a:rPr>
              <a:t>经济援助 </a:t>
            </a:r>
            <a:r>
              <a:rPr lang="en-US" altLang="zh-CN" sz="3000" b="1" spc="-10" dirty="0">
                <a:solidFill>
                  <a:srgbClr val="1A1817"/>
                </a:solidFill>
                <a:latin typeface="Source Sans 3"/>
                <a:cs typeface="Source Sans 3"/>
              </a:rPr>
              <a:t>– </a:t>
            </a:r>
            <a:r>
              <a:rPr lang="zh-CN" altLang="en-US" sz="3000" b="1" spc="-10" dirty="0">
                <a:solidFill>
                  <a:srgbClr val="1A1817"/>
                </a:solidFill>
                <a:latin typeface="Source Sans 3"/>
                <a:cs typeface="Source Sans 3"/>
              </a:rPr>
              <a:t>援助包
学生 </a:t>
            </a:r>
            <a:r>
              <a:rPr lang="en-US" altLang="zh-CN" sz="3000" b="1" spc="-10" dirty="0">
                <a:solidFill>
                  <a:srgbClr val="1A1817"/>
                </a:solidFill>
                <a:latin typeface="Source Sans 3"/>
                <a:cs typeface="Source Sans 3"/>
              </a:rPr>
              <a:t>– </a:t>
            </a:r>
            <a:r>
              <a:rPr lang="zh-CN" altLang="en-US" sz="3000" b="1" spc="-10" dirty="0">
                <a:solidFill>
                  <a:srgbClr val="1A1817"/>
                </a:solidFill>
                <a:latin typeface="Source Sans 3"/>
                <a:cs typeface="Source Sans 3"/>
              </a:rPr>
              <a:t>学业成绩单
学生 </a:t>
            </a:r>
            <a:r>
              <a:rPr lang="en-US" altLang="zh-CN" sz="3000" b="1" spc="-10" dirty="0">
                <a:solidFill>
                  <a:srgbClr val="1A1817"/>
                </a:solidFill>
                <a:latin typeface="Source Sans 3"/>
                <a:cs typeface="Source Sans 3"/>
              </a:rPr>
              <a:t>– </a:t>
            </a:r>
            <a:r>
              <a:rPr lang="zh-CN" altLang="en-US" sz="3000" b="1" spc="-10" dirty="0">
                <a:solidFill>
                  <a:srgbClr val="1A1817"/>
                </a:solidFill>
                <a:latin typeface="Source Sans 3"/>
                <a:cs typeface="Source Sans 3"/>
              </a:rPr>
              <a:t>成绩
学生 </a:t>
            </a:r>
            <a:r>
              <a:rPr lang="en-US" altLang="zh-CN" sz="3000" b="1" spc="-10" dirty="0">
                <a:solidFill>
                  <a:srgbClr val="1A1817"/>
                </a:solidFill>
                <a:latin typeface="Source Sans 3"/>
                <a:cs typeface="Source Sans 3"/>
              </a:rPr>
              <a:t>– </a:t>
            </a:r>
            <a:r>
              <a:rPr lang="zh-CN" altLang="en-US" sz="3000" b="1" spc="-10" dirty="0">
                <a:solidFill>
                  <a:srgbClr val="1A1817"/>
                </a:solidFill>
                <a:latin typeface="Source Sans 3"/>
                <a:cs typeface="Source Sans 3"/>
              </a:rPr>
              <a:t>个人资料
学生 </a:t>
            </a:r>
            <a:r>
              <a:rPr lang="en-US" altLang="zh-CN" sz="3000" b="1" spc="-10" dirty="0">
                <a:solidFill>
                  <a:srgbClr val="1A1817"/>
                </a:solidFill>
                <a:latin typeface="Source Sans 3"/>
                <a:cs typeface="Source Sans 3"/>
              </a:rPr>
              <a:t>– </a:t>
            </a:r>
            <a:r>
              <a:rPr lang="zh-CN" altLang="en-US" sz="3000" b="1" spc="-10" dirty="0">
                <a:solidFill>
                  <a:srgbClr val="1A1817"/>
                </a:solidFill>
                <a:latin typeface="Source Sans 3"/>
                <a:cs typeface="Source Sans 3"/>
              </a:rPr>
              <a:t>一周概览</a:t>
            </a:r>
            <a:endParaRPr lang="en-US" sz="2400" dirty="0">
              <a:solidFill>
                <a:srgbClr val="1A1817"/>
              </a:solidFill>
              <a:latin typeface="Source Sans 3"/>
              <a:cs typeface="Source Sans 3"/>
            </a:endParaRPr>
          </a:p>
        </p:txBody>
      </p:sp>
      <p:sp>
        <p:nvSpPr>
          <p:cNvPr id="19" name="object 19"/>
          <p:cNvSpPr txBox="1"/>
          <p:nvPr/>
        </p:nvSpPr>
        <p:spPr>
          <a:xfrm>
            <a:off x="8479790" y="6186264"/>
            <a:ext cx="1523365" cy="269304"/>
          </a:xfrm>
          <a:prstGeom prst="rect">
            <a:avLst/>
          </a:prstGeom>
        </p:spPr>
        <p:txBody>
          <a:bodyPr vert="horz" wrap="square" lIns="0" tIns="0" rIns="0" bIns="0" rtlCol="0">
            <a:spAutoFit/>
          </a:bodyPr>
          <a:lstStyle/>
          <a:p>
            <a:pPr marL="12700">
              <a:lnSpc>
                <a:spcPts val="2090"/>
              </a:lnSpc>
            </a:pPr>
            <a:r>
              <a:rPr lang="zh-CN" altLang="en-US" sz="1800" dirty="0">
                <a:solidFill>
                  <a:srgbClr val="1A1817"/>
                </a:solidFill>
                <a:latin typeface="Arial"/>
                <a:cs typeface="Arial"/>
              </a:rPr>
              <a:t>财务办公室</a:t>
            </a:r>
            <a:endParaRPr sz="1800" dirty="0">
              <a:latin typeface="Arial"/>
              <a:cs typeface="Arial"/>
            </a:endParaRPr>
          </a:p>
        </p:txBody>
      </p:sp>
      <p:sp>
        <p:nvSpPr>
          <p:cNvPr id="20" name="TextBox 19">
            <a:extLst>
              <a:ext uri="{FF2B5EF4-FFF2-40B4-BE49-F238E27FC236}">
                <a16:creationId xmlns:a16="http://schemas.microsoft.com/office/drawing/2014/main" id="{8103A62C-427C-50EE-65AD-318A444921E1}"/>
              </a:ext>
            </a:extLst>
          </p:cNvPr>
          <p:cNvSpPr txBox="1"/>
          <p:nvPr/>
        </p:nvSpPr>
        <p:spPr>
          <a:xfrm>
            <a:off x="7303697" y="2897037"/>
            <a:ext cx="405801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CN" altLang="en-US" sz="2400" dirty="0">
                <a:solidFill>
                  <a:srgbClr val="000000"/>
                </a:solidFill>
              </a:rPr>
              <a:t>必须为该办公室选择信息框，以便将信息发布给学生以外的任何人。</a:t>
            </a:r>
            <a:endParaRPr lang="en-US" sz="240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933675" y="1114288"/>
            <a:ext cx="4763135" cy="4782185"/>
            <a:chOff x="3933675" y="1114288"/>
            <a:chExt cx="4763135" cy="4782185"/>
          </a:xfrm>
        </p:grpSpPr>
        <p:pic>
          <p:nvPicPr>
            <p:cNvPr id="3" name="object 3"/>
            <p:cNvPicPr/>
            <p:nvPr/>
          </p:nvPicPr>
          <p:blipFill>
            <a:blip r:embed="rId2" cstate="print"/>
            <a:stretch>
              <a:fillRect/>
            </a:stretch>
          </p:blipFill>
          <p:spPr>
            <a:xfrm>
              <a:off x="3933675" y="1114288"/>
              <a:ext cx="4762798" cy="4781847"/>
            </a:xfrm>
            <a:prstGeom prst="rect">
              <a:avLst/>
            </a:prstGeom>
          </p:spPr>
        </p:pic>
        <p:pic>
          <p:nvPicPr>
            <p:cNvPr id="4" name="object 4"/>
            <p:cNvPicPr/>
            <p:nvPr/>
          </p:nvPicPr>
          <p:blipFill>
            <a:blip r:embed="rId3" cstate="print"/>
            <a:stretch>
              <a:fillRect/>
            </a:stretch>
          </p:blipFill>
          <p:spPr>
            <a:xfrm>
              <a:off x="4105274" y="1285874"/>
              <a:ext cx="4238625" cy="4257675"/>
            </a:xfrm>
            <a:prstGeom prst="rect">
              <a:avLst/>
            </a:prstGeom>
          </p:spPr>
        </p:pic>
      </p:grpSp>
      <p:sp>
        <p:nvSpPr>
          <p:cNvPr id="5" name="object 5"/>
          <p:cNvSpPr txBox="1">
            <a:spLocks noGrp="1"/>
          </p:cNvSpPr>
          <p:nvPr>
            <p:ph type="title"/>
          </p:nvPr>
        </p:nvSpPr>
        <p:spPr>
          <a:xfrm>
            <a:off x="355917" y="586993"/>
            <a:ext cx="11031907" cy="532197"/>
          </a:xfrm>
          <a:prstGeom prst="rect">
            <a:avLst/>
          </a:prstGeom>
        </p:spPr>
        <p:txBody>
          <a:bodyPr vert="horz" wrap="square" lIns="0" tIns="16510" rIns="0" bIns="0" rtlCol="0" anchor="t">
            <a:spAutoFit/>
          </a:bodyPr>
          <a:lstStyle/>
          <a:p>
            <a:pPr marL="12700">
              <a:spcBef>
                <a:spcPts val="130"/>
              </a:spcBef>
            </a:pPr>
            <a:r>
              <a:rPr lang="ja-JP" altLang="en-US" dirty="0"/>
              <a:t>了解您的 </a:t>
            </a:r>
            <a:r>
              <a:rPr lang="en-US" dirty="0"/>
              <a:t>COUGARNET </a:t>
            </a:r>
            <a:r>
              <a:rPr lang="ja-JP" altLang="en-US" dirty="0"/>
              <a:t>账单</a:t>
            </a:r>
            <a:endParaRPr spc="-20" dirty="0"/>
          </a:p>
        </p:txBody>
      </p:sp>
      <p:sp>
        <p:nvSpPr>
          <p:cNvPr id="6" name="object 6"/>
          <p:cNvSpPr txBox="1"/>
          <p:nvPr/>
        </p:nvSpPr>
        <p:spPr>
          <a:xfrm>
            <a:off x="355917" y="1755645"/>
            <a:ext cx="2284095" cy="1256665"/>
          </a:xfrm>
          <a:prstGeom prst="rect">
            <a:avLst/>
          </a:prstGeom>
        </p:spPr>
        <p:txBody>
          <a:bodyPr vert="horz" wrap="square" lIns="0" tIns="76200" rIns="0" bIns="0" rtlCol="0">
            <a:spAutoFit/>
          </a:bodyPr>
          <a:lstStyle/>
          <a:p>
            <a:pPr marL="240029" indent="-227329">
              <a:lnSpc>
                <a:spcPct val="100000"/>
              </a:lnSpc>
              <a:spcBef>
                <a:spcPts val="600"/>
              </a:spcBef>
              <a:buFont typeface="Arial"/>
              <a:buChar char="•"/>
              <a:tabLst>
                <a:tab pos="240029" algn="l"/>
              </a:tabLst>
            </a:pPr>
            <a:r>
              <a:rPr lang="zh-CN" altLang="en-US" sz="2400" b="1" dirty="0">
                <a:solidFill>
                  <a:srgbClr val="1A1817"/>
                </a:solidFill>
                <a:latin typeface="Arial"/>
                <a:cs typeface="Arial"/>
              </a:rPr>
              <a:t>总余额
援助前所欠余额</a:t>
            </a:r>
            <a:endParaRPr sz="2400" dirty="0">
              <a:latin typeface="Source Sans 3"/>
              <a:cs typeface="Source Sans 3"/>
            </a:endParaRPr>
          </a:p>
        </p:txBody>
      </p:sp>
      <p:sp>
        <p:nvSpPr>
          <p:cNvPr id="7" name="object 7"/>
          <p:cNvSpPr txBox="1"/>
          <p:nvPr/>
        </p:nvSpPr>
        <p:spPr>
          <a:xfrm>
            <a:off x="8479363" y="1877688"/>
            <a:ext cx="3504565" cy="1906548"/>
          </a:xfrm>
          <a:prstGeom prst="rect">
            <a:avLst/>
          </a:prstGeom>
        </p:spPr>
        <p:txBody>
          <a:bodyPr vert="horz" wrap="square" lIns="0" tIns="13335" rIns="0" bIns="0" rtlCol="0">
            <a:spAutoFit/>
          </a:bodyPr>
          <a:lstStyle/>
          <a:p>
            <a:pPr marL="298450" indent="-285750">
              <a:lnSpc>
                <a:spcPts val="2870"/>
              </a:lnSpc>
              <a:spcBef>
                <a:spcPts val="105"/>
              </a:spcBef>
              <a:buFont typeface="Arial"/>
              <a:buChar char="•"/>
              <a:tabLst>
                <a:tab pos="298450" algn="l"/>
              </a:tabLst>
            </a:pPr>
            <a:r>
              <a:rPr lang="zh-CN" altLang="en-US" sz="2400" b="1" dirty="0">
                <a:solidFill>
                  <a:srgbClr val="1A1817"/>
                </a:solidFill>
                <a:latin typeface="Source Sans 3"/>
                <a:cs typeface="Source Sans 3"/>
              </a:rPr>
              <a:t>待处理援助</a:t>
            </a:r>
            <a:r>
              <a:rPr lang="en-US" altLang="zh-CN" sz="2400" b="1" dirty="0">
                <a:solidFill>
                  <a:srgbClr val="1A1817"/>
                </a:solidFill>
                <a:latin typeface="Source Sans 3"/>
                <a:cs typeface="Source Sans 3"/>
              </a:rPr>
              <a:t>/</a:t>
            </a:r>
            <a:r>
              <a:rPr lang="zh-CN" altLang="en-US" sz="2400" b="1" dirty="0">
                <a:solidFill>
                  <a:srgbClr val="1A1817"/>
                </a:solidFill>
                <a:latin typeface="Source Sans 3"/>
                <a:cs typeface="Source Sans 3"/>
              </a:rPr>
              <a:t>学分
贷款</a:t>
            </a:r>
            <a:r>
              <a:rPr lang="en-US" altLang="zh-CN" sz="2400" b="1" dirty="0">
                <a:solidFill>
                  <a:srgbClr val="1A1817"/>
                </a:solidFill>
                <a:latin typeface="Source Sans 3"/>
                <a:cs typeface="Source Sans 3"/>
              </a:rPr>
              <a:t>/</a:t>
            </a:r>
            <a:r>
              <a:rPr lang="zh-CN" altLang="en-US" sz="2400" b="1" dirty="0">
                <a:solidFill>
                  <a:srgbClr val="1A1817"/>
                </a:solidFill>
                <a:latin typeface="Source Sans 3"/>
                <a:cs typeface="Source Sans 3"/>
              </a:rPr>
              <a:t>助学金
奖学金</a:t>
            </a:r>
            <a:r>
              <a:rPr lang="en-US" altLang="zh-CN" sz="2400" b="1" dirty="0">
                <a:solidFill>
                  <a:srgbClr val="1A1817"/>
                </a:solidFill>
                <a:latin typeface="Source Sans 3"/>
                <a:cs typeface="Source Sans 3"/>
              </a:rPr>
              <a:t>/</a:t>
            </a:r>
            <a:r>
              <a:rPr lang="zh-CN" altLang="en-US" sz="2400" b="1" dirty="0">
                <a:solidFill>
                  <a:srgbClr val="1A1817"/>
                </a:solidFill>
                <a:latin typeface="Source Sans 3"/>
                <a:cs typeface="Source Sans 3"/>
              </a:rPr>
              <a:t>豁免
军事
机构</a:t>
            </a:r>
            <a:r>
              <a:rPr lang="en-US" altLang="zh-CN" sz="2400" b="1" dirty="0">
                <a:solidFill>
                  <a:srgbClr val="1A1817"/>
                </a:solidFill>
                <a:latin typeface="Source Sans 3"/>
                <a:cs typeface="Source Sans 3"/>
              </a:rPr>
              <a:t>/</a:t>
            </a:r>
            <a:r>
              <a:rPr lang="zh-CN" altLang="en-US" sz="2400" b="1" dirty="0">
                <a:solidFill>
                  <a:srgbClr val="1A1817"/>
                </a:solidFill>
                <a:latin typeface="Source Sans 3"/>
                <a:cs typeface="Source Sans 3"/>
              </a:rPr>
              <a:t>学院 </a:t>
            </a:r>
            <a:r>
              <a:rPr lang="en-US" altLang="zh-CN" sz="2400" b="1" dirty="0">
                <a:solidFill>
                  <a:srgbClr val="1A1817"/>
                </a:solidFill>
                <a:latin typeface="Source Sans 3"/>
                <a:cs typeface="Source Sans 3"/>
              </a:rPr>
              <a:t>IL</a:t>
            </a:r>
            <a:endParaRPr sz="2400" dirty="0">
              <a:latin typeface="Source Sans 3"/>
              <a:cs typeface="Source Sans 3"/>
            </a:endParaRPr>
          </a:p>
        </p:txBody>
      </p:sp>
      <p:sp>
        <p:nvSpPr>
          <p:cNvPr id="8" name="object 8"/>
          <p:cNvSpPr txBox="1"/>
          <p:nvPr/>
        </p:nvSpPr>
        <p:spPr>
          <a:xfrm>
            <a:off x="185307" y="4659323"/>
            <a:ext cx="3171190" cy="1126490"/>
          </a:xfrm>
          <a:prstGeom prst="rect">
            <a:avLst/>
          </a:prstGeom>
        </p:spPr>
        <p:txBody>
          <a:bodyPr vert="horz" wrap="square" lIns="0" tIns="13335" rIns="0" bIns="0" rtlCol="0">
            <a:spAutoFit/>
          </a:bodyPr>
          <a:lstStyle/>
          <a:p>
            <a:pPr marL="323850" indent="-285750">
              <a:lnSpc>
                <a:spcPts val="2865"/>
              </a:lnSpc>
              <a:spcBef>
                <a:spcPts val="105"/>
              </a:spcBef>
              <a:buFont typeface="Arial"/>
              <a:buChar char="•"/>
              <a:tabLst>
                <a:tab pos="323850" algn="l"/>
              </a:tabLst>
            </a:pPr>
            <a:r>
              <a:rPr lang="zh-CN" altLang="en-US" sz="2400" b="1" dirty="0">
                <a:solidFill>
                  <a:srgbClr val="1A1817"/>
                </a:solidFill>
                <a:latin typeface="Source Sans 3"/>
                <a:cs typeface="Source Sans 3"/>
              </a:rPr>
              <a:t>援助后的余额
全额付款
支付第一期</a:t>
            </a:r>
            <a:endParaRPr sz="2400" dirty="0">
              <a:latin typeface="Source Sans 3"/>
              <a:cs typeface="Source Sans 3"/>
            </a:endParaRPr>
          </a:p>
        </p:txBody>
      </p:sp>
      <p:sp>
        <p:nvSpPr>
          <p:cNvPr id="9" name="object 9"/>
          <p:cNvSpPr txBox="1"/>
          <p:nvPr/>
        </p:nvSpPr>
        <p:spPr>
          <a:xfrm>
            <a:off x="8566037" y="4354060"/>
            <a:ext cx="3432175" cy="751744"/>
          </a:xfrm>
          <a:prstGeom prst="rect">
            <a:avLst/>
          </a:prstGeom>
        </p:spPr>
        <p:txBody>
          <a:bodyPr vert="horz" wrap="square" lIns="0" tIns="12700" rIns="0" bIns="0" rtlCol="0">
            <a:spAutoFit/>
          </a:bodyPr>
          <a:lstStyle/>
          <a:p>
            <a:pPr marL="297815" indent="-285115">
              <a:lnSpc>
                <a:spcPts val="2865"/>
              </a:lnSpc>
              <a:spcBef>
                <a:spcPts val="100"/>
              </a:spcBef>
              <a:buFont typeface="Arial"/>
              <a:buChar char="•"/>
              <a:tabLst>
                <a:tab pos="297815" algn="l"/>
              </a:tabLst>
            </a:pPr>
            <a:r>
              <a:rPr lang="zh-CN" altLang="en-US" sz="2400" b="1" dirty="0">
                <a:solidFill>
                  <a:srgbClr val="1A1817"/>
                </a:solidFill>
                <a:latin typeface="Source Sans 3"/>
                <a:cs typeface="Source Sans 3"/>
              </a:rPr>
              <a:t>预期退款
学期开始前星期五退款</a:t>
            </a:r>
            <a:endParaRPr sz="2400" dirty="0">
              <a:latin typeface="Source Sans 3"/>
              <a:cs typeface="Source Sans 3"/>
            </a:endParaRPr>
          </a:p>
        </p:txBody>
      </p:sp>
      <p:sp>
        <p:nvSpPr>
          <p:cNvPr id="12" name="object 12"/>
          <p:cNvSpPr txBox="1"/>
          <p:nvPr/>
        </p:nvSpPr>
        <p:spPr>
          <a:xfrm>
            <a:off x="182116" y="3260494"/>
            <a:ext cx="3627476" cy="1148096"/>
          </a:xfrm>
          <a:prstGeom prst="rect">
            <a:avLst/>
          </a:prstGeom>
        </p:spPr>
        <p:txBody>
          <a:bodyPr vert="horz" wrap="square" lIns="0" tIns="12700" rIns="0" bIns="0" rtlCol="0" anchor="t">
            <a:spAutoFit/>
          </a:bodyPr>
          <a:lstStyle/>
          <a:p>
            <a:pPr marL="298450" indent="-285750">
              <a:lnSpc>
                <a:spcPts val="2865"/>
              </a:lnSpc>
              <a:spcBef>
                <a:spcPts val="100"/>
              </a:spcBef>
              <a:buFont typeface="Arial"/>
              <a:buChar char="•"/>
              <a:tabLst>
                <a:tab pos="298450" algn="l"/>
              </a:tabLst>
            </a:pPr>
            <a:r>
              <a:rPr lang="ja-JP" altLang="en-US" sz="2400" b="1" dirty="0">
                <a:solidFill>
                  <a:srgbClr val="1A1817"/>
                </a:solidFill>
                <a:latin typeface="Source Sans 3"/>
                <a:cs typeface="Source Sans 3"/>
              </a:rPr>
              <a:t>首笔付款到期：
</a:t>
            </a:r>
            <a:r>
              <a:rPr lang="en-US" sz="2400" b="1" dirty="0">
                <a:solidFill>
                  <a:srgbClr val="1A1817"/>
                </a:solidFill>
                <a:latin typeface="Source Sans 3"/>
                <a:cs typeface="Source Sans 3"/>
              </a:rPr>
              <a:t>August 8， 2025， by
   </a:t>
            </a:r>
            <a:r>
              <a:rPr lang="ja-JP" altLang="en-US" sz="2400" b="1" dirty="0">
                <a:solidFill>
                  <a:srgbClr val="1A1817"/>
                </a:solidFill>
                <a:latin typeface="Source Sans 3"/>
                <a:cs typeface="Source Sans 3"/>
              </a:rPr>
              <a:t>下午 </a:t>
            </a:r>
            <a:r>
              <a:rPr lang="en-US" altLang="ja-JP" sz="2400" b="1" dirty="0">
                <a:solidFill>
                  <a:srgbClr val="1A1817"/>
                </a:solidFill>
                <a:latin typeface="Source Sans 3"/>
                <a:cs typeface="Source Sans 3"/>
              </a:rPr>
              <a:t>4</a:t>
            </a:r>
            <a:r>
              <a:rPr lang="ja-JP" altLang="en-US" sz="2400" b="1" dirty="0">
                <a:solidFill>
                  <a:srgbClr val="1A1817"/>
                </a:solidFill>
                <a:latin typeface="Source Sans 3"/>
                <a:cs typeface="Source Sans 3"/>
              </a:rPr>
              <a:t>：</a:t>
            </a:r>
            <a:r>
              <a:rPr lang="en-US" altLang="ja-JP" sz="2400" b="1" dirty="0">
                <a:solidFill>
                  <a:srgbClr val="1A1817"/>
                </a:solidFill>
                <a:latin typeface="Source Sans 3"/>
                <a:cs typeface="Source Sans 3"/>
              </a:rPr>
              <a:t>30</a:t>
            </a:r>
            <a:endParaRPr sz="2400" dirty="0">
              <a:latin typeface="Source Sans 3"/>
              <a:cs typeface="Source Sans 3"/>
            </a:endParaRPr>
          </a:p>
        </p:txBody>
      </p:sp>
      <p:sp>
        <p:nvSpPr>
          <p:cNvPr id="13" name="object 13"/>
          <p:cNvSpPr txBox="1"/>
          <p:nvPr/>
        </p:nvSpPr>
        <p:spPr>
          <a:xfrm>
            <a:off x="5219700" y="1905000"/>
            <a:ext cx="1638300" cy="261610"/>
          </a:xfrm>
          <a:prstGeom prst="rect">
            <a:avLst/>
          </a:prstGeom>
          <a:solidFill>
            <a:srgbClr val="F1F5F7"/>
          </a:solidFill>
        </p:spPr>
        <p:txBody>
          <a:bodyPr vert="horz" wrap="square" lIns="0" tIns="45720" rIns="0" bIns="0" rtlCol="0" anchor="t">
            <a:spAutoFit/>
          </a:bodyPr>
          <a:lstStyle/>
          <a:p>
            <a:pPr marL="95885">
              <a:lnSpc>
                <a:spcPct val="100000"/>
              </a:lnSpc>
              <a:spcBef>
                <a:spcPts val="360"/>
              </a:spcBef>
            </a:pPr>
            <a:endParaRPr sz="1400" spc="-20">
              <a:solidFill>
                <a:srgbClr val="1A1817"/>
              </a:solidFill>
              <a:latin typeface="Arial"/>
              <a:cs typeface="Arial"/>
            </a:endParaRPr>
          </a:p>
        </p:txBody>
      </p:sp>
      <p:sp>
        <p:nvSpPr>
          <p:cNvPr id="14" name="object 14"/>
          <p:cNvSpPr/>
          <p:nvPr/>
        </p:nvSpPr>
        <p:spPr>
          <a:xfrm>
            <a:off x="5905500" y="3495675"/>
            <a:ext cx="1628775" cy="276225"/>
          </a:xfrm>
          <a:custGeom>
            <a:avLst/>
            <a:gdLst/>
            <a:ahLst/>
            <a:cxnLst/>
            <a:rect l="l" t="t" r="r" b="b"/>
            <a:pathLst>
              <a:path w="1628775" h="276225">
                <a:moveTo>
                  <a:pt x="1628775" y="0"/>
                </a:moveTo>
                <a:lnTo>
                  <a:pt x="0" y="0"/>
                </a:lnTo>
                <a:lnTo>
                  <a:pt x="0" y="276225"/>
                </a:lnTo>
                <a:lnTo>
                  <a:pt x="1628775" y="276225"/>
                </a:lnTo>
                <a:lnTo>
                  <a:pt x="1628775" y="0"/>
                </a:lnTo>
                <a:close/>
              </a:path>
            </a:pathLst>
          </a:custGeom>
          <a:solidFill>
            <a:srgbClr val="F6F8F8"/>
          </a:solidFill>
        </p:spPr>
        <p:txBody>
          <a:bodyPr wrap="square" lIns="0" tIns="0" rIns="0" bIns="0" rtlCol="0"/>
          <a:lstStyle/>
          <a:p>
            <a:endParaRPr/>
          </a:p>
        </p:txBody>
      </p:sp>
      <p:sp>
        <p:nvSpPr>
          <p:cNvPr id="17" name="object 17"/>
          <p:cNvSpPr txBox="1"/>
          <p:nvPr/>
        </p:nvSpPr>
        <p:spPr>
          <a:xfrm>
            <a:off x="6991350" y="4257675"/>
            <a:ext cx="1238250" cy="295275"/>
          </a:xfrm>
          <a:prstGeom prst="rect">
            <a:avLst/>
          </a:prstGeom>
          <a:solidFill>
            <a:srgbClr val="FAFAFC"/>
          </a:solidFill>
        </p:spPr>
        <p:txBody>
          <a:bodyPr vert="horz" wrap="square" lIns="0" tIns="53340" rIns="0" bIns="0" rtlCol="0">
            <a:spAutoFit/>
          </a:bodyPr>
          <a:lstStyle/>
          <a:p>
            <a:pPr marL="96520">
              <a:lnSpc>
                <a:spcPct val="100000"/>
              </a:lnSpc>
              <a:spcBef>
                <a:spcPts val="420"/>
              </a:spcBef>
            </a:pPr>
            <a:r>
              <a:rPr sz="1250" spc="-10">
                <a:solidFill>
                  <a:srgbClr val="1A1817"/>
                </a:solidFill>
                <a:latin typeface="Arial"/>
                <a:cs typeface="Arial"/>
              </a:rPr>
              <a:t>$</a:t>
            </a:r>
            <a:r>
              <a:rPr sz="1200" spc="-10">
                <a:solidFill>
                  <a:srgbClr val="1A1817"/>
                </a:solidFill>
                <a:latin typeface="Arial"/>
                <a:cs typeface="Arial"/>
              </a:rPr>
              <a:t>1,976.88</a:t>
            </a:r>
            <a:endParaRPr sz="1200">
              <a:latin typeface="Arial"/>
              <a:cs typeface="Arial"/>
            </a:endParaRPr>
          </a:p>
        </p:txBody>
      </p:sp>
      <p:sp>
        <p:nvSpPr>
          <p:cNvPr id="18" name="object 18"/>
          <p:cNvSpPr txBox="1"/>
          <p:nvPr/>
        </p:nvSpPr>
        <p:spPr>
          <a:xfrm>
            <a:off x="8479790" y="6186264"/>
            <a:ext cx="1523365" cy="269304"/>
          </a:xfrm>
          <a:prstGeom prst="rect">
            <a:avLst/>
          </a:prstGeom>
        </p:spPr>
        <p:txBody>
          <a:bodyPr vert="horz" wrap="square" lIns="0" tIns="0" rIns="0" bIns="0" rtlCol="0">
            <a:spAutoFit/>
          </a:bodyPr>
          <a:lstStyle/>
          <a:p>
            <a:pPr marL="12700">
              <a:lnSpc>
                <a:spcPts val="2090"/>
              </a:lnSpc>
            </a:pPr>
            <a:r>
              <a:rPr lang="zh-CN" altLang="en-US" sz="1800" dirty="0">
                <a:solidFill>
                  <a:srgbClr val="1A1817"/>
                </a:solidFill>
                <a:latin typeface="Arial"/>
                <a:cs typeface="Arial"/>
              </a:rPr>
              <a:t>财务办公室</a:t>
            </a:r>
            <a:endParaRPr sz="1800" dirty="0">
              <a:latin typeface="Arial"/>
              <a:cs typeface="Arial"/>
            </a:endParaRPr>
          </a:p>
        </p:txBody>
      </p:sp>
      <p:cxnSp>
        <p:nvCxnSpPr>
          <p:cNvPr id="19" name="Straight Arrow Connector 18">
            <a:extLst>
              <a:ext uri="{FF2B5EF4-FFF2-40B4-BE49-F238E27FC236}">
                <a16:creationId xmlns:a16="http://schemas.microsoft.com/office/drawing/2014/main" id="{B21B2C56-04D2-C5D0-7ACF-E6BF38D3CFA8}"/>
              </a:ext>
            </a:extLst>
          </p:cNvPr>
          <p:cNvCxnSpPr/>
          <p:nvPr/>
        </p:nvCxnSpPr>
        <p:spPr>
          <a:xfrm>
            <a:off x="2833687" y="2297906"/>
            <a:ext cx="1095375" cy="17859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33B4E374-47B5-0840-75DC-E9A9D1678261}"/>
              </a:ext>
            </a:extLst>
          </p:cNvPr>
          <p:cNvCxnSpPr/>
          <p:nvPr/>
        </p:nvCxnSpPr>
        <p:spPr>
          <a:xfrm flipH="1">
            <a:off x="8075536" y="2431974"/>
            <a:ext cx="701163" cy="42226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ABF2FD75-0ED6-169A-A516-55E937BB9697}"/>
              </a:ext>
            </a:extLst>
          </p:cNvPr>
          <p:cNvCxnSpPr>
            <a:cxnSpLocks/>
          </p:cNvCxnSpPr>
          <p:nvPr/>
        </p:nvCxnSpPr>
        <p:spPr>
          <a:xfrm flipV="1">
            <a:off x="3077521" y="4354060"/>
            <a:ext cx="1063245" cy="72990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B888873A-47F6-D933-1BD0-433B1C6DE92C}"/>
              </a:ext>
            </a:extLst>
          </p:cNvPr>
          <p:cNvCxnSpPr/>
          <p:nvPr/>
        </p:nvCxnSpPr>
        <p:spPr>
          <a:xfrm flipH="1" flipV="1">
            <a:off x="8087442" y="4769676"/>
            <a:ext cx="750094" cy="2560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3DA88CC6-F32A-D5C3-05DC-9BE46B232551}"/>
              </a:ext>
            </a:extLst>
          </p:cNvPr>
          <p:cNvCxnSpPr/>
          <p:nvPr/>
        </p:nvCxnSpPr>
        <p:spPr>
          <a:xfrm flipV="1">
            <a:off x="3076054" y="3778194"/>
            <a:ext cx="1064712" cy="50071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P spid="9" grpId="0"/>
      <p:bldP spid="12" grpId="0"/>
      <p:bldP spid="1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3" name="object 3"/>
          <p:cNvSpPr/>
          <p:nvPr/>
        </p:nvSpPr>
        <p:spPr>
          <a:xfrm>
            <a:off x="609600" y="0"/>
            <a:ext cx="10972800" cy="381000"/>
          </a:xfrm>
          <a:custGeom>
            <a:avLst/>
            <a:gdLst/>
            <a:ahLst/>
            <a:cxnLst/>
            <a:rect l="l" t="t" r="r" b="b"/>
            <a:pathLst>
              <a:path w="10972800" h="381000">
                <a:moveTo>
                  <a:pt x="10972800" y="0"/>
                </a:moveTo>
                <a:lnTo>
                  <a:pt x="0" y="0"/>
                </a:lnTo>
                <a:lnTo>
                  <a:pt x="0" y="381000"/>
                </a:lnTo>
                <a:lnTo>
                  <a:pt x="10972800" y="381000"/>
                </a:lnTo>
                <a:lnTo>
                  <a:pt x="10972800" y="0"/>
                </a:lnTo>
                <a:close/>
              </a:path>
            </a:pathLst>
          </a:custGeom>
          <a:solidFill>
            <a:srgbClr val="CC0000"/>
          </a:solidFill>
        </p:spPr>
        <p:txBody>
          <a:bodyPr wrap="square" lIns="0" tIns="0" rIns="0" bIns="0" rtlCol="0"/>
          <a:lstStyle/>
          <a:p>
            <a:endParaRPr/>
          </a:p>
        </p:txBody>
      </p:sp>
      <p:sp>
        <p:nvSpPr>
          <p:cNvPr id="4" name="object 4"/>
          <p:cNvSpPr/>
          <p:nvPr/>
        </p:nvSpPr>
        <p:spPr>
          <a:xfrm>
            <a:off x="7048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5" name="object 5"/>
          <p:cNvSpPr/>
          <p:nvPr/>
        </p:nvSpPr>
        <p:spPr>
          <a:xfrm>
            <a:off x="11620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6" name="object 6"/>
          <p:cNvSpPr/>
          <p:nvPr/>
        </p:nvSpPr>
        <p:spPr>
          <a:xfrm>
            <a:off x="16097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7" name="object 7"/>
          <p:cNvSpPr/>
          <p:nvPr/>
        </p:nvSpPr>
        <p:spPr>
          <a:xfrm>
            <a:off x="20574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pic>
        <p:nvPicPr>
          <p:cNvPr id="8" name="object 8"/>
          <p:cNvPicPr/>
          <p:nvPr/>
        </p:nvPicPr>
        <p:blipFill>
          <a:blip r:embed="rId2" cstate="print"/>
          <a:stretch>
            <a:fillRect/>
          </a:stretch>
        </p:blipFill>
        <p:spPr>
          <a:xfrm>
            <a:off x="10515600" y="6238875"/>
            <a:ext cx="1485900" cy="180975"/>
          </a:xfrm>
          <a:prstGeom prst="rect">
            <a:avLst/>
          </a:prstGeom>
        </p:spPr>
      </p:pic>
      <p:sp>
        <p:nvSpPr>
          <p:cNvPr id="9" name="object 9"/>
          <p:cNvSpPr txBox="1">
            <a:spLocks noGrp="1"/>
          </p:cNvSpPr>
          <p:nvPr>
            <p:ph type="title"/>
          </p:nvPr>
        </p:nvSpPr>
        <p:spPr>
          <a:xfrm>
            <a:off x="355917" y="340931"/>
            <a:ext cx="11495341" cy="799385"/>
          </a:xfrm>
          <a:prstGeom prst="rect">
            <a:avLst/>
          </a:prstGeom>
        </p:spPr>
        <p:txBody>
          <a:bodyPr vert="horz" wrap="square" lIns="0" tIns="281114" rIns="0" bIns="0" rtlCol="0">
            <a:spAutoFit/>
          </a:bodyPr>
          <a:lstStyle/>
          <a:p>
            <a:pPr marL="128905">
              <a:lnSpc>
                <a:spcPct val="100000"/>
              </a:lnSpc>
              <a:spcBef>
                <a:spcPts val="130"/>
              </a:spcBef>
            </a:pPr>
            <a:r>
              <a:rPr lang="en-US" dirty="0"/>
              <a:t>COUGARNET </a:t>
            </a:r>
            <a:r>
              <a:rPr lang="ja-JP" altLang="en-US" dirty="0"/>
              <a:t>账单详情</a:t>
            </a:r>
            <a:endParaRPr spc="-10" dirty="0"/>
          </a:p>
        </p:txBody>
      </p:sp>
      <p:grpSp>
        <p:nvGrpSpPr>
          <p:cNvPr id="10" name="object 10"/>
          <p:cNvGrpSpPr/>
          <p:nvPr/>
        </p:nvGrpSpPr>
        <p:grpSpPr>
          <a:xfrm>
            <a:off x="3795648" y="2095288"/>
            <a:ext cx="8358505" cy="3334385"/>
            <a:chOff x="3795648" y="2095288"/>
            <a:chExt cx="8358505" cy="3334385"/>
          </a:xfrm>
        </p:grpSpPr>
        <p:pic>
          <p:nvPicPr>
            <p:cNvPr id="11" name="object 11"/>
            <p:cNvPicPr/>
            <p:nvPr/>
          </p:nvPicPr>
          <p:blipFill>
            <a:blip r:embed="rId3" cstate="print"/>
            <a:stretch>
              <a:fillRect/>
            </a:stretch>
          </p:blipFill>
          <p:spPr>
            <a:xfrm>
              <a:off x="5543441" y="2095288"/>
              <a:ext cx="6610566" cy="3334173"/>
            </a:xfrm>
            <a:prstGeom prst="rect">
              <a:avLst/>
            </a:prstGeom>
          </p:spPr>
        </p:pic>
        <p:pic>
          <p:nvPicPr>
            <p:cNvPr id="12" name="object 12"/>
            <p:cNvPicPr/>
            <p:nvPr/>
          </p:nvPicPr>
          <p:blipFill>
            <a:blip r:embed="rId4" cstate="print"/>
            <a:stretch>
              <a:fillRect/>
            </a:stretch>
          </p:blipFill>
          <p:spPr>
            <a:xfrm>
              <a:off x="5715000" y="2266950"/>
              <a:ext cx="6086475" cy="2809875"/>
            </a:xfrm>
            <a:prstGeom prst="rect">
              <a:avLst/>
            </a:prstGeom>
          </p:spPr>
        </p:pic>
        <p:sp>
          <p:nvSpPr>
            <p:cNvPr id="13" name="object 13"/>
            <p:cNvSpPr/>
            <p:nvPr/>
          </p:nvSpPr>
          <p:spPr>
            <a:xfrm>
              <a:off x="3795649" y="2767075"/>
              <a:ext cx="1724025" cy="2190750"/>
            </a:xfrm>
            <a:custGeom>
              <a:avLst/>
              <a:gdLst/>
              <a:ahLst/>
              <a:cxnLst/>
              <a:rect l="l" t="t" r="r" b="b"/>
              <a:pathLst>
                <a:path w="1724025" h="2190750">
                  <a:moveTo>
                    <a:pt x="1717675" y="2152650"/>
                  </a:moveTo>
                  <a:lnTo>
                    <a:pt x="1711325" y="2149475"/>
                  </a:lnTo>
                  <a:lnTo>
                    <a:pt x="1641475" y="2114550"/>
                  </a:lnTo>
                  <a:lnTo>
                    <a:pt x="1641475" y="2149475"/>
                  </a:lnTo>
                  <a:lnTo>
                    <a:pt x="142875" y="2149475"/>
                  </a:lnTo>
                  <a:lnTo>
                    <a:pt x="142875" y="2155825"/>
                  </a:lnTo>
                  <a:lnTo>
                    <a:pt x="1641475" y="2155825"/>
                  </a:lnTo>
                  <a:lnTo>
                    <a:pt x="1641475" y="2190750"/>
                  </a:lnTo>
                  <a:lnTo>
                    <a:pt x="1711325" y="2155825"/>
                  </a:lnTo>
                  <a:lnTo>
                    <a:pt x="1717675" y="2152650"/>
                  </a:lnTo>
                  <a:close/>
                </a:path>
                <a:path w="1724025" h="2190750">
                  <a:moveTo>
                    <a:pt x="1721993" y="38100"/>
                  </a:moveTo>
                  <a:lnTo>
                    <a:pt x="1715643" y="34925"/>
                  </a:lnTo>
                  <a:lnTo>
                    <a:pt x="1645793" y="0"/>
                  </a:lnTo>
                  <a:lnTo>
                    <a:pt x="1645793" y="34925"/>
                  </a:lnTo>
                  <a:lnTo>
                    <a:pt x="0" y="34925"/>
                  </a:lnTo>
                  <a:lnTo>
                    <a:pt x="0" y="41275"/>
                  </a:lnTo>
                  <a:lnTo>
                    <a:pt x="1645793" y="41275"/>
                  </a:lnTo>
                  <a:lnTo>
                    <a:pt x="1645793" y="76200"/>
                  </a:lnTo>
                  <a:lnTo>
                    <a:pt x="1715643" y="41275"/>
                  </a:lnTo>
                  <a:lnTo>
                    <a:pt x="1721993" y="38100"/>
                  </a:lnTo>
                  <a:close/>
                </a:path>
                <a:path w="1724025" h="2190750">
                  <a:moveTo>
                    <a:pt x="1723898" y="666750"/>
                  </a:moveTo>
                  <a:lnTo>
                    <a:pt x="1717548" y="663575"/>
                  </a:lnTo>
                  <a:lnTo>
                    <a:pt x="1647698" y="628650"/>
                  </a:lnTo>
                  <a:lnTo>
                    <a:pt x="1647698" y="663575"/>
                  </a:lnTo>
                  <a:lnTo>
                    <a:pt x="85725" y="663575"/>
                  </a:lnTo>
                  <a:lnTo>
                    <a:pt x="85725" y="669925"/>
                  </a:lnTo>
                  <a:lnTo>
                    <a:pt x="1647698" y="669925"/>
                  </a:lnTo>
                  <a:lnTo>
                    <a:pt x="1647698" y="704850"/>
                  </a:lnTo>
                  <a:lnTo>
                    <a:pt x="1717548" y="669925"/>
                  </a:lnTo>
                  <a:lnTo>
                    <a:pt x="1723898" y="666750"/>
                  </a:lnTo>
                  <a:close/>
                </a:path>
              </a:pathLst>
            </a:custGeom>
            <a:solidFill>
              <a:srgbClr val="ED3429"/>
            </a:solidFill>
          </p:spPr>
          <p:txBody>
            <a:bodyPr wrap="square" lIns="0" tIns="0" rIns="0" bIns="0" rtlCol="0"/>
            <a:lstStyle/>
            <a:p>
              <a:endParaRPr/>
            </a:p>
          </p:txBody>
        </p:sp>
      </p:grpSp>
      <p:sp>
        <p:nvSpPr>
          <p:cNvPr id="14" name="object 14"/>
          <p:cNvSpPr txBox="1"/>
          <p:nvPr/>
        </p:nvSpPr>
        <p:spPr>
          <a:xfrm>
            <a:off x="348932" y="2623502"/>
            <a:ext cx="3627120" cy="1726114"/>
          </a:xfrm>
          <a:prstGeom prst="rect">
            <a:avLst/>
          </a:prstGeom>
        </p:spPr>
        <p:txBody>
          <a:bodyPr vert="horz" wrap="square" lIns="0" tIns="12700" rIns="0" bIns="0" rtlCol="0">
            <a:spAutoFit/>
          </a:bodyPr>
          <a:lstStyle/>
          <a:p>
            <a:pPr marL="298450" indent="-285750">
              <a:lnSpc>
                <a:spcPct val="100000"/>
              </a:lnSpc>
              <a:spcBef>
                <a:spcPts val="100"/>
              </a:spcBef>
              <a:buFont typeface="Arial"/>
              <a:buChar char="•"/>
              <a:tabLst>
                <a:tab pos="298450" algn="l"/>
              </a:tabLst>
            </a:pPr>
            <a:r>
              <a:rPr lang="zh-CN" altLang="en-US" sz="1800" b="1" dirty="0">
                <a:solidFill>
                  <a:srgbClr val="1A1817"/>
                </a:solidFill>
                <a:latin typeface="Calibri"/>
                <a:cs typeface="Calibri"/>
              </a:rPr>
              <a:t>来自其他</a:t>
            </a:r>
            <a:r>
              <a:rPr lang="zh-CN" altLang="en-US" b="1" dirty="0">
                <a:solidFill>
                  <a:srgbClr val="1A1817"/>
                </a:solidFill>
                <a:latin typeface="Calibri"/>
                <a:cs typeface="Calibri"/>
              </a:rPr>
              <a:t>学期</a:t>
            </a:r>
            <a:r>
              <a:rPr lang="zh-CN" altLang="en-US" sz="1800" b="1" dirty="0">
                <a:solidFill>
                  <a:srgbClr val="1A1817"/>
                </a:solidFill>
                <a:latin typeface="Calibri"/>
                <a:cs typeface="Calibri"/>
              </a:rPr>
              <a:t>的余额
当前费用</a:t>
            </a:r>
            <a:r>
              <a:rPr lang="en-US" altLang="zh-CN" sz="1800" b="1" dirty="0">
                <a:solidFill>
                  <a:srgbClr val="1A1817"/>
                </a:solidFill>
                <a:latin typeface="Calibri"/>
                <a:cs typeface="Calibri"/>
              </a:rPr>
              <a:t>/</a:t>
            </a:r>
            <a:r>
              <a:rPr lang="zh-CN" altLang="en-US" sz="1800" b="1" dirty="0">
                <a:solidFill>
                  <a:srgbClr val="1A1817"/>
                </a:solidFill>
                <a:latin typeface="Calibri"/>
                <a:cs typeface="Calibri"/>
              </a:rPr>
              <a:t>付款
住宿、学费、一般学生费用、膳食计划、保险等
总余额
汇总费用、付款和上期余额</a:t>
            </a:r>
            <a:endParaRPr sz="1800" dirty="0">
              <a:latin typeface="Source Sans 3"/>
              <a:cs typeface="Source Sans 3"/>
            </a:endParaRPr>
          </a:p>
        </p:txBody>
      </p:sp>
      <p:sp>
        <p:nvSpPr>
          <p:cNvPr id="15" name="object 15"/>
          <p:cNvSpPr txBox="1"/>
          <p:nvPr/>
        </p:nvSpPr>
        <p:spPr>
          <a:xfrm>
            <a:off x="8479790" y="6186264"/>
            <a:ext cx="1523365" cy="269304"/>
          </a:xfrm>
          <a:prstGeom prst="rect">
            <a:avLst/>
          </a:prstGeom>
        </p:spPr>
        <p:txBody>
          <a:bodyPr vert="horz" wrap="square" lIns="0" tIns="0" rIns="0" bIns="0" rtlCol="0">
            <a:spAutoFit/>
          </a:bodyPr>
          <a:lstStyle/>
          <a:p>
            <a:pPr marL="12700">
              <a:lnSpc>
                <a:spcPts val="2090"/>
              </a:lnSpc>
            </a:pPr>
            <a:r>
              <a:rPr lang="zh-CN" altLang="en-US" sz="1800" dirty="0">
                <a:solidFill>
                  <a:srgbClr val="1A1817"/>
                </a:solidFill>
                <a:latin typeface="Arial"/>
                <a:cs typeface="Arial"/>
              </a:rPr>
              <a:t>财务办公室</a:t>
            </a:r>
            <a:endParaRPr sz="18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177892" y="0"/>
            <a:ext cx="4014108" cy="5905500"/>
          </a:xfrm>
          <a:custGeom>
            <a:avLst/>
            <a:gdLst/>
            <a:ahLst/>
            <a:cxnLst/>
            <a:rect l="l" t="t" r="r" b="b"/>
            <a:pathLst>
              <a:path w="6096000" h="5905500">
                <a:moveTo>
                  <a:pt x="6096000" y="0"/>
                </a:moveTo>
                <a:lnTo>
                  <a:pt x="0" y="0"/>
                </a:lnTo>
                <a:lnTo>
                  <a:pt x="0" y="5905500"/>
                </a:lnTo>
                <a:lnTo>
                  <a:pt x="6096000" y="5905500"/>
                </a:lnTo>
                <a:lnTo>
                  <a:pt x="6096000" y="0"/>
                </a:lnTo>
                <a:close/>
              </a:path>
            </a:pathLst>
          </a:custGeom>
          <a:solidFill>
            <a:srgbClr val="C00000"/>
          </a:solidFill>
        </p:spPr>
        <p:txBody>
          <a:bodyPr wrap="square" lIns="0" tIns="0" rIns="0" bIns="0" rtlCol="0"/>
          <a:lstStyle/>
          <a:p>
            <a:endParaRPr/>
          </a:p>
        </p:txBody>
      </p:sp>
      <p:sp>
        <p:nvSpPr>
          <p:cNvPr id="3" name="object 3"/>
          <p:cNvSpPr/>
          <p:nvPr/>
        </p:nvSpPr>
        <p:spPr>
          <a:xfrm>
            <a:off x="0" y="6429375"/>
            <a:ext cx="9753600" cy="428625"/>
          </a:xfrm>
          <a:custGeom>
            <a:avLst/>
            <a:gdLst/>
            <a:ahLst/>
            <a:cxnLst/>
            <a:rect l="l" t="t" r="r" b="b"/>
            <a:pathLst>
              <a:path w="9753600" h="428625">
                <a:moveTo>
                  <a:pt x="9753600" y="0"/>
                </a:moveTo>
                <a:lnTo>
                  <a:pt x="6096000" y="0"/>
                </a:lnTo>
                <a:lnTo>
                  <a:pt x="971550" y="0"/>
                </a:lnTo>
                <a:lnTo>
                  <a:pt x="0" y="0"/>
                </a:lnTo>
                <a:lnTo>
                  <a:pt x="0" y="428625"/>
                </a:lnTo>
                <a:lnTo>
                  <a:pt x="6096000" y="428625"/>
                </a:lnTo>
                <a:lnTo>
                  <a:pt x="6096000" y="95250"/>
                </a:lnTo>
                <a:lnTo>
                  <a:pt x="9753600" y="95250"/>
                </a:lnTo>
                <a:lnTo>
                  <a:pt x="9753600" y="0"/>
                </a:lnTo>
                <a:close/>
              </a:path>
            </a:pathLst>
          </a:custGeom>
          <a:solidFill>
            <a:srgbClr val="C00000"/>
          </a:solidFill>
        </p:spPr>
        <p:txBody>
          <a:bodyPr wrap="square" lIns="0" tIns="0" rIns="0" bIns="0" rtlCol="0"/>
          <a:lstStyle/>
          <a:p>
            <a:endParaRPr/>
          </a:p>
        </p:txBody>
      </p:sp>
      <p:pic>
        <p:nvPicPr>
          <p:cNvPr id="4" name="object 4"/>
          <p:cNvPicPr/>
          <p:nvPr/>
        </p:nvPicPr>
        <p:blipFill>
          <a:blip r:embed="rId3" cstate="print"/>
          <a:stretch>
            <a:fillRect/>
          </a:stretch>
        </p:blipFill>
        <p:spPr>
          <a:xfrm>
            <a:off x="10172700" y="6429375"/>
            <a:ext cx="1657350" cy="200025"/>
          </a:xfrm>
          <a:prstGeom prst="rect">
            <a:avLst/>
          </a:prstGeom>
        </p:spPr>
      </p:pic>
      <p:sp>
        <p:nvSpPr>
          <p:cNvPr id="5" name="object 5"/>
          <p:cNvSpPr txBox="1">
            <a:spLocks noGrp="1"/>
          </p:cNvSpPr>
          <p:nvPr>
            <p:ph type="title"/>
          </p:nvPr>
        </p:nvSpPr>
        <p:spPr>
          <a:xfrm>
            <a:off x="665797" y="1453133"/>
            <a:ext cx="7303588" cy="991938"/>
          </a:xfrm>
          <a:prstGeom prst="rect">
            <a:avLst/>
          </a:prstGeom>
        </p:spPr>
        <p:txBody>
          <a:bodyPr vert="horz" wrap="square" lIns="0" tIns="67945" rIns="0" bIns="0" rtlCol="0" anchor="t">
            <a:spAutoFit/>
          </a:bodyPr>
          <a:lstStyle/>
          <a:p>
            <a:pPr marL="12700" marR="5080">
              <a:spcBef>
                <a:spcPts val="535"/>
              </a:spcBef>
            </a:pPr>
            <a:r>
              <a:rPr lang="ja-JP" altLang="en-US" sz="6000" dirty="0"/>
              <a:t>学</a:t>
            </a:r>
            <a:r>
              <a:rPr lang="zh-CN" altLang="en-US" sz="6000" dirty="0"/>
              <a:t>业</a:t>
            </a:r>
            <a:r>
              <a:rPr lang="ja-JP" altLang="en-US" sz="6000" dirty="0"/>
              <a:t>成就</a:t>
            </a:r>
            <a:endParaRPr lang="en-US" sz="6000" dirty="0">
              <a:solidFill>
                <a:schemeClr val="tx1">
                  <a:lumMod val="65000"/>
                  <a:lumOff val="35000"/>
                </a:schemeClr>
              </a:solidFill>
            </a:endParaRPr>
          </a:p>
        </p:txBody>
      </p:sp>
      <p:sp>
        <p:nvSpPr>
          <p:cNvPr id="6" name="object 6"/>
          <p:cNvSpPr txBox="1"/>
          <p:nvPr/>
        </p:nvSpPr>
        <p:spPr>
          <a:xfrm>
            <a:off x="665797" y="3425548"/>
            <a:ext cx="7096034" cy="1713931"/>
          </a:xfrm>
          <a:prstGeom prst="rect">
            <a:avLst/>
          </a:prstGeom>
        </p:spPr>
        <p:txBody>
          <a:bodyPr vert="horz" wrap="square" lIns="0" tIns="99695" rIns="0" bIns="0" rtlCol="0" anchor="t">
            <a:spAutoFit/>
          </a:bodyPr>
          <a:lstStyle/>
          <a:p>
            <a:pPr marL="469900" indent="-457200">
              <a:spcBef>
                <a:spcPts val="785"/>
              </a:spcBef>
              <a:buFont typeface="Arial"/>
              <a:buChar char="•"/>
            </a:pPr>
            <a:r>
              <a:rPr lang="zh-CN" altLang="en-US" sz="3050" dirty="0">
                <a:solidFill>
                  <a:srgbClr val="1A1817"/>
                </a:solidFill>
                <a:latin typeface="Arial"/>
                <a:cs typeface="Arial"/>
              </a:rPr>
              <a:t>大学有何不同
在大学取得成功
了解学位</a:t>
            </a:r>
            <a:endParaRPr sz="3050" spc="-10" dirty="0">
              <a:solidFill>
                <a:srgbClr val="1A1817"/>
              </a:solidFill>
              <a:latin typeface="Arial"/>
              <a:cs typeface="Arial"/>
            </a:endParaRPr>
          </a:p>
        </p:txBody>
      </p:sp>
      <p:pic>
        <p:nvPicPr>
          <p:cNvPr id="9" name="object 9"/>
          <p:cNvPicPr/>
          <p:nvPr/>
        </p:nvPicPr>
        <p:blipFill>
          <a:blip r:embed="rId4" cstate="print"/>
          <a:stretch>
            <a:fillRect/>
          </a:stretch>
        </p:blipFill>
        <p:spPr>
          <a:xfrm>
            <a:off x="8777968" y="336096"/>
            <a:ext cx="2781300" cy="5238750"/>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3" name="object 3"/>
          <p:cNvSpPr/>
          <p:nvPr/>
        </p:nvSpPr>
        <p:spPr>
          <a:xfrm>
            <a:off x="609600" y="0"/>
            <a:ext cx="10972800" cy="381000"/>
          </a:xfrm>
          <a:custGeom>
            <a:avLst/>
            <a:gdLst/>
            <a:ahLst/>
            <a:cxnLst/>
            <a:rect l="l" t="t" r="r" b="b"/>
            <a:pathLst>
              <a:path w="10972800" h="381000">
                <a:moveTo>
                  <a:pt x="10972800" y="0"/>
                </a:moveTo>
                <a:lnTo>
                  <a:pt x="0" y="0"/>
                </a:lnTo>
                <a:lnTo>
                  <a:pt x="0" y="381000"/>
                </a:lnTo>
                <a:lnTo>
                  <a:pt x="10972800" y="381000"/>
                </a:lnTo>
                <a:lnTo>
                  <a:pt x="10972800" y="0"/>
                </a:lnTo>
                <a:close/>
              </a:path>
            </a:pathLst>
          </a:custGeom>
          <a:solidFill>
            <a:srgbClr val="CC0000"/>
          </a:solidFill>
        </p:spPr>
        <p:txBody>
          <a:bodyPr wrap="square" lIns="0" tIns="0" rIns="0" bIns="0" rtlCol="0"/>
          <a:lstStyle/>
          <a:p>
            <a:endParaRPr/>
          </a:p>
        </p:txBody>
      </p:sp>
      <p:sp>
        <p:nvSpPr>
          <p:cNvPr id="4" name="object 4"/>
          <p:cNvSpPr/>
          <p:nvPr/>
        </p:nvSpPr>
        <p:spPr>
          <a:xfrm>
            <a:off x="7048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5" name="object 5"/>
          <p:cNvSpPr/>
          <p:nvPr/>
        </p:nvSpPr>
        <p:spPr>
          <a:xfrm>
            <a:off x="11620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6" name="object 6"/>
          <p:cNvSpPr/>
          <p:nvPr/>
        </p:nvSpPr>
        <p:spPr>
          <a:xfrm>
            <a:off x="16097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7" name="object 7"/>
          <p:cNvSpPr/>
          <p:nvPr/>
        </p:nvSpPr>
        <p:spPr>
          <a:xfrm>
            <a:off x="20574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grpSp>
        <p:nvGrpSpPr>
          <p:cNvPr id="8" name="object 8"/>
          <p:cNvGrpSpPr/>
          <p:nvPr/>
        </p:nvGrpSpPr>
        <p:grpSpPr>
          <a:xfrm>
            <a:off x="2671698" y="1882394"/>
            <a:ext cx="9330055" cy="4537710"/>
            <a:chOff x="2671698" y="1882394"/>
            <a:chExt cx="9330055" cy="4537710"/>
          </a:xfrm>
        </p:grpSpPr>
        <p:pic>
          <p:nvPicPr>
            <p:cNvPr id="9" name="object 9"/>
            <p:cNvPicPr/>
            <p:nvPr/>
          </p:nvPicPr>
          <p:blipFill>
            <a:blip r:embed="rId2" cstate="print"/>
            <a:stretch>
              <a:fillRect/>
            </a:stretch>
          </p:blipFill>
          <p:spPr>
            <a:xfrm>
              <a:off x="10515600" y="6238875"/>
              <a:ext cx="1485900" cy="180975"/>
            </a:xfrm>
            <a:prstGeom prst="rect">
              <a:avLst/>
            </a:prstGeom>
          </p:spPr>
        </p:pic>
        <p:sp>
          <p:nvSpPr>
            <p:cNvPr id="10" name="object 10"/>
            <p:cNvSpPr/>
            <p:nvPr/>
          </p:nvSpPr>
          <p:spPr>
            <a:xfrm>
              <a:off x="2671698" y="1882394"/>
              <a:ext cx="3096895" cy="76200"/>
            </a:xfrm>
            <a:custGeom>
              <a:avLst/>
              <a:gdLst/>
              <a:ahLst/>
              <a:cxnLst/>
              <a:rect l="l" t="t" r="r" b="b"/>
              <a:pathLst>
                <a:path w="3096895" h="76200">
                  <a:moveTo>
                    <a:pt x="3020949" y="0"/>
                  </a:moveTo>
                  <a:lnTo>
                    <a:pt x="3020567" y="76200"/>
                  </a:lnTo>
                  <a:lnTo>
                    <a:pt x="3090747" y="41401"/>
                  </a:lnTo>
                  <a:lnTo>
                    <a:pt x="3033395" y="41401"/>
                  </a:lnTo>
                  <a:lnTo>
                    <a:pt x="3033522" y="35051"/>
                  </a:lnTo>
                  <a:lnTo>
                    <a:pt x="3090356" y="35051"/>
                  </a:lnTo>
                  <a:lnTo>
                    <a:pt x="3020949" y="0"/>
                  </a:lnTo>
                  <a:close/>
                </a:path>
                <a:path w="3096895" h="76200">
                  <a:moveTo>
                    <a:pt x="126" y="24129"/>
                  </a:moveTo>
                  <a:lnTo>
                    <a:pt x="0" y="30479"/>
                  </a:lnTo>
                  <a:lnTo>
                    <a:pt x="3033395" y="41401"/>
                  </a:lnTo>
                  <a:lnTo>
                    <a:pt x="3020741" y="41401"/>
                  </a:lnTo>
                  <a:lnTo>
                    <a:pt x="3020773" y="35051"/>
                  </a:lnTo>
                  <a:lnTo>
                    <a:pt x="3033521" y="35051"/>
                  </a:lnTo>
                  <a:lnTo>
                    <a:pt x="126" y="24129"/>
                  </a:lnTo>
                  <a:close/>
                </a:path>
                <a:path w="3096895" h="76200">
                  <a:moveTo>
                    <a:pt x="3090356" y="35051"/>
                  </a:moveTo>
                  <a:lnTo>
                    <a:pt x="3033522" y="35051"/>
                  </a:lnTo>
                  <a:lnTo>
                    <a:pt x="3033395" y="41401"/>
                  </a:lnTo>
                  <a:lnTo>
                    <a:pt x="3090747" y="41401"/>
                  </a:lnTo>
                  <a:lnTo>
                    <a:pt x="3096895" y="38353"/>
                  </a:lnTo>
                  <a:lnTo>
                    <a:pt x="3090356" y="35051"/>
                  </a:lnTo>
                  <a:close/>
                </a:path>
              </a:pathLst>
            </a:custGeom>
            <a:solidFill>
              <a:srgbClr val="ED3429"/>
            </a:solidFill>
          </p:spPr>
          <p:txBody>
            <a:bodyPr wrap="square" lIns="0" tIns="0" rIns="0" bIns="0" rtlCol="0"/>
            <a:lstStyle/>
            <a:p>
              <a:endParaRPr/>
            </a:p>
          </p:txBody>
        </p:sp>
      </p:grpSp>
      <p:sp>
        <p:nvSpPr>
          <p:cNvPr id="11" name="object 11"/>
          <p:cNvSpPr txBox="1">
            <a:spLocks noGrp="1"/>
          </p:cNvSpPr>
          <p:nvPr>
            <p:ph type="title"/>
          </p:nvPr>
        </p:nvSpPr>
        <p:spPr>
          <a:xfrm>
            <a:off x="355917" y="340931"/>
            <a:ext cx="11495341" cy="800924"/>
          </a:xfrm>
          <a:prstGeom prst="rect">
            <a:avLst/>
          </a:prstGeom>
        </p:spPr>
        <p:txBody>
          <a:bodyPr vert="horz" wrap="square" lIns="0" tIns="305498" rIns="0" bIns="0" rtlCol="0">
            <a:spAutoFit/>
          </a:bodyPr>
          <a:lstStyle/>
          <a:p>
            <a:pPr marL="352425">
              <a:lnSpc>
                <a:spcPct val="100000"/>
              </a:lnSpc>
              <a:spcBef>
                <a:spcPts val="130"/>
              </a:spcBef>
            </a:pPr>
            <a:r>
              <a:rPr lang="zh-CN" altLang="en-US" sz="3200" dirty="0">
                <a:solidFill>
                  <a:srgbClr val="CC0000"/>
                </a:solidFill>
              </a:rPr>
              <a:t>待处理积分和分期付款图表</a:t>
            </a:r>
            <a:endParaRPr sz="3200" dirty="0"/>
          </a:p>
        </p:txBody>
      </p:sp>
      <p:sp>
        <p:nvSpPr>
          <p:cNvPr id="12" name="object 12"/>
          <p:cNvSpPr txBox="1"/>
          <p:nvPr/>
        </p:nvSpPr>
        <p:spPr>
          <a:xfrm>
            <a:off x="605105" y="1720034"/>
            <a:ext cx="4986020" cy="2568011"/>
          </a:xfrm>
          <a:prstGeom prst="rect">
            <a:avLst/>
          </a:prstGeom>
        </p:spPr>
        <p:txBody>
          <a:bodyPr vert="horz" wrap="square" lIns="0" tIns="15875" rIns="0" bIns="0" rtlCol="0" anchor="t">
            <a:spAutoFit/>
          </a:bodyPr>
          <a:lstStyle/>
          <a:p>
            <a:pPr marL="298450" indent="-285750">
              <a:lnSpc>
                <a:spcPct val="100000"/>
              </a:lnSpc>
              <a:spcBef>
                <a:spcPts val="125"/>
              </a:spcBef>
              <a:buFont typeface="Arial"/>
              <a:buChar char="•"/>
              <a:tabLst>
                <a:tab pos="298450" algn="l"/>
              </a:tabLst>
            </a:pPr>
            <a:r>
              <a:rPr lang="zh-CN" altLang="en-US" sz="2000" b="1" dirty="0">
                <a:solidFill>
                  <a:srgbClr val="1A1817"/>
                </a:solidFill>
                <a:latin typeface="Source Sans 3"/>
                <a:cs typeface="Source Sans 3"/>
              </a:rPr>
              <a:t>授权援助
完成援助需求
备忘录辅助
授权机构</a:t>
            </a:r>
            <a:r>
              <a:rPr lang="en-US" altLang="zh-CN" sz="2000" b="1" dirty="0">
                <a:solidFill>
                  <a:srgbClr val="1A1817"/>
                </a:solidFill>
                <a:latin typeface="Source Sans 3"/>
                <a:cs typeface="Source Sans 3"/>
              </a:rPr>
              <a:t>/</a:t>
            </a:r>
            <a:r>
              <a:rPr lang="zh-CN" altLang="en-US" sz="2000" b="1" dirty="0">
                <a:solidFill>
                  <a:srgbClr val="1A1817"/>
                </a:solidFill>
                <a:latin typeface="Source Sans 3"/>
                <a:cs typeface="Source Sans 3"/>
              </a:rPr>
              <a:t>大学 </a:t>
            </a:r>
            <a:r>
              <a:rPr lang="en-US" altLang="zh-CN" sz="2000" b="1" dirty="0">
                <a:solidFill>
                  <a:srgbClr val="1A1817"/>
                </a:solidFill>
                <a:latin typeface="Source Sans 3"/>
                <a:cs typeface="Source Sans 3"/>
              </a:rPr>
              <a:t>IL </a:t>
            </a:r>
            <a:r>
              <a:rPr lang="zh-CN" altLang="en-US" sz="2000" b="1" dirty="0">
                <a:solidFill>
                  <a:srgbClr val="1A1817"/>
                </a:solidFill>
                <a:latin typeface="Source Sans 3"/>
                <a:cs typeface="Source Sans 3"/>
              </a:rPr>
              <a:t>付款
贷款（可能需要采取行动）
分期付款计划：
夏季学期 </a:t>
            </a:r>
            <a:r>
              <a:rPr lang="en-US" altLang="zh-CN" sz="2000" b="1" dirty="0">
                <a:solidFill>
                  <a:srgbClr val="1A1817"/>
                </a:solidFill>
                <a:latin typeface="Source Sans 3"/>
                <a:cs typeface="Source Sans 3"/>
              </a:rPr>
              <a:t>= 2 </a:t>
            </a:r>
            <a:r>
              <a:rPr lang="zh-CN" altLang="en-US" sz="2000" b="1" dirty="0">
                <a:solidFill>
                  <a:srgbClr val="1A1817"/>
                </a:solidFill>
                <a:latin typeface="Source Sans 3"/>
                <a:cs typeface="Source Sans 3"/>
              </a:rPr>
              <a:t>次付款 </a:t>
            </a:r>
            <a:r>
              <a:rPr lang="en-US" altLang="zh-CN" sz="2000" b="1" dirty="0">
                <a:solidFill>
                  <a:srgbClr val="1A1817"/>
                </a:solidFill>
                <a:latin typeface="Source Sans 3"/>
                <a:cs typeface="Source Sans 3"/>
              </a:rPr>
              <a:t>+ 30 </a:t>
            </a:r>
            <a:r>
              <a:rPr lang="zh-CN" altLang="en-US" sz="2000" b="1" dirty="0">
                <a:solidFill>
                  <a:srgbClr val="1A1817"/>
                </a:solidFill>
                <a:latin typeface="Source Sans 3"/>
                <a:cs typeface="Source Sans 3"/>
              </a:rPr>
              <a:t>美元
秋季</a:t>
            </a:r>
            <a:r>
              <a:rPr lang="en-US" altLang="zh-CN" sz="2000" b="1" dirty="0">
                <a:solidFill>
                  <a:srgbClr val="1A1817"/>
                </a:solidFill>
                <a:latin typeface="Source Sans 3"/>
                <a:cs typeface="Source Sans 3"/>
              </a:rPr>
              <a:t>/</a:t>
            </a:r>
            <a:r>
              <a:rPr lang="zh-CN" altLang="en-US" sz="2000" b="1" dirty="0">
                <a:solidFill>
                  <a:srgbClr val="1A1817"/>
                </a:solidFill>
                <a:latin typeface="Source Sans 3"/>
                <a:cs typeface="Source Sans 3"/>
              </a:rPr>
              <a:t>春季 </a:t>
            </a:r>
            <a:r>
              <a:rPr lang="en-US" altLang="zh-CN" sz="2000" b="1" dirty="0">
                <a:solidFill>
                  <a:srgbClr val="1A1817"/>
                </a:solidFill>
                <a:latin typeface="Source Sans 3"/>
                <a:cs typeface="Source Sans 3"/>
              </a:rPr>
              <a:t>= 4 </a:t>
            </a:r>
            <a:r>
              <a:rPr lang="zh-CN" altLang="en-US" sz="2000" b="1" dirty="0">
                <a:solidFill>
                  <a:srgbClr val="1A1817"/>
                </a:solidFill>
                <a:latin typeface="Source Sans 3"/>
                <a:cs typeface="Source Sans 3"/>
              </a:rPr>
              <a:t>次付款 </a:t>
            </a:r>
            <a:r>
              <a:rPr lang="en-US" altLang="zh-CN" sz="2000" b="1" dirty="0">
                <a:solidFill>
                  <a:srgbClr val="1A1817"/>
                </a:solidFill>
                <a:latin typeface="Source Sans 3"/>
                <a:cs typeface="Source Sans 3"/>
              </a:rPr>
              <a:t>+ 30 </a:t>
            </a:r>
            <a:r>
              <a:rPr lang="zh-CN" altLang="en-US" sz="2000" b="1" dirty="0">
                <a:solidFill>
                  <a:srgbClr val="1A1817"/>
                </a:solidFill>
                <a:latin typeface="Source Sans 3"/>
                <a:cs typeface="Source Sans 3"/>
              </a:rPr>
              <a:t>美元</a:t>
            </a:r>
            <a:endParaRPr sz="2000" dirty="0">
              <a:latin typeface="Source Sans 3"/>
              <a:cs typeface="Source Sans 3"/>
            </a:endParaRPr>
          </a:p>
        </p:txBody>
      </p:sp>
      <p:grpSp>
        <p:nvGrpSpPr>
          <p:cNvPr id="13" name="object 13"/>
          <p:cNvGrpSpPr/>
          <p:nvPr/>
        </p:nvGrpSpPr>
        <p:grpSpPr>
          <a:xfrm>
            <a:off x="2833623" y="1409700"/>
            <a:ext cx="9272652" cy="4829175"/>
            <a:chOff x="2833623" y="1409700"/>
            <a:chExt cx="9272652" cy="4829175"/>
          </a:xfrm>
        </p:grpSpPr>
        <p:sp>
          <p:nvSpPr>
            <p:cNvPr id="14" name="object 14"/>
            <p:cNvSpPr/>
            <p:nvPr/>
          </p:nvSpPr>
          <p:spPr>
            <a:xfrm>
              <a:off x="2833623" y="4710429"/>
              <a:ext cx="2946400" cy="76200"/>
            </a:xfrm>
            <a:custGeom>
              <a:avLst/>
              <a:gdLst/>
              <a:ahLst/>
              <a:cxnLst/>
              <a:rect l="l" t="t" r="r" b="b"/>
              <a:pathLst>
                <a:path w="2946400" h="76200">
                  <a:moveTo>
                    <a:pt x="2869565" y="0"/>
                  </a:moveTo>
                  <a:lnTo>
                    <a:pt x="2869681" y="34843"/>
                  </a:lnTo>
                  <a:lnTo>
                    <a:pt x="2869702" y="41193"/>
                  </a:lnTo>
                  <a:lnTo>
                    <a:pt x="2869818" y="76200"/>
                  </a:lnTo>
                  <a:lnTo>
                    <a:pt x="2939252" y="41193"/>
                  </a:lnTo>
                  <a:lnTo>
                    <a:pt x="2882391" y="41193"/>
                  </a:lnTo>
                  <a:lnTo>
                    <a:pt x="2882391" y="34843"/>
                  </a:lnTo>
                  <a:lnTo>
                    <a:pt x="2939836" y="34843"/>
                  </a:lnTo>
                  <a:lnTo>
                    <a:pt x="2869565" y="0"/>
                  </a:lnTo>
                  <a:close/>
                </a:path>
                <a:path w="2946400" h="76200">
                  <a:moveTo>
                    <a:pt x="2869681" y="34843"/>
                  </a:moveTo>
                  <a:lnTo>
                    <a:pt x="0" y="45085"/>
                  </a:lnTo>
                  <a:lnTo>
                    <a:pt x="126" y="51435"/>
                  </a:lnTo>
                  <a:lnTo>
                    <a:pt x="2869702" y="41193"/>
                  </a:lnTo>
                  <a:lnTo>
                    <a:pt x="2869681" y="34843"/>
                  </a:lnTo>
                  <a:close/>
                </a:path>
                <a:path w="2946400" h="76200">
                  <a:moveTo>
                    <a:pt x="2939836" y="34843"/>
                  </a:moveTo>
                  <a:lnTo>
                    <a:pt x="2882391" y="34843"/>
                  </a:lnTo>
                  <a:lnTo>
                    <a:pt x="2882391" y="41193"/>
                  </a:lnTo>
                  <a:lnTo>
                    <a:pt x="2939252" y="41193"/>
                  </a:lnTo>
                  <a:lnTo>
                    <a:pt x="2945891" y="37846"/>
                  </a:lnTo>
                  <a:lnTo>
                    <a:pt x="2939836" y="34843"/>
                  </a:lnTo>
                  <a:close/>
                </a:path>
              </a:pathLst>
            </a:custGeom>
            <a:solidFill>
              <a:srgbClr val="ED3429"/>
            </a:solidFill>
          </p:spPr>
          <p:txBody>
            <a:bodyPr wrap="square" lIns="0" tIns="0" rIns="0" bIns="0" rtlCol="0"/>
            <a:lstStyle/>
            <a:p>
              <a:endParaRPr/>
            </a:p>
          </p:txBody>
        </p:sp>
        <p:pic>
          <p:nvPicPr>
            <p:cNvPr id="15" name="object 15"/>
            <p:cNvPicPr/>
            <p:nvPr/>
          </p:nvPicPr>
          <p:blipFill>
            <a:blip r:embed="rId3" cstate="print"/>
            <a:stretch>
              <a:fillRect/>
            </a:stretch>
          </p:blipFill>
          <p:spPr>
            <a:xfrm>
              <a:off x="5772150" y="2895600"/>
              <a:ext cx="5514975" cy="3343275"/>
            </a:xfrm>
            <a:prstGeom prst="rect">
              <a:avLst/>
            </a:prstGeom>
          </p:spPr>
        </p:pic>
        <p:pic>
          <p:nvPicPr>
            <p:cNvPr id="16" name="object 16"/>
            <p:cNvPicPr/>
            <p:nvPr/>
          </p:nvPicPr>
          <p:blipFill>
            <a:blip r:embed="rId4" cstate="print"/>
            <a:stretch>
              <a:fillRect/>
            </a:stretch>
          </p:blipFill>
          <p:spPr>
            <a:xfrm>
              <a:off x="5981700" y="3259479"/>
              <a:ext cx="4828090" cy="2588871"/>
            </a:xfrm>
            <a:prstGeom prst="rect">
              <a:avLst/>
            </a:prstGeom>
          </p:spPr>
        </p:pic>
        <p:pic>
          <p:nvPicPr>
            <p:cNvPr id="17" name="object 17"/>
            <p:cNvPicPr/>
            <p:nvPr/>
          </p:nvPicPr>
          <p:blipFill>
            <a:blip r:embed="rId5" cstate="print"/>
            <a:stretch>
              <a:fillRect/>
            </a:stretch>
          </p:blipFill>
          <p:spPr>
            <a:xfrm>
              <a:off x="5772150" y="1409700"/>
              <a:ext cx="6334125" cy="1838325"/>
            </a:xfrm>
            <a:prstGeom prst="rect">
              <a:avLst/>
            </a:prstGeom>
          </p:spPr>
        </p:pic>
        <p:pic>
          <p:nvPicPr>
            <p:cNvPr id="18" name="object 18"/>
            <p:cNvPicPr/>
            <p:nvPr/>
          </p:nvPicPr>
          <p:blipFill>
            <a:blip r:embed="rId6" cstate="print"/>
            <a:stretch>
              <a:fillRect/>
            </a:stretch>
          </p:blipFill>
          <p:spPr>
            <a:xfrm>
              <a:off x="5981700" y="1609605"/>
              <a:ext cx="5599013" cy="1247895"/>
            </a:xfrm>
            <a:prstGeom prst="rect">
              <a:avLst/>
            </a:prstGeom>
          </p:spPr>
        </p:pic>
      </p:grpSp>
      <p:sp>
        <p:nvSpPr>
          <p:cNvPr id="19" name="object 19"/>
          <p:cNvSpPr txBox="1"/>
          <p:nvPr/>
        </p:nvSpPr>
        <p:spPr>
          <a:xfrm>
            <a:off x="8479790" y="6186264"/>
            <a:ext cx="1523365" cy="269304"/>
          </a:xfrm>
          <a:prstGeom prst="rect">
            <a:avLst/>
          </a:prstGeom>
        </p:spPr>
        <p:txBody>
          <a:bodyPr vert="horz" wrap="square" lIns="0" tIns="0" rIns="0" bIns="0" rtlCol="0">
            <a:spAutoFit/>
          </a:bodyPr>
          <a:lstStyle/>
          <a:p>
            <a:pPr marL="12700">
              <a:lnSpc>
                <a:spcPts val="2090"/>
              </a:lnSpc>
            </a:pPr>
            <a:r>
              <a:rPr lang="zh-CN" altLang="en-US" sz="1800" dirty="0">
                <a:solidFill>
                  <a:srgbClr val="1A1817"/>
                </a:solidFill>
                <a:latin typeface="Arial"/>
                <a:cs typeface="Arial"/>
              </a:rPr>
              <a:t>财务办公室</a:t>
            </a:r>
            <a:endParaRPr sz="18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3" name="object 3"/>
          <p:cNvSpPr/>
          <p:nvPr/>
        </p:nvSpPr>
        <p:spPr>
          <a:xfrm>
            <a:off x="609600" y="0"/>
            <a:ext cx="10972800" cy="381000"/>
          </a:xfrm>
          <a:custGeom>
            <a:avLst/>
            <a:gdLst/>
            <a:ahLst/>
            <a:cxnLst/>
            <a:rect l="l" t="t" r="r" b="b"/>
            <a:pathLst>
              <a:path w="10972800" h="381000">
                <a:moveTo>
                  <a:pt x="10972800" y="0"/>
                </a:moveTo>
                <a:lnTo>
                  <a:pt x="0" y="0"/>
                </a:lnTo>
                <a:lnTo>
                  <a:pt x="0" y="381000"/>
                </a:lnTo>
                <a:lnTo>
                  <a:pt x="10972800" y="381000"/>
                </a:lnTo>
                <a:lnTo>
                  <a:pt x="10972800" y="0"/>
                </a:lnTo>
                <a:close/>
              </a:path>
            </a:pathLst>
          </a:custGeom>
          <a:solidFill>
            <a:srgbClr val="CC0000"/>
          </a:solidFill>
        </p:spPr>
        <p:txBody>
          <a:bodyPr wrap="square" lIns="0" tIns="0" rIns="0" bIns="0" rtlCol="0"/>
          <a:lstStyle/>
          <a:p>
            <a:endParaRPr/>
          </a:p>
        </p:txBody>
      </p:sp>
      <p:sp>
        <p:nvSpPr>
          <p:cNvPr id="4" name="object 4"/>
          <p:cNvSpPr/>
          <p:nvPr/>
        </p:nvSpPr>
        <p:spPr>
          <a:xfrm>
            <a:off x="7048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5" name="object 5"/>
          <p:cNvSpPr/>
          <p:nvPr/>
        </p:nvSpPr>
        <p:spPr>
          <a:xfrm>
            <a:off x="11620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6" name="object 6"/>
          <p:cNvSpPr/>
          <p:nvPr/>
        </p:nvSpPr>
        <p:spPr>
          <a:xfrm>
            <a:off x="16097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7" name="object 7"/>
          <p:cNvSpPr/>
          <p:nvPr/>
        </p:nvSpPr>
        <p:spPr>
          <a:xfrm>
            <a:off x="20574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pic>
        <p:nvPicPr>
          <p:cNvPr id="8" name="object 8"/>
          <p:cNvPicPr/>
          <p:nvPr/>
        </p:nvPicPr>
        <p:blipFill>
          <a:blip r:embed="rId2" cstate="print"/>
          <a:stretch>
            <a:fillRect/>
          </a:stretch>
        </p:blipFill>
        <p:spPr>
          <a:xfrm>
            <a:off x="10515600" y="6238875"/>
            <a:ext cx="1485900" cy="180975"/>
          </a:xfrm>
          <a:prstGeom prst="rect">
            <a:avLst/>
          </a:prstGeom>
        </p:spPr>
      </p:pic>
      <p:sp>
        <p:nvSpPr>
          <p:cNvPr id="9" name="object 9"/>
          <p:cNvSpPr txBox="1">
            <a:spLocks noGrp="1"/>
          </p:cNvSpPr>
          <p:nvPr>
            <p:ph type="title"/>
          </p:nvPr>
        </p:nvSpPr>
        <p:spPr>
          <a:xfrm>
            <a:off x="708513" y="381893"/>
            <a:ext cx="5978672" cy="952184"/>
          </a:xfrm>
          <a:prstGeom prst="rect">
            <a:avLst/>
          </a:prstGeom>
        </p:spPr>
        <p:txBody>
          <a:bodyPr vert="horz" wrap="square" lIns="0" tIns="15875" rIns="0" bIns="0" rtlCol="0" anchor="t">
            <a:spAutoFit/>
          </a:bodyPr>
          <a:lstStyle/>
          <a:p>
            <a:pPr marL="12700">
              <a:lnSpc>
                <a:spcPts val="3645"/>
              </a:lnSpc>
              <a:spcBef>
                <a:spcPts val="125"/>
              </a:spcBef>
            </a:pPr>
            <a:r>
              <a:rPr lang="zh-CN" altLang="en-US" sz="3200" spc="-10" dirty="0"/>
              <a:t>学生授权
第三方付款人</a:t>
            </a:r>
            <a:endParaRPr sz="3200" dirty="0"/>
          </a:p>
        </p:txBody>
      </p:sp>
      <p:grpSp>
        <p:nvGrpSpPr>
          <p:cNvPr id="10" name="object 10"/>
          <p:cNvGrpSpPr/>
          <p:nvPr/>
        </p:nvGrpSpPr>
        <p:grpSpPr>
          <a:xfrm>
            <a:off x="2571750" y="1190625"/>
            <a:ext cx="9448800" cy="3000375"/>
            <a:chOff x="2571750" y="1190625"/>
            <a:chExt cx="9448800" cy="3000375"/>
          </a:xfrm>
        </p:grpSpPr>
        <p:pic>
          <p:nvPicPr>
            <p:cNvPr id="11" name="object 11"/>
            <p:cNvPicPr/>
            <p:nvPr/>
          </p:nvPicPr>
          <p:blipFill>
            <a:blip r:embed="rId3" cstate="print"/>
            <a:stretch>
              <a:fillRect/>
            </a:stretch>
          </p:blipFill>
          <p:spPr>
            <a:xfrm>
              <a:off x="2571750" y="1190625"/>
              <a:ext cx="9448800" cy="3000375"/>
            </a:xfrm>
            <a:prstGeom prst="rect">
              <a:avLst/>
            </a:prstGeom>
          </p:spPr>
        </p:pic>
        <p:pic>
          <p:nvPicPr>
            <p:cNvPr id="12" name="object 12"/>
            <p:cNvPicPr/>
            <p:nvPr/>
          </p:nvPicPr>
          <p:blipFill>
            <a:blip r:embed="rId4" cstate="print"/>
            <a:stretch>
              <a:fillRect/>
            </a:stretch>
          </p:blipFill>
          <p:spPr>
            <a:xfrm>
              <a:off x="2781300" y="1400175"/>
              <a:ext cx="8848725" cy="2400300"/>
            </a:xfrm>
            <a:prstGeom prst="rect">
              <a:avLst/>
            </a:prstGeom>
          </p:spPr>
        </p:pic>
      </p:grpSp>
      <p:sp>
        <p:nvSpPr>
          <p:cNvPr id="13" name="object 13"/>
          <p:cNvSpPr txBox="1"/>
          <p:nvPr/>
        </p:nvSpPr>
        <p:spPr>
          <a:xfrm>
            <a:off x="4076153" y="322625"/>
            <a:ext cx="4283075" cy="862416"/>
          </a:xfrm>
          <a:prstGeom prst="rect">
            <a:avLst/>
          </a:prstGeom>
        </p:spPr>
        <p:txBody>
          <a:bodyPr vert="horz" wrap="square" lIns="0" tIns="15875" rIns="0" bIns="0" rtlCol="0">
            <a:spAutoFit/>
          </a:bodyPr>
          <a:lstStyle/>
          <a:p>
            <a:pPr marL="298450" indent="-285750">
              <a:lnSpc>
                <a:spcPct val="100000"/>
              </a:lnSpc>
              <a:spcBef>
                <a:spcPts val="125"/>
              </a:spcBef>
              <a:buFont typeface="Arial"/>
              <a:buChar char="•"/>
              <a:tabLst>
                <a:tab pos="298450" algn="l"/>
              </a:tabLst>
            </a:pPr>
            <a:r>
              <a:rPr lang="ja-JP" altLang="en-US" sz="2750" b="1" dirty="0">
                <a:solidFill>
                  <a:srgbClr val="1A1817"/>
                </a:solidFill>
                <a:latin typeface="Source Sans 3"/>
                <a:cs typeface="Source Sans 3"/>
              </a:rPr>
              <a:t>单击 </a:t>
            </a:r>
            <a:r>
              <a:rPr lang="en-US" sz="2750" b="1" dirty="0">
                <a:solidFill>
                  <a:srgbClr val="1A1817"/>
                </a:solidFill>
                <a:latin typeface="Source Sans 3"/>
                <a:cs typeface="Source Sans 3"/>
              </a:rPr>
              <a:t>Authorize Payers </a:t>
            </a:r>
            <a:r>
              <a:rPr lang="ja-JP" altLang="en-US" sz="2750" b="1" dirty="0">
                <a:solidFill>
                  <a:srgbClr val="1A1817"/>
                </a:solidFill>
                <a:latin typeface="Source Sans 3"/>
                <a:cs typeface="Source Sans 3"/>
              </a:rPr>
              <a:t>授权付款人</a:t>
            </a:r>
            <a:endParaRPr sz="2750" dirty="0">
              <a:latin typeface="Source Sans 3"/>
              <a:cs typeface="Source Sans 3"/>
            </a:endParaRPr>
          </a:p>
        </p:txBody>
      </p:sp>
      <p:sp>
        <p:nvSpPr>
          <p:cNvPr id="14" name="object 14"/>
          <p:cNvSpPr txBox="1"/>
          <p:nvPr/>
        </p:nvSpPr>
        <p:spPr>
          <a:xfrm>
            <a:off x="7274306" y="1001331"/>
            <a:ext cx="852169" cy="334645"/>
          </a:xfrm>
          <a:prstGeom prst="rect">
            <a:avLst/>
          </a:prstGeom>
        </p:spPr>
        <p:txBody>
          <a:bodyPr vert="horz" wrap="square" lIns="0" tIns="15875" rIns="0" bIns="0" rtlCol="0">
            <a:spAutoFit/>
          </a:bodyPr>
          <a:lstStyle/>
          <a:p>
            <a:pPr marL="298450" indent="-285750">
              <a:lnSpc>
                <a:spcPct val="100000"/>
              </a:lnSpc>
              <a:spcBef>
                <a:spcPts val="125"/>
              </a:spcBef>
              <a:buFont typeface="Arial"/>
              <a:buChar char="•"/>
              <a:tabLst>
                <a:tab pos="298450" algn="l"/>
              </a:tabLst>
            </a:pPr>
            <a:r>
              <a:rPr lang="ja-JP" altLang="en-US" sz="2000" spc="-20" dirty="0">
                <a:solidFill>
                  <a:srgbClr val="1A1817"/>
                </a:solidFill>
                <a:latin typeface="Source Sans 3"/>
                <a:cs typeface="Source Sans 3"/>
              </a:rPr>
              <a:t>然后</a:t>
            </a:r>
            <a:endParaRPr sz="2000" dirty="0">
              <a:latin typeface="Source Sans 3"/>
              <a:cs typeface="Source Sans 3"/>
            </a:endParaRPr>
          </a:p>
        </p:txBody>
      </p:sp>
      <p:sp>
        <p:nvSpPr>
          <p:cNvPr id="15" name="object 15"/>
          <p:cNvSpPr txBox="1"/>
          <p:nvPr/>
        </p:nvSpPr>
        <p:spPr>
          <a:xfrm>
            <a:off x="8128284" y="1022466"/>
            <a:ext cx="1113887" cy="312265"/>
          </a:xfrm>
          <a:prstGeom prst="rect">
            <a:avLst/>
          </a:prstGeom>
          <a:noFill/>
        </p:spPr>
        <p:txBody>
          <a:bodyPr vert="horz" wrap="square" lIns="0" tIns="4445" rIns="0" bIns="0" rtlCol="0">
            <a:spAutoFit/>
          </a:bodyPr>
          <a:lstStyle/>
          <a:p>
            <a:pPr marL="6350">
              <a:lnSpc>
                <a:spcPct val="100000"/>
              </a:lnSpc>
              <a:spcBef>
                <a:spcPts val="35"/>
              </a:spcBef>
            </a:pPr>
            <a:r>
              <a:rPr lang="ja-JP" altLang="en-US" sz="2000" dirty="0">
                <a:solidFill>
                  <a:srgbClr val="1A1817"/>
                </a:solidFill>
                <a:latin typeface="Source Sans 3"/>
                <a:cs typeface="Source Sans 3"/>
              </a:rPr>
              <a:t>新增</a:t>
            </a:r>
            <a:endParaRPr sz="2000" dirty="0">
              <a:latin typeface="Source Sans 3"/>
              <a:cs typeface="Source Sans 3"/>
            </a:endParaRPr>
          </a:p>
        </p:txBody>
      </p:sp>
      <p:grpSp>
        <p:nvGrpSpPr>
          <p:cNvPr id="16" name="object 16"/>
          <p:cNvGrpSpPr/>
          <p:nvPr/>
        </p:nvGrpSpPr>
        <p:grpSpPr>
          <a:xfrm>
            <a:off x="258885" y="849590"/>
            <a:ext cx="10695940" cy="6047740"/>
            <a:chOff x="190500" y="810513"/>
            <a:chExt cx="10695940" cy="6047740"/>
          </a:xfrm>
        </p:grpSpPr>
        <p:sp>
          <p:nvSpPr>
            <p:cNvPr id="17" name="object 17"/>
            <p:cNvSpPr/>
            <p:nvPr/>
          </p:nvSpPr>
          <p:spPr>
            <a:xfrm>
              <a:off x="3905250" y="810513"/>
              <a:ext cx="2914015" cy="1372870"/>
            </a:xfrm>
            <a:custGeom>
              <a:avLst/>
              <a:gdLst/>
              <a:ahLst/>
              <a:cxnLst/>
              <a:rect l="l" t="t" r="r" b="b"/>
              <a:pathLst>
                <a:path w="2914015" h="1372870">
                  <a:moveTo>
                    <a:pt x="52832" y="1303527"/>
                  </a:moveTo>
                  <a:lnTo>
                    <a:pt x="0" y="1370330"/>
                  </a:lnTo>
                  <a:lnTo>
                    <a:pt x="85216" y="1372489"/>
                  </a:lnTo>
                  <a:lnTo>
                    <a:pt x="75614" y="1352041"/>
                  </a:lnTo>
                  <a:lnTo>
                    <a:pt x="61595" y="1352041"/>
                  </a:lnTo>
                  <a:lnTo>
                    <a:pt x="53466" y="1334770"/>
                  </a:lnTo>
                  <a:lnTo>
                    <a:pt x="64974" y="1329385"/>
                  </a:lnTo>
                  <a:lnTo>
                    <a:pt x="52832" y="1303527"/>
                  </a:lnTo>
                  <a:close/>
                </a:path>
                <a:path w="2914015" h="1372870">
                  <a:moveTo>
                    <a:pt x="64974" y="1329385"/>
                  </a:moveTo>
                  <a:lnTo>
                    <a:pt x="53466" y="1334770"/>
                  </a:lnTo>
                  <a:lnTo>
                    <a:pt x="61595" y="1352041"/>
                  </a:lnTo>
                  <a:lnTo>
                    <a:pt x="73088" y="1346663"/>
                  </a:lnTo>
                  <a:lnTo>
                    <a:pt x="64974" y="1329385"/>
                  </a:lnTo>
                  <a:close/>
                </a:path>
                <a:path w="2914015" h="1372870">
                  <a:moveTo>
                    <a:pt x="73088" y="1346663"/>
                  </a:moveTo>
                  <a:lnTo>
                    <a:pt x="61595" y="1352041"/>
                  </a:lnTo>
                  <a:lnTo>
                    <a:pt x="75614" y="1352041"/>
                  </a:lnTo>
                  <a:lnTo>
                    <a:pt x="73088" y="1346663"/>
                  </a:lnTo>
                  <a:close/>
                </a:path>
                <a:path w="2914015" h="1372870">
                  <a:moveTo>
                    <a:pt x="2906014" y="0"/>
                  </a:moveTo>
                  <a:lnTo>
                    <a:pt x="64974" y="1329385"/>
                  </a:lnTo>
                  <a:lnTo>
                    <a:pt x="73088" y="1346663"/>
                  </a:lnTo>
                  <a:lnTo>
                    <a:pt x="2914015" y="17272"/>
                  </a:lnTo>
                  <a:lnTo>
                    <a:pt x="2906014" y="0"/>
                  </a:lnTo>
                  <a:close/>
                </a:path>
              </a:pathLst>
            </a:custGeom>
            <a:solidFill>
              <a:srgbClr val="ED3429"/>
            </a:solidFill>
          </p:spPr>
          <p:txBody>
            <a:bodyPr wrap="square" lIns="0" tIns="0" rIns="0" bIns="0" rtlCol="0"/>
            <a:lstStyle/>
            <a:p>
              <a:endParaRPr/>
            </a:p>
          </p:txBody>
        </p:sp>
        <p:pic>
          <p:nvPicPr>
            <p:cNvPr id="18" name="object 18"/>
            <p:cNvPicPr/>
            <p:nvPr/>
          </p:nvPicPr>
          <p:blipFill>
            <a:blip r:embed="rId5" cstate="print"/>
            <a:stretch>
              <a:fillRect/>
            </a:stretch>
          </p:blipFill>
          <p:spPr>
            <a:xfrm>
              <a:off x="190500" y="3848099"/>
              <a:ext cx="5848350" cy="3009900"/>
            </a:xfrm>
            <a:prstGeom prst="rect">
              <a:avLst/>
            </a:prstGeom>
          </p:spPr>
        </p:pic>
        <p:pic>
          <p:nvPicPr>
            <p:cNvPr id="19" name="object 19"/>
            <p:cNvPicPr/>
            <p:nvPr/>
          </p:nvPicPr>
          <p:blipFill>
            <a:blip r:embed="rId6" cstate="print"/>
            <a:stretch>
              <a:fillRect/>
            </a:stretch>
          </p:blipFill>
          <p:spPr>
            <a:xfrm>
              <a:off x="400050" y="4057649"/>
              <a:ext cx="5248275" cy="2476500"/>
            </a:xfrm>
            <a:prstGeom prst="rect">
              <a:avLst/>
            </a:prstGeom>
          </p:spPr>
        </p:pic>
        <p:sp>
          <p:nvSpPr>
            <p:cNvPr id="20" name="object 20"/>
            <p:cNvSpPr/>
            <p:nvPr/>
          </p:nvSpPr>
          <p:spPr>
            <a:xfrm>
              <a:off x="9186926" y="1201420"/>
              <a:ext cx="1699260" cy="974725"/>
            </a:xfrm>
            <a:custGeom>
              <a:avLst/>
              <a:gdLst/>
              <a:ahLst/>
              <a:cxnLst/>
              <a:rect l="l" t="t" r="r" b="b"/>
              <a:pathLst>
                <a:path w="1699259" h="974725">
                  <a:moveTo>
                    <a:pt x="1628315" y="944831"/>
                  </a:moveTo>
                  <a:lnTo>
                    <a:pt x="1614170" y="969644"/>
                  </a:lnTo>
                  <a:lnTo>
                    <a:pt x="1699259" y="974216"/>
                  </a:lnTo>
                  <a:lnTo>
                    <a:pt x="1683781" y="951102"/>
                  </a:lnTo>
                  <a:lnTo>
                    <a:pt x="1639316" y="951102"/>
                  </a:lnTo>
                  <a:lnTo>
                    <a:pt x="1628315" y="944831"/>
                  </a:lnTo>
                  <a:close/>
                </a:path>
                <a:path w="1699259" h="974725">
                  <a:moveTo>
                    <a:pt x="1637754" y="928272"/>
                  </a:moveTo>
                  <a:lnTo>
                    <a:pt x="1628315" y="944831"/>
                  </a:lnTo>
                  <a:lnTo>
                    <a:pt x="1639316" y="951102"/>
                  </a:lnTo>
                  <a:lnTo>
                    <a:pt x="1648841" y="934592"/>
                  </a:lnTo>
                  <a:lnTo>
                    <a:pt x="1637754" y="928272"/>
                  </a:lnTo>
                  <a:close/>
                </a:path>
                <a:path w="1699259" h="974725">
                  <a:moveTo>
                    <a:pt x="1651889" y="903477"/>
                  </a:moveTo>
                  <a:lnTo>
                    <a:pt x="1637754" y="928272"/>
                  </a:lnTo>
                  <a:lnTo>
                    <a:pt x="1648841" y="934592"/>
                  </a:lnTo>
                  <a:lnTo>
                    <a:pt x="1639316" y="951102"/>
                  </a:lnTo>
                  <a:lnTo>
                    <a:pt x="1683781" y="951102"/>
                  </a:lnTo>
                  <a:lnTo>
                    <a:pt x="1651889" y="903477"/>
                  </a:lnTo>
                  <a:close/>
                </a:path>
                <a:path w="1699259" h="974725">
                  <a:moveTo>
                    <a:pt x="9398" y="0"/>
                  </a:moveTo>
                  <a:lnTo>
                    <a:pt x="0" y="16509"/>
                  </a:lnTo>
                  <a:lnTo>
                    <a:pt x="1628315" y="944831"/>
                  </a:lnTo>
                  <a:lnTo>
                    <a:pt x="1637754" y="928272"/>
                  </a:lnTo>
                  <a:lnTo>
                    <a:pt x="9398" y="0"/>
                  </a:lnTo>
                  <a:close/>
                </a:path>
              </a:pathLst>
            </a:custGeom>
            <a:solidFill>
              <a:srgbClr val="ED3429"/>
            </a:solidFill>
          </p:spPr>
          <p:txBody>
            <a:bodyPr wrap="square" lIns="0" tIns="0" rIns="0" bIns="0" rtlCol="0"/>
            <a:lstStyle/>
            <a:p>
              <a:endParaRPr/>
            </a:p>
          </p:txBody>
        </p:sp>
      </p:grpSp>
      <p:sp>
        <p:nvSpPr>
          <p:cNvPr id="21" name="object 21"/>
          <p:cNvSpPr txBox="1"/>
          <p:nvPr/>
        </p:nvSpPr>
        <p:spPr>
          <a:xfrm>
            <a:off x="6570344" y="4040441"/>
            <a:ext cx="4630420" cy="1734449"/>
          </a:xfrm>
          <a:prstGeom prst="rect">
            <a:avLst/>
          </a:prstGeom>
        </p:spPr>
        <p:txBody>
          <a:bodyPr vert="horz" wrap="square" lIns="0" tIns="15875" rIns="0" bIns="0" rtlCol="0">
            <a:spAutoFit/>
          </a:bodyPr>
          <a:lstStyle/>
          <a:p>
            <a:pPr marL="298450" indent="-285750">
              <a:lnSpc>
                <a:spcPct val="100000"/>
              </a:lnSpc>
              <a:spcBef>
                <a:spcPts val="125"/>
              </a:spcBef>
              <a:buFont typeface="Arial"/>
              <a:buChar char="•"/>
              <a:tabLst>
                <a:tab pos="298450" algn="l"/>
              </a:tabLst>
            </a:pPr>
            <a:r>
              <a:rPr lang="zh-CN" altLang="en-US" sz="2750" b="1" dirty="0">
                <a:solidFill>
                  <a:srgbClr val="1A1817"/>
                </a:solidFill>
                <a:latin typeface="Source Sans 3"/>
                <a:cs typeface="Source Sans 3"/>
              </a:rPr>
              <a:t>输入付款人信息
付款人将收到电子邮件通知以登录
进入 </a:t>
            </a:r>
            <a:r>
              <a:rPr lang="en-US" altLang="zh-CN" sz="2750" b="1" dirty="0" err="1">
                <a:solidFill>
                  <a:srgbClr val="1A1817"/>
                </a:solidFill>
                <a:latin typeface="Source Sans 3"/>
                <a:cs typeface="Source Sans 3"/>
              </a:rPr>
              <a:t>QuikPay</a:t>
            </a:r>
            <a:endParaRPr sz="2000" dirty="0">
              <a:latin typeface="Source Sans 3"/>
              <a:cs typeface="Source Sans 3"/>
            </a:endParaRPr>
          </a:p>
        </p:txBody>
      </p:sp>
      <p:sp>
        <p:nvSpPr>
          <p:cNvPr id="22" name="object 22"/>
          <p:cNvSpPr/>
          <p:nvPr/>
        </p:nvSpPr>
        <p:spPr>
          <a:xfrm>
            <a:off x="5324475" y="4382515"/>
            <a:ext cx="1460500" cy="736600"/>
          </a:xfrm>
          <a:custGeom>
            <a:avLst/>
            <a:gdLst/>
            <a:ahLst/>
            <a:cxnLst/>
            <a:rect l="l" t="t" r="r" b="b"/>
            <a:pathLst>
              <a:path w="1460500" h="736600">
                <a:moveTo>
                  <a:pt x="51180" y="667892"/>
                </a:moveTo>
                <a:lnTo>
                  <a:pt x="0" y="736091"/>
                </a:lnTo>
                <a:lnTo>
                  <a:pt x="85216" y="736091"/>
                </a:lnTo>
                <a:lnTo>
                  <a:pt x="75329" y="716279"/>
                </a:lnTo>
                <a:lnTo>
                  <a:pt x="61087" y="716279"/>
                </a:lnTo>
                <a:lnTo>
                  <a:pt x="52577" y="699134"/>
                </a:lnTo>
                <a:lnTo>
                  <a:pt x="63939" y="693456"/>
                </a:lnTo>
                <a:lnTo>
                  <a:pt x="51180" y="667892"/>
                </a:lnTo>
                <a:close/>
              </a:path>
              <a:path w="1460500" h="736600">
                <a:moveTo>
                  <a:pt x="63939" y="693456"/>
                </a:moveTo>
                <a:lnTo>
                  <a:pt x="52577" y="699134"/>
                </a:lnTo>
                <a:lnTo>
                  <a:pt x="61087" y="716279"/>
                </a:lnTo>
                <a:lnTo>
                  <a:pt x="72485" y="710582"/>
                </a:lnTo>
                <a:lnTo>
                  <a:pt x="63939" y="693456"/>
                </a:lnTo>
                <a:close/>
              </a:path>
              <a:path w="1460500" h="736600">
                <a:moveTo>
                  <a:pt x="72485" y="710582"/>
                </a:moveTo>
                <a:lnTo>
                  <a:pt x="61087" y="716279"/>
                </a:lnTo>
                <a:lnTo>
                  <a:pt x="75329" y="716279"/>
                </a:lnTo>
                <a:lnTo>
                  <a:pt x="72485" y="710582"/>
                </a:lnTo>
                <a:close/>
              </a:path>
              <a:path w="1460500" h="736600">
                <a:moveTo>
                  <a:pt x="1451482" y="0"/>
                </a:moveTo>
                <a:lnTo>
                  <a:pt x="63939" y="693456"/>
                </a:lnTo>
                <a:lnTo>
                  <a:pt x="72485" y="710582"/>
                </a:lnTo>
                <a:lnTo>
                  <a:pt x="1459992" y="17017"/>
                </a:lnTo>
                <a:lnTo>
                  <a:pt x="1451482" y="0"/>
                </a:lnTo>
                <a:close/>
              </a:path>
            </a:pathLst>
          </a:custGeom>
          <a:solidFill>
            <a:srgbClr val="ED3429"/>
          </a:solidFill>
        </p:spPr>
        <p:txBody>
          <a:bodyPr wrap="square" lIns="0" tIns="0" rIns="0" bIns="0" rtlCol="0"/>
          <a:lstStyle/>
          <a:p>
            <a:endParaRPr/>
          </a:p>
        </p:txBody>
      </p:sp>
      <p:sp>
        <p:nvSpPr>
          <p:cNvPr id="23" name="object 23"/>
          <p:cNvSpPr txBox="1"/>
          <p:nvPr/>
        </p:nvSpPr>
        <p:spPr>
          <a:xfrm>
            <a:off x="8479790" y="6186264"/>
            <a:ext cx="1523365" cy="269304"/>
          </a:xfrm>
          <a:prstGeom prst="rect">
            <a:avLst/>
          </a:prstGeom>
        </p:spPr>
        <p:txBody>
          <a:bodyPr vert="horz" wrap="square" lIns="0" tIns="0" rIns="0" bIns="0" rtlCol="0">
            <a:spAutoFit/>
          </a:bodyPr>
          <a:lstStyle/>
          <a:p>
            <a:pPr marL="12700">
              <a:lnSpc>
                <a:spcPts val="2090"/>
              </a:lnSpc>
            </a:pPr>
            <a:r>
              <a:rPr lang="zh-CN" altLang="en-US" sz="1800" dirty="0">
                <a:solidFill>
                  <a:srgbClr val="1A1817"/>
                </a:solidFill>
                <a:latin typeface="Arial"/>
                <a:cs typeface="Arial"/>
              </a:rPr>
              <a:t>财务办公室</a:t>
            </a:r>
            <a:endParaRPr sz="1800" dirty="0">
              <a:latin typeface="Arial"/>
              <a:cs typeface="Arial"/>
            </a:endParaRPr>
          </a:p>
        </p:txBody>
      </p:sp>
    </p:spTree>
    <p:extLst>
      <p:ext uri="{BB962C8B-B14F-4D97-AF65-F5344CB8AC3E}">
        <p14:creationId xmlns:p14="http://schemas.microsoft.com/office/powerpoint/2010/main" val="3605507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3" name="object 3"/>
          <p:cNvSpPr/>
          <p:nvPr/>
        </p:nvSpPr>
        <p:spPr>
          <a:xfrm>
            <a:off x="609600" y="0"/>
            <a:ext cx="10972800" cy="381000"/>
          </a:xfrm>
          <a:custGeom>
            <a:avLst/>
            <a:gdLst/>
            <a:ahLst/>
            <a:cxnLst/>
            <a:rect l="l" t="t" r="r" b="b"/>
            <a:pathLst>
              <a:path w="10972800" h="381000">
                <a:moveTo>
                  <a:pt x="10972800" y="0"/>
                </a:moveTo>
                <a:lnTo>
                  <a:pt x="0" y="0"/>
                </a:lnTo>
                <a:lnTo>
                  <a:pt x="0" y="381000"/>
                </a:lnTo>
                <a:lnTo>
                  <a:pt x="10972800" y="381000"/>
                </a:lnTo>
                <a:lnTo>
                  <a:pt x="10972800" y="0"/>
                </a:lnTo>
                <a:close/>
              </a:path>
            </a:pathLst>
          </a:custGeom>
          <a:solidFill>
            <a:srgbClr val="CC0000"/>
          </a:solidFill>
        </p:spPr>
        <p:txBody>
          <a:bodyPr wrap="square" lIns="0" tIns="0" rIns="0" bIns="0" rtlCol="0"/>
          <a:lstStyle/>
          <a:p>
            <a:endParaRPr/>
          </a:p>
        </p:txBody>
      </p:sp>
      <p:sp>
        <p:nvSpPr>
          <p:cNvPr id="4" name="object 4"/>
          <p:cNvSpPr/>
          <p:nvPr/>
        </p:nvSpPr>
        <p:spPr>
          <a:xfrm>
            <a:off x="7048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5" name="object 5"/>
          <p:cNvSpPr/>
          <p:nvPr/>
        </p:nvSpPr>
        <p:spPr>
          <a:xfrm>
            <a:off x="11620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6" name="object 6"/>
          <p:cNvSpPr/>
          <p:nvPr/>
        </p:nvSpPr>
        <p:spPr>
          <a:xfrm>
            <a:off x="16097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7" name="object 7"/>
          <p:cNvSpPr/>
          <p:nvPr/>
        </p:nvSpPr>
        <p:spPr>
          <a:xfrm>
            <a:off x="20574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pic>
        <p:nvPicPr>
          <p:cNvPr id="8" name="object 8"/>
          <p:cNvPicPr/>
          <p:nvPr/>
        </p:nvPicPr>
        <p:blipFill>
          <a:blip r:embed="rId2" cstate="print"/>
          <a:stretch>
            <a:fillRect/>
          </a:stretch>
        </p:blipFill>
        <p:spPr>
          <a:xfrm>
            <a:off x="10515600" y="6238875"/>
            <a:ext cx="1485900" cy="180975"/>
          </a:xfrm>
          <a:prstGeom prst="rect">
            <a:avLst/>
          </a:prstGeom>
        </p:spPr>
      </p:pic>
      <p:sp>
        <p:nvSpPr>
          <p:cNvPr id="9" name="object 9"/>
          <p:cNvSpPr txBox="1"/>
          <p:nvPr/>
        </p:nvSpPr>
        <p:spPr>
          <a:xfrm>
            <a:off x="8479790" y="6164579"/>
            <a:ext cx="1523365" cy="289823"/>
          </a:xfrm>
          <a:prstGeom prst="rect">
            <a:avLst/>
          </a:prstGeom>
        </p:spPr>
        <p:txBody>
          <a:bodyPr vert="horz" wrap="square" lIns="0" tIns="12700" rIns="0" bIns="0" rtlCol="0">
            <a:spAutoFit/>
          </a:bodyPr>
          <a:lstStyle/>
          <a:p>
            <a:pPr marL="12700">
              <a:lnSpc>
                <a:spcPct val="100000"/>
              </a:lnSpc>
              <a:spcBef>
                <a:spcPts val="100"/>
              </a:spcBef>
            </a:pPr>
            <a:r>
              <a:rPr lang="zh-CN" altLang="en-US" sz="1800" dirty="0">
                <a:solidFill>
                  <a:srgbClr val="1A1817"/>
                </a:solidFill>
                <a:latin typeface="Arial"/>
                <a:cs typeface="Arial"/>
              </a:rPr>
              <a:t>财务办公室</a:t>
            </a:r>
            <a:endParaRPr sz="1800" dirty="0">
              <a:latin typeface="Arial"/>
              <a:cs typeface="Arial"/>
            </a:endParaRPr>
          </a:p>
        </p:txBody>
      </p:sp>
      <p:sp>
        <p:nvSpPr>
          <p:cNvPr id="10" name="object 10"/>
          <p:cNvSpPr txBox="1">
            <a:spLocks noGrp="1"/>
          </p:cNvSpPr>
          <p:nvPr>
            <p:ph type="title"/>
          </p:nvPr>
        </p:nvSpPr>
        <p:spPr>
          <a:xfrm>
            <a:off x="355917" y="340931"/>
            <a:ext cx="11495341" cy="814709"/>
          </a:xfrm>
          <a:prstGeom prst="rect">
            <a:avLst/>
          </a:prstGeom>
        </p:spPr>
        <p:txBody>
          <a:bodyPr vert="horz" wrap="square" lIns="0" tIns="303910" rIns="0" bIns="0" rtlCol="0">
            <a:spAutoFit/>
          </a:bodyPr>
          <a:lstStyle/>
          <a:p>
            <a:pPr marL="372110">
              <a:lnSpc>
                <a:spcPct val="100000"/>
              </a:lnSpc>
              <a:spcBef>
                <a:spcPts val="100"/>
              </a:spcBef>
            </a:pPr>
            <a:r>
              <a:rPr lang="ja-JP" altLang="en-US" sz="3300" dirty="0">
                <a:solidFill>
                  <a:srgbClr val="CC0000"/>
                </a:solidFill>
              </a:rPr>
              <a:t>如何付款</a:t>
            </a:r>
            <a:endParaRPr sz="3300" dirty="0"/>
          </a:p>
        </p:txBody>
      </p:sp>
      <p:grpSp>
        <p:nvGrpSpPr>
          <p:cNvPr id="11" name="object 11"/>
          <p:cNvGrpSpPr/>
          <p:nvPr/>
        </p:nvGrpSpPr>
        <p:grpSpPr>
          <a:xfrm>
            <a:off x="76146" y="3076342"/>
            <a:ext cx="6639032" cy="2591340"/>
            <a:chOff x="76146" y="3076342"/>
            <a:chExt cx="6639032" cy="2591340"/>
          </a:xfrm>
        </p:grpSpPr>
        <p:pic>
          <p:nvPicPr>
            <p:cNvPr id="12" name="object 12"/>
            <p:cNvPicPr/>
            <p:nvPr/>
          </p:nvPicPr>
          <p:blipFill>
            <a:blip r:embed="rId3" cstate="print"/>
            <a:stretch>
              <a:fillRect/>
            </a:stretch>
          </p:blipFill>
          <p:spPr>
            <a:xfrm>
              <a:off x="76146" y="3076342"/>
              <a:ext cx="6639032" cy="2591340"/>
            </a:xfrm>
            <a:prstGeom prst="rect">
              <a:avLst/>
            </a:prstGeom>
          </p:spPr>
        </p:pic>
        <p:pic>
          <p:nvPicPr>
            <p:cNvPr id="13" name="object 13"/>
            <p:cNvPicPr/>
            <p:nvPr/>
          </p:nvPicPr>
          <p:blipFill>
            <a:blip r:embed="rId4" cstate="print"/>
            <a:stretch>
              <a:fillRect/>
            </a:stretch>
          </p:blipFill>
          <p:spPr>
            <a:xfrm>
              <a:off x="247650" y="3248025"/>
              <a:ext cx="6115050" cy="2066925"/>
            </a:xfrm>
            <a:prstGeom prst="rect">
              <a:avLst/>
            </a:prstGeom>
          </p:spPr>
        </p:pic>
      </p:grpSp>
      <p:sp>
        <p:nvSpPr>
          <p:cNvPr id="18" name="object 18"/>
          <p:cNvSpPr txBox="1"/>
          <p:nvPr/>
        </p:nvSpPr>
        <p:spPr>
          <a:xfrm>
            <a:off x="7249115" y="3219873"/>
            <a:ext cx="4341495" cy="844550"/>
          </a:xfrm>
          <a:prstGeom prst="rect">
            <a:avLst/>
          </a:prstGeom>
        </p:spPr>
        <p:txBody>
          <a:bodyPr vert="horz" wrap="square" lIns="0" tIns="12700" rIns="0" bIns="0" rtlCol="0">
            <a:spAutoFit/>
          </a:bodyPr>
          <a:lstStyle/>
          <a:p>
            <a:pPr marL="297815" indent="-285115">
              <a:lnSpc>
                <a:spcPts val="2130"/>
              </a:lnSpc>
              <a:spcBef>
                <a:spcPts val="100"/>
              </a:spcBef>
              <a:buFont typeface="Arial"/>
              <a:buChar char="•"/>
              <a:tabLst>
                <a:tab pos="297815" algn="l"/>
              </a:tabLst>
            </a:pPr>
            <a:r>
              <a:rPr lang="zh-CN" altLang="en-US" sz="1800" dirty="0">
                <a:solidFill>
                  <a:srgbClr val="1A1817"/>
                </a:solidFill>
                <a:latin typeface="Source Sans 3"/>
                <a:cs typeface="Source Sans 3"/>
              </a:rPr>
              <a:t>点击查看和支付账户
点击付款
输入金额并选择 </a:t>
            </a:r>
            <a:r>
              <a:rPr lang="ja-JP" altLang="en-US" sz="1800" dirty="0">
                <a:solidFill>
                  <a:srgbClr val="1A1817"/>
                </a:solidFill>
                <a:latin typeface="Source Sans 3"/>
                <a:cs typeface="Source Sans 3"/>
              </a:rPr>
              <a:t>付款方式</a:t>
            </a:r>
            <a:endParaRPr sz="1800" dirty="0">
              <a:latin typeface="Source Sans 3"/>
              <a:cs typeface="Source Sans 3"/>
            </a:endParaRPr>
          </a:p>
        </p:txBody>
      </p:sp>
      <p:sp>
        <p:nvSpPr>
          <p:cNvPr id="20" name="object 20"/>
          <p:cNvSpPr txBox="1"/>
          <p:nvPr/>
        </p:nvSpPr>
        <p:spPr>
          <a:xfrm>
            <a:off x="261937" y="5462587"/>
            <a:ext cx="4191000" cy="1234953"/>
          </a:xfrm>
          <a:prstGeom prst="rect">
            <a:avLst/>
          </a:prstGeom>
          <a:solidFill>
            <a:srgbClr val="CC0000"/>
          </a:solidFill>
          <a:ln w="28575">
            <a:solidFill>
              <a:srgbClr val="1A1817"/>
            </a:solidFill>
          </a:ln>
        </p:spPr>
        <p:txBody>
          <a:bodyPr vert="horz" wrap="square" lIns="0" tIns="41910" rIns="0" bIns="0" rtlCol="0">
            <a:spAutoFit/>
          </a:bodyPr>
          <a:lstStyle/>
          <a:p>
            <a:pPr marL="369570" indent="-285750">
              <a:lnSpc>
                <a:spcPts val="2130"/>
              </a:lnSpc>
              <a:spcBef>
                <a:spcPts val="330"/>
              </a:spcBef>
              <a:buFont typeface="Arial"/>
              <a:buChar char="•"/>
              <a:tabLst>
                <a:tab pos="369570" algn="l"/>
              </a:tabLst>
            </a:pPr>
            <a:r>
              <a:rPr lang="zh-CN" altLang="en-US" sz="1800" b="1" dirty="0">
                <a:solidFill>
                  <a:srgbClr val="FFFFFF"/>
                </a:solidFill>
                <a:latin typeface="Source Sans 3 Semibold"/>
                <a:cs typeface="Source Sans 3 Semibold"/>
              </a:rPr>
              <a:t>在校园财务总监办公室支付：
检查
认证基金
现金</a:t>
            </a:r>
            <a:endParaRPr sz="1800" dirty="0">
              <a:latin typeface="Source Sans 3"/>
              <a:cs typeface="Source Sans 3"/>
            </a:endParaRPr>
          </a:p>
        </p:txBody>
      </p:sp>
      <p:pic>
        <p:nvPicPr>
          <p:cNvPr id="23" name="Picture 22">
            <a:extLst>
              <a:ext uri="{FF2B5EF4-FFF2-40B4-BE49-F238E27FC236}">
                <a16:creationId xmlns:a16="http://schemas.microsoft.com/office/drawing/2014/main" id="{BE89EF32-2FA8-C866-5CDF-63CD71F29AF8}"/>
              </a:ext>
            </a:extLst>
          </p:cNvPr>
          <p:cNvPicPr>
            <a:picLocks noChangeAspect="1"/>
          </p:cNvPicPr>
          <p:nvPr/>
        </p:nvPicPr>
        <p:blipFill>
          <a:blip r:embed="rId5"/>
          <a:stretch>
            <a:fillRect/>
          </a:stretch>
        </p:blipFill>
        <p:spPr>
          <a:xfrm>
            <a:off x="3267596" y="1097659"/>
            <a:ext cx="1189190" cy="2115725"/>
          </a:xfrm>
          <a:prstGeom prst="rect">
            <a:avLst/>
          </a:prstGeom>
        </p:spPr>
      </p:pic>
      <p:pic>
        <p:nvPicPr>
          <p:cNvPr id="24" name="Picture 23">
            <a:extLst>
              <a:ext uri="{FF2B5EF4-FFF2-40B4-BE49-F238E27FC236}">
                <a16:creationId xmlns:a16="http://schemas.microsoft.com/office/drawing/2014/main" id="{D4762283-0633-5A23-F2DE-7B30E52E47D3}"/>
              </a:ext>
            </a:extLst>
          </p:cNvPr>
          <p:cNvPicPr>
            <a:picLocks noChangeAspect="1"/>
          </p:cNvPicPr>
          <p:nvPr/>
        </p:nvPicPr>
        <p:blipFill>
          <a:blip r:embed="rId6"/>
          <a:stretch>
            <a:fillRect/>
          </a:stretch>
        </p:blipFill>
        <p:spPr>
          <a:xfrm>
            <a:off x="4453002" y="1098833"/>
            <a:ext cx="7398707" cy="2113379"/>
          </a:xfrm>
          <a:prstGeom prst="rect">
            <a:avLst/>
          </a:prstGeom>
        </p:spPr>
      </p:pic>
      <p:pic>
        <p:nvPicPr>
          <p:cNvPr id="25" name="Picture 24">
            <a:extLst>
              <a:ext uri="{FF2B5EF4-FFF2-40B4-BE49-F238E27FC236}">
                <a16:creationId xmlns:a16="http://schemas.microsoft.com/office/drawing/2014/main" id="{C047CE66-AFF7-CDF5-D8FC-D4F3DF0E14BE}"/>
              </a:ext>
            </a:extLst>
          </p:cNvPr>
          <p:cNvPicPr>
            <a:picLocks noChangeAspect="1"/>
          </p:cNvPicPr>
          <p:nvPr/>
        </p:nvPicPr>
        <p:blipFill>
          <a:blip r:embed="rId7"/>
          <a:stretch>
            <a:fillRect/>
          </a:stretch>
        </p:blipFill>
        <p:spPr>
          <a:xfrm>
            <a:off x="6296743" y="4285597"/>
            <a:ext cx="5548379" cy="1783654"/>
          </a:xfrm>
          <a:prstGeom prst="rect">
            <a:avLst/>
          </a:prstGeom>
        </p:spPr>
      </p:pic>
      <p:cxnSp>
        <p:nvCxnSpPr>
          <p:cNvPr id="26" name="Straight Arrow Connector 25">
            <a:extLst>
              <a:ext uri="{FF2B5EF4-FFF2-40B4-BE49-F238E27FC236}">
                <a16:creationId xmlns:a16="http://schemas.microsoft.com/office/drawing/2014/main" id="{9A214165-8757-6222-2D0A-9820D84284AB}"/>
              </a:ext>
            </a:extLst>
          </p:cNvPr>
          <p:cNvCxnSpPr/>
          <p:nvPr/>
        </p:nvCxnSpPr>
        <p:spPr>
          <a:xfrm flipH="1" flipV="1">
            <a:off x="4404985" y="2567835"/>
            <a:ext cx="2787041" cy="7620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p14="http://schemas.microsoft.com/office/powerpoint/2010/main">
        <mc:Choice Requires="p14">
          <p:contentPart p14:bwMode="auto" r:id="rId8">
            <p14:nvContentPartPr>
              <p14:cNvPr id="27" name="Ink 26">
                <a:extLst>
                  <a:ext uri="{FF2B5EF4-FFF2-40B4-BE49-F238E27FC236}">
                    <a16:creationId xmlns:a16="http://schemas.microsoft.com/office/drawing/2014/main" id="{3E42470F-0E8D-4643-6215-1512B9E599E0}"/>
                  </a:ext>
                </a:extLst>
              </p14:cNvPr>
              <p14:cNvContentPartPr/>
              <p14:nvPr/>
            </p14:nvContentPartPr>
            <p14:xfrm>
              <a:off x="10009382" y="1481823"/>
              <a:ext cx="1651473" cy="324507"/>
            </p14:xfrm>
          </p:contentPart>
        </mc:Choice>
        <mc:Fallback xmlns="">
          <p:pic>
            <p:nvPicPr>
              <p:cNvPr id="27" name="Ink 26">
                <a:extLst>
                  <a:ext uri="{FF2B5EF4-FFF2-40B4-BE49-F238E27FC236}">
                    <a16:creationId xmlns:a16="http://schemas.microsoft.com/office/drawing/2014/main" id="{3E42470F-0E8D-4643-6215-1512B9E599E0}"/>
                  </a:ext>
                </a:extLst>
              </p:cNvPr>
              <p:cNvPicPr/>
              <p:nvPr/>
            </p:nvPicPr>
            <p:blipFill>
              <a:blip r:embed="rId9"/>
              <a:stretch>
                <a:fillRect/>
              </a:stretch>
            </p:blipFill>
            <p:spPr>
              <a:xfrm>
                <a:off x="9955389" y="1374013"/>
                <a:ext cx="1759100" cy="539767"/>
              </a:xfrm>
              <a:prstGeom prst="rect">
                <a:avLst/>
              </a:prstGeom>
            </p:spPr>
          </p:pic>
        </mc:Fallback>
      </mc:AlternateContent>
      <p:cxnSp>
        <p:nvCxnSpPr>
          <p:cNvPr id="28" name="Straight Arrow Connector 27">
            <a:extLst>
              <a:ext uri="{FF2B5EF4-FFF2-40B4-BE49-F238E27FC236}">
                <a16:creationId xmlns:a16="http://schemas.microsoft.com/office/drawing/2014/main" id="{D139B5ED-EA9C-D438-F85B-0B2A4155B24F}"/>
              </a:ext>
            </a:extLst>
          </p:cNvPr>
          <p:cNvCxnSpPr/>
          <p:nvPr/>
        </p:nvCxnSpPr>
        <p:spPr>
          <a:xfrm>
            <a:off x="7473862" y="4070959"/>
            <a:ext cx="281835" cy="88726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p14="http://schemas.microsoft.com/office/powerpoint/2010/main">
        <mc:Choice Requires="p14">
          <p:contentPart p14:bwMode="auto" r:id="rId10">
            <p14:nvContentPartPr>
              <p14:cNvPr id="30" name="Ink 29">
                <a:extLst>
                  <a:ext uri="{FF2B5EF4-FFF2-40B4-BE49-F238E27FC236}">
                    <a16:creationId xmlns:a16="http://schemas.microsoft.com/office/drawing/2014/main" id="{2E58263E-EB4E-4DDF-E8A6-2B860CCE4B49}"/>
                  </a:ext>
                </a:extLst>
              </p14:cNvPr>
              <p14:cNvContentPartPr/>
              <p14:nvPr/>
            </p14:nvContentPartPr>
            <p14:xfrm>
              <a:off x="10814137" y="1732767"/>
              <a:ext cx="10438" cy="10438"/>
            </p14:xfrm>
          </p:contentPart>
        </mc:Choice>
        <mc:Fallback xmlns="">
          <p:pic>
            <p:nvPicPr>
              <p:cNvPr id="30" name="Ink 29">
                <a:extLst>
                  <a:ext uri="{FF2B5EF4-FFF2-40B4-BE49-F238E27FC236}">
                    <a16:creationId xmlns:a16="http://schemas.microsoft.com/office/drawing/2014/main" id="{2E58263E-EB4E-4DDF-E8A6-2B860CCE4B49}"/>
                  </a:ext>
                </a:extLst>
              </p:cNvPr>
              <p:cNvPicPr/>
              <p:nvPr/>
            </p:nvPicPr>
            <p:blipFill>
              <a:blip r:embed="rId11"/>
              <a:stretch>
                <a:fillRect/>
              </a:stretch>
            </p:blipFill>
            <p:spPr>
              <a:xfrm>
                <a:off x="9248437" y="-1398633"/>
                <a:ext cx="3131400" cy="626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Ink 33">
                <a:extLst>
                  <a:ext uri="{FF2B5EF4-FFF2-40B4-BE49-F238E27FC236}">
                    <a16:creationId xmlns:a16="http://schemas.microsoft.com/office/drawing/2014/main" id="{0A34F54D-B730-2C17-AB80-71113C4FBB8A}"/>
                  </a:ext>
                </a:extLst>
              </p14:cNvPr>
              <p14:cNvContentPartPr/>
              <p14:nvPr/>
            </p14:nvContentPartPr>
            <p14:xfrm>
              <a:off x="10365288" y="1471808"/>
              <a:ext cx="1188792" cy="42184"/>
            </p14:xfrm>
          </p:contentPart>
        </mc:Choice>
        <mc:Fallback xmlns="">
          <p:pic>
            <p:nvPicPr>
              <p:cNvPr id="34" name="Ink 33">
                <a:extLst>
                  <a:ext uri="{FF2B5EF4-FFF2-40B4-BE49-F238E27FC236}">
                    <a16:creationId xmlns:a16="http://schemas.microsoft.com/office/drawing/2014/main" id="{0A34F54D-B730-2C17-AB80-71113C4FBB8A}"/>
                  </a:ext>
                </a:extLst>
              </p:cNvPr>
              <p:cNvPicPr/>
              <p:nvPr/>
            </p:nvPicPr>
            <p:blipFill>
              <a:blip r:embed="rId13"/>
              <a:stretch>
                <a:fillRect/>
              </a:stretch>
            </p:blipFill>
            <p:spPr>
              <a:xfrm>
                <a:off x="10311301" y="1364561"/>
                <a:ext cx="1296406" cy="25632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Ink 34">
                <a:extLst>
                  <a:ext uri="{FF2B5EF4-FFF2-40B4-BE49-F238E27FC236}">
                    <a16:creationId xmlns:a16="http://schemas.microsoft.com/office/drawing/2014/main" id="{FD132299-CEA8-4C04-1220-39641697EEA6}"/>
                  </a:ext>
                </a:extLst>
              </p14:cNvPr>
              <p14:cNvContentPartPr/>
              <p14:nvPr/>
            </p14:nvContentPartPr>
            <p14:xfrm>
              <a:off x="10521863" y="1627426"/>
              <a:ext cx="637429" cy="95511"/>
            </p14:xfrm>
          </p:contentPart>
        </mc:Choice>
        <mc:Fallback xmlns="">
          <p:pic>
            <p:nvPicPr>
              <p:cNvPr id="35" name="Ink 34">
                <a:extLst>
                  <a:ext uri="{FF2B5EF4-FFF2-40B4-BE49-F238E27FC236}">
                    <a16:creationId xmlns:a16="http://schemas.microsoft.com/office/drawing/2014/main" id="{FD132299-CEA8-4C04-1220-39641697EEA6}"/>
                  </a:ext>
                </a:extLst>
              </p:cNvPr>
              <p:cNvPicPr/>
              <p:nvPr/>
            </p:nvPicPr>
            <p:blipFill>
              <a:blip r:embed="rId15"/>
              <a:stretch>
                <a:fillRect/>
              </a:stretch>
            </p:blipFill>
            <p:spPr>
              <a:xfrm>
                <a:off x="10467874" y="1520110"/>
                <a:ext cx="745047" cy="309785"/>
              </a:xfrm>
              <a:prstGeom prst="rect">
                <a:avLst/>
              </a:prstGeom>
            </p:spPr>
          </p:pic>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52800" y="0"/>
            <a:ext cx="8839200" cy="5486400"/>
          </a:xfrm>
          <a:custGeom>
            <a:avLst/>
            <a:gdLst/>
            <a:ahLst/>
            <a:cxnLst/>
            <a:rect l="l" t="t" r="r" b="b"/>
            <a:pathLst>
              <a:path w="8839200" h="5486400">
                <a:moveTo>
                  <a:pt x="8839200" y="0"/>
                </a:moveTo>
                <a:lnTo>
                  <a:pt x="0" y="0"/>
                </a:lnTo>
                <a:lnTo>
                  <a:pt x="0" y="5486400"/>
                </a:lnTo>
                <a:lnTo>
                  <a:pt x="8839200" y="5486400"/>
                </a:lnTo>
                <a:lnTo>
                  <a:pt x="8839200" y="0"/>
                </a:lnTo>
                <a:close/>
              </a:path>
            </a:pathLst>
          </a:custGeom>
          <a:solidFill>
            <a:srgbClr val="E2E3E1"/>
          </a:solidFill>
        </p:spPr>
        <p:txBody>
          <a:bodyPr wrap="square" lIns="0" tIns="0" rIns="0" bIns="0" rtlCol="0"/>
          <a:lstStyle/>
          <a:p>
            <a:endParaRPr/>
          </a:p>
        </p:txBody>
      </p:sp>
      <p:sp>
        <p:nvSpPr>
          <p:cNvPr id="3" name="object 3"/>
          <p:cNvSpPr/>
          <p:nvPr/>
        </p:nvSpPr>
        <p:spPr>
          <a:xfrm>
            <a:off x="10296525" y="6029325"/>
            <a:ext cx="1895475" cy="828675"/>
          </a:xfrm>
          <a:custGeom>
            <a:avLst/>
            <a:gdLst/>
            <a:ahLst/>
            <a:cxnLst/>
            <a:rect l="l" t="t" r="r" b="b"/>
            <a:pathLst>
              <a:path w="1895475" h="828675">
                <a:moveTo>
                  <a:pt x="1895475" y="0"/>
                </a:moveTo>
                <a:lnTo>
                  <a:pt x="0" y="0"/>
                </a:lnTo>
                <a:lnTo>
                  <a:pt x="0" y="828675"/>
                </a:lnTo>
                <a:lnTo>
                  <a:pt x="1895475" y="828675"/>
                </a:lnTo>
                <a:lnTo>
                  <a:pt x="1895475" y="0"/>
                </a:lnTo>
                <a:close/>
              </a:path>
            </a:pathLst>
          </a:custGeom>
          <a:solidFill>
            <a:srgbClr val="E2E3E1"/>
          </a:solidFill>
        </p:spPr>
        <p:txBody>
          <a:bodyPr wrap="square" lIns="0" tIns="0" rIns="0" bIns="0" rtlCol="0"/>
          <a:lstStyle/>
          <a:p>
            <a:endParaRPr/>
          </a:p>
        </p:txBody>
      </p:sp>
      <p:sp>
        <p:nvSpPr>
          <p:cNvPr id="4" name="object 4"/>
          <p:cNvSpPr/>
          <p:nvPr/>
        </p:nvSpPr>
        <p:spPr>
          <a:xfrm>
            <a:off x="0" y="0"/>
            <a:ext cx="3352800" cy="5486400"/>
          </a:xfrm>
          <a:custGeom>
            <a:avLst/>
            <a:gdLst/>
            <a:ahLst/>
            <a:cxnLst/>
            <a:rect l="l" t="t" r="r" b="b"/>
            <a:pathLst>
              <a:path w="3352800" h="5486400">
                <a:moveTo>
                  <a:pt x="3352800" y="0"/>
                </a:moveTo>
                <a:lnTo>
                  <a:pt x="0" y="0"/>
                </a:lnTo>
                <a:lnTo>
                  <a:pt x="0" y="5486400"/>
                </a:lnTo>
                <a:lnTo>
                  <a:pt x="3352800" y="5486400"/>
                </a:lnTo>
                <a:lnTo>
                  <a:pt x="3352800" y="0"/>
                </a:lnTo>
                <a:close/>
              </a:path>
            </a:pathLst>
          </a:custGeom>
          <a:solidFill>
            <a:srgbClr val="CC0000"/>
          </a:solidFill>
        </p:spPr>
        <p:txBody>
          <a:bodyPr wrap="square" lIns="0" tIns="0" rIns="0" bIns="0" rtlCol="0"/>
          <a:lstStyle/>
          <a:p>
            <a:endParaRPr/>
          </a:p>
        </p:txBody>
      </p:sp>
      <p:sp>
        <p:nvSpPr>
          <p:cNvPr id="5" name="object 5"/>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pic>
        <p:nvPicPr>
          <p:cNvPr id="6" name="object 6"/>
          <p:cNvPicPr/>
          <p:nvPr/>
        </p:nvPicPr>
        <p:blipFill>
          <a:blip r:embed="rId2" cstate="print"/>
          <a:stretch>
            <a:fillRect/>
          </a:stretch>
        </p:blipFill>
        <p:spPr>
          <a:xfrm>
            <a:off x="10515600" y="6238875"/>
            <a:ext cx="1485900" cy="180975"/>
          </a:xfrm>
          <a:prstGeom prst="rect">
            <a:avLst/>
          </a:prstGeom>
        </p:spPr>
      </p:pic>
      <p:sp>
        <p:nvSpPr>
          <p:cNvPr id="7" name="object 7"/>
          <p:cNvSpPr/>
          <p:nvPr/>
        </p:nvSpPr>
        <p:spPr>
          <a:xfrm>
            <a:off x="6691376" y="2795651"/>
            <a:ext cx="3057525" cy="781050"/>
          </a:xfrm>
          <a:custGeom>
            <a:avLst/>
            <a:gdLst/>
            <a:ahLst/>
            <a:cxnLst/>
            <a:rect l="l" t="t" r="r" b="b"/>
            <a:pathLst>
              <a:path w="3057525" h="781050">
                <a:moveTo>
                  <a:pt x="0" y="781050"/>
                </a:moveTo>
                <a:lnTo>
                  <a:pt x="3057525" y="781050"/>
                </a:lnTo>
                <a:lnTo>
                  <a:pt x="3057525" y="0"/>
                </a:lnTo>
                <a:lnTo>
                  <a:pt x="0" y="0"/>
                </a:lnTo>
                <a:lnTo>
                  <a:pt x="0" y="781050"/>
                </a:lnTo>
                <a:close/>
              </a:path>
            </a:pathLst>
          </a:custGeom>
          <a:ln w="12700">
            <a:solidFill>
              <a:srgbClr val="E2E3E1"/>
            </a:solidFill>
          </a:ln>
        </p:spPr>
        <p:txBody>
          <a:bodyPr wrap="square" lIns="0" tIns="0" rIns="0" bIns="0" rtlCol="0"/>
          <a:lstStyle/>
          <a:p>
            <a:endParaRPr/>
          </a:p>
        </p:txBody>
      </p:sp>
      <p:sp>
        <p:nvSpPr>
          <p:cNvPr id="8" name="object 8"/>
          <p:cNvSpPr txBox="1">
            <a:spLocks noGrp="1"/>
          </p:cNvSpPr>
          <p:nvPr>
            <p:ph type="title"/>
          </p:nvPr>
        </p:nvSpPr>
        <p:spPr>
          <a:xfrm>
            <a:off x="6293739" y="597788"/>
            <a:ext cx="5557520" cy="1001556"/>
          </a:xfrm>
          <a:prstGeom prst="rect">
            <a:avLst/>
          </a:prstGeom>
        </p:spPr>
        <p:txBody>
          <a:bodyPr vert="horz" wrap="square" lIns="0" tIns="16510" rIns="0" bIns="0" rtlCol="0" anchor="t">
            <a:spAutoFit/>
          </a:bodyPr>
          <a:lstStyle/>
          <a:p>
            <a:pPr marL="12700">
              <a:spcBef>
                <a:spcPts val="130"/>
              </a:spcBef>
            </a:pPr>
            <a:r>
              <a:rPr lang="ja-JP" altLang="en-US" sz="3200" dirty="0"/>
              <a:t>你在 </a:t>
            </a:r>
            <a:r>
              <a:rPr lang="en-US" sz="3200" dirty="0"/>
              <a:t>COUGARNET </a:t>
            </a:r>
            <a:r>
              <a:rPr lang="ja-JP" altLang="en-US" sz="3200" dirty="0"/>
              <a:t>完成了吗？</a:t>
            </a:r>
            <a:endParaRPr sz="3200" dirty="0"/>
          </a:p>
        </p:txBody>
      </p:sp>
      <p:grpSp>
        <p:nvGrpSpPr>
          <p:cNvPr id="9" name="object 9"/>
          <p:cNvGrpSpPr/>
          <p:nvPr/>
        </p:nvGrpSpPr>
        <p:grpSpPr>
          <a:xfrm>
            <a:off x="0" y="409575"/>
            <a:ext cx="6486525" cy="5076825"/>
            <a:chOff x="0" y="409575"/>
            <a:chExt cx="6486525" cy="5076825"/>
          </a:xfrm>
        </p:grpSpPr>
        <p:pic>
          <p:nvPicPr>
            <p:cNvPr id="10" name="object 10"/>
            <p:cNvPicPr/>
            <p:nvPr/>
          </p:nvPicPr>
          <p:blipFill>
            <a:blip r:embed="rId3" cstate="print"/>
            <a:stretch>
              <a:fillRect/>
            </a:stretch>
          </p:blipFill>
          <p:spPr>
            <a:xfrm>
              <a:off x="0" y="409575"/>
              <a:ext cx="6486525" cy="5076825"/>
            </a:xfrm>
            <a:prstGeom prst="rect">
              <a:avLst/>
            </a:prstGeom>
          </p:spPr>
        </p:pic>
        <p:pic>
          <p:nvPicPr>
            <p:cNvPr id="11" name="object 11"/>
            <p:cNvPicPr/>
            <p:nvPr/>
          </p:nvPicPr>
          <p:blipFill>
            <a:blip r:embed="rId4" cstate="print"/>
            <a:stretch>
              <a:fillRect/>
            </a:stretch>
          </p:blipFill>
          <p:spPr>
            <a:xfrm>
              <a:off x="0" y="619125"/>
              <a:ext cx="6095999" cy="4476750"/>
            </a:xfrm>
            <a:prstGeom prst="rect">
              <a:avLst/>
            </a:prstGeom>
          </p:spPr>
        </p:pic>
      </p:grpSp>
      <p:sp>
        <p:nvSpPr>
          <p:cNvPr id="12" name="object 12"/>
          <p:cNvSpPr txBox="1"/>
          <p:nvPr/>
        </p:nvSpPr>
        <p:spPr>
          <a:xfrm>
            <a:off x="6397078" y="1315656"/>
            <a:ext cx="5190832" cy="3072188"/>
          </a:xfrm>
          <a:prstGeom prst="rect">
            <a:avLst/>
          </a:prstGeom>
        </p:spPr>
        <p:txBody>
          <a:bodyPr vert="horz" wrap="square" lIns="0" tIns="15875" rIns="0" bIns="0" rtlCol="0" anchor="t">
            <a:spAutoFit/>
          </a:bodyPr>
          <a:lstStyle/>
          <a:p>
            <a:pPr marL="355600" marR="119380" indent="-343535">
              <a:lnSpc>
                <a:spcPct val="104700"/>
              </a:lnSpc>
              <a:spcBef>
                <a:spcPts val="2560"/>
              </a:spcBef>
              <a:buFont typeface="Wingdings"/>
              <a:buChar char="ü"/>
              <a:tabLst>
                <a:tab pos="355600" algn="l"/>
              </a:tabLst>
            </a:pPr>
            <a:endParaRPr lang="en-US" sz="2200" dirty="0">
              <a:solidFill>
                <a:srgbClr val="1A1817"/>
              </a:solidFill>
              <a:latin typeface="Arial"/>
              <a:cs typeface="Arial"/>
            </a:endParaRPr>
          </a:p>
          <a:p>
            <a:pPr marL="355600" indent="-342900">
              <a:lnSpc>
                <a:spcPct val="150000"/>
              </a:lnSpc>
              <a:spcBef>
                <a:spcPts val="2675"/>
              </a:spcBef>
              <a:buFont typeface="Wingdings"/>
              <a:buChar char="ü"/>
              <a:tabLst>
                <a:tab pos="355600" algn="l"/>
              </a:tabLst>
            </a:pPr>
            <a:r>
              <a:rPr lang="zh-CN" altLang="en-US" sz="2400" dirty="0">
                <a:solidFill>
                  <a:srgbClr val="1A1817"/>
                </a:solidFill>
                <a:latin typeface="Arial"/>
                <a:cs typeface="Arial"/>
              </a:rPr>
              <a:t>更新地址和电话号码
</a:t>
            </a:r>
            <a:r>
              <a:rPr lang="en-US" altLang="zh-CN" sz="2400" dirty="0">
                <a:solidFill>
                  <a:srgbClr val="1A1817"/>
                </a:solidFill>
                <a:latin typeface="Arial"/>
                <a:cs typeface="Arial"/>
              </a:rPr>
              <a:t>SSN</a:t>
            </a:r>
            <a:r>
              <a:rPr lang="zh-CN" altLang="en-US" sz="2400" dirty="0">
                <a:solidFill>
                  <a:srgbClr val="1A1817"/>
                </a:solidFill>
                <a:latin typeface="Arial"/>
                <a:cs typeface="Arial"/>
              </a:rPr>
              <a:t>（税表）
直接存款（退款）</a:t>
            </a:r>
            <a:endParaRPr sz="2150" dirty="0">
              <a:latin typeface="Source Sans 3"/>
              <a:cs typeface="Source Sans 3"/>
            </a:endParaRPr>
          </a:p>
        </p:txBody>
      </p:sp>
      <p:sp>
        <p:nvSpPr>
          <p:cNvPr id="13" name="object 13"/>
          <p:cNvSpPr txBox="1"/>
          <p:nvPr/>
        </p:nvSpPr>
        <p:spPr>
          <a:xfrm>
            <a:off x="8479790" y="6186264"/>
            <a:ext cx="1523365" cy="269304"/>
          </a:xfrm>
          <a:prstGeom prst="rect">
            <a:avLst/>
          </a:prstGeom>
        </p:spPr>
        <p:txBody>
          <a:bodyPr vert="horz" wrap="square" lIns="0" tIns="0" rIns="0" bIns="0" rtlCol="0">
            <a:spAutoFit/>
          </a:bodyPr>
          <a:lstStyle/>
          <a:p>
            <a:pPr marL="12700">
              <a:lnSpc>
                <a:spcPts val="2090"/>
              </a:lnSpc>
            </a:pPr>
            <a:r>
              <a:rPr lang="zh-CN" altLang="en-US" sz="1800" dirty="0">
                <a:solidFill>
                  <a:srgbClr val="1A1817"/>
                </a:solidFill>
                <a:latin typeface="Arial"/>
                <a:cs typeface="Arial"/>
              </a:rPr>
              <a:t>财务办公室</a:t>
            </a:r>
          </a:p>
        </p:txBody>
      </p:sp>
    </p:spTree>
    <p:extLst>
      <p:ext uri="{BB962C8B-B14F-4D97-AF65-F5344CB8AC3E}">
        <p14:creationId xmlns:p14="http://schemas.microsoft.com/office/powerpoint/2010/main" val="2311940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3" name="object 3"/>
          <p:cNvSpPr/>
          <p:nvPr/>
        </p:nvSpPr>
        <p:spPr>
          <a:xfrm>
            <a:off x="609600" y="0"/>
            <a:ext cx="10972800" cy="381000"/>
          </a:xfrm>
          <a:custGeom>
            <a:avLst/>
            <a:gdLst/>
            <a:ahLst/>
            <a:cxnLst/>
            <a:rect l="l" t="t" r="r" b="b"/>
            <a:pathLst>
              <a:path w="10972800" h="381000">
                <a:moveTo>
                  <a:pt x="10972800" y="0"/>
                </a:moveTo>
                <a:lnTo>
                  <a:pt x="0" y="0"/>
                </a:lnTo>
                <a:lnTo>
                  <a:pt x="0" y="381000"/>
                </a:lnTo>
                <a:lnTo>
                  <a:pt x="10972800" y="381000"/>
                </a:lnTo>
                <a:lnTo>
                  <a:pt x="10972800" y="0"/>
                </a:lnTo>
                <a:close/>
              </a:path>
            </a:pathLst>
          </a:custGeom>
          <a:solidFill>
            <a:srgbClr val="CC0000"/>
          </a:solidFill>
        </p:spPr>
        <p:txBody>
          <a:bodyPr wrap="square" lIns="0" tIns="0" rIns="0" bIns="0" rtlCol="0"/>
          <a:lstStyle/>
          <a:p>
            <a:endParaRPr/>
          </a:p>
        </p:txBody>
      </p:sp>
      <p:sp>
        <p:nvSpPr>
          <p:cNvPr id="4" name="object 4"/>
          <p:cNvSpPr/>
          <p:nvPr/>
        </p:nvSpPr>
        <p:spPr>
          <a:xfrm>
            <a:off x="7048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5" name="object 5"/>
          <p:cNvSpPr/>
          <p:nvPr/>
        </p:nvSpPr>
        <p:spPr>
          <a:xfrm>
            <a:off x="11620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6" name="object 6"/>
          <p:cNvSpPr/>
          <p:nvPr/>
        </p:nvSpPr>
        <p:spPr>
          <a:xfrm>
            <a:off x="16097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7" name="object 7"/>
          <p:cNvSpPr/>
          <p:nvPr/>
        </p:nvSpPr>
        <p:spPr>
          <a:xfrm>
            <a:off x="20574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pic>
        <p:nvPicPr>
          <p:cNvPr id="8" name="object 8"/>
          <p:cNvPicPr/>
          <p:nvPr/>
        </p:nvPicPr>
        <p:blipFill>
          <a:blip r:embed="rId2" cstate="print"/>
          <a:stretch>
            <a:fillRect/>
          </a:stretch>
        </p:blipFill>
        <p:spPr>
          <a:xfrm>
            <a:off x="10515600" y="6238875"/>
            <a:ext cx="1485900" cy="180975"/>
          </a:xfrm>
          <a:prstGeom prst="rect">
            <a:avLst/>
          </a:prstGeom>
        </p:spPr>
      </p:pic>
      <p:sp>
        <p:nvSpPr>
          <p:cNvPr id="9" name="object 9"/>
          <p:cNvSpPr txBox="1">
            <a:spLocks noGrp="1"/>
          </p:cNvSpPr>
          <p:nvPr>
            <p:ph type="title"/>
          </p:nvPr>
        </p:nvSpPr>
        <p:spPr>
          <a:xfrm>
            <a:off x="677227" y="755649"/>
            <a:ext cx="4194810" cy="495300"/>
          </a:xfrm>
          <a:prstGeom prst="rect">
            <a:avLst/>
          </a:prstGeom>
        </p:spPr>
        <p:txBody>
          <a:bodyPr vert="horz" wrap="square" lIns="0" tIns="16510" rIns="0" bIns="0" rtlCol="0">
            <a:spAutoFit/>
          </a:bodyPr>
          <a:lstStyle/>
          <a:p>
            <a:pPr marL="12700">
              <a:lnSpc>
                <a:spcPct val="100000"/>
              </a:lnSpc>
              <a:spcBef>
                <a:spcPts val="130"/>
              </a:spcBef>
            </a:pPr>
            <a:r>
              <a:rPr lang="ja-JP" altLang="en-US" sz="3050" dirty="0"/>
              <a:t>重要日期</a:t>
            </a:r>
            <a:endParaRPr sz="3050" dirty="0"/>
          </a:p>
        </p:txBody>
      </p:sp>
      <p:pic>
        <p:nvPicPr>
          <p:cNvPr id="10" name="object 10"/>
          <p:cNvPicPr/>
          <p:nvPr/>
        </p:nvPicPr>
        <p:blipFill>
          <a:blip r:embed="rId3" cstate="print"/>
          <a:stretch>
            <a:fillRect/>
          </a:stretch>
        </p:blipFill>
        <p:spPr>
          <a:xfrm>
            <a:off x="5073522" y="588378"/>
            <a:ext cx="6715125" cy="5391150"/>
          </a:xfrm>
          <a:prstGeom prst="rect">
            <a:avLst/>
          </a:prstGeom>
        </p:spPr>
      </p:pic>
      <p:graphicFrame>
        <p:nvGraphicFramePr>
          <p:cNvPr id="11" name="object 11"/>
          <p:cNvGraphicFramePr>
            <a:graphicFrameLocks noGrp="1"/>
          </p:cNvGraphicFramePr>
          <p:nvPr>
            <p:extLst>
              <p:ext uri="{D42A27DB-BD31-4B8C-83A1-F6EECF244321}">
                <p14:modId xmlns:p14="http://schemas.microsoft.com/office/powerpoint/2010/main" val="3502340613"/>
              </p:ext>
            </p:extLst>
          </p:nvPr>
        </p:nvGraphicFramePr>
        <p:xfrm>
          <a:off x="4984750" y="582084"/>
          <a:ext cx="6797251" cy="5517121"/>
        </p:xfrm>
        <a:graphic>
          <a:graphicData uri="http://schemas.openxmlformats.org/drawingml/2006/table">
            <a:tbl>
              <a:tblPr firstRow="1" bandRow="1">
                <a:tableStyleId>{2D5ABB26-0587-4C30-8999-92F81FD0307C}</a:tableStyleId>
              </a:tblPr>
              <a:tblGrid>
                <a:gridCol w="1809749">
                  <a:extLst>
                    <a:ext uri="{9D8B030D-6E8A-4147-A177-3AD203B41FA5}">
                      <a16:colId xmlns:a16="http://schemas.microsoft.com/office/drawing/2014/main" val="20000"/>
                    </a:ext>
                  </a:extLst>
                </a:gridCol>
                <a:gridCol w="4987502">
                  <a:extLst>
                    <a:ext uri="{9D8B030D-6E8A-4147-A177-3AD203B41FA5}">
                      <a16:colId xmlns:a16="http://schemas.microsoft.com/office/drawing/2014/main" val="20001"/>
                    </a:ext>
                  </a:extLst>
                </a:gridCol>
              </a:tblGrid>
              <a:tr h="824190">
                <a:tc>
                  <a:txBody>
                    <a:bodyPr/>
                    <a:lstStyle/>
                    <a:p>
                      <a:pPr marL="95250">
                        <a:lnSpc>
                          <a:spcPct val="100000"/>
                        </a:lnSpc>
                        <a:spcBef>
                          <a:spcPts val="1525"/>
                        </a:spcBef>
                      </a:pPr>
                      <a:r>
                        <a:rPr lang="en-US" altLang="ja-JP" sz="1550" b="1" dirty="0">
                          <a:solidFill>
                            <a:srgbClr val="1A1817"/>
                          </a:solidFill>
                          <a:latin typeface="Source Sans 3 Semibold"/>
                          <a:cs typeface="Source Sans 3 Semibold"/>
                        </a:rPr>
                        <a:t>7 </a:t>
                      </a:r>
                      <a:r>
                        <a:rPr lang="ja-JP" altLang="en-US" sz="1550" b="1" dirty="0">
                          <a:solidFill>
                            <a:srgbClr val="1A1817"/>
                          </a:solidFill>
                          <a:latin typeface="Source Sans 3 Semibold"/>
                          <a:cs typeface="Source Sans 3 Semibold"/>
                        </a:rPr>
                        <a:t>月 </a:t>
                      </a:r>
                      <a:r>
                        <a:rPr lang="en-US" altLang="ja-JP" sz="1550" b="1" dirty="0">
                          <a:solidFill>
                            <a:srgbClr val="1A1817"/>
                          </a:solidFill>
                          <a:latin typeface="Source Sans 3 Semibold"/>
                          <a:cs typeface="Source Sans 3 Semibold"/>
                        </a:rPr>
                        <a:t>16 </a:t>
                      </a:r>
                      <a:r>
                        <a:rPr lang="ja-JP" altLang="en-US" sz="1550" b="1" dirty="0">
                          <a:solidFill>
                            <a:srgbClr val="1A1817"/>
                          </a:solidFill>
                          <a:latin typeface="Source Sans 3 Semibold"/>
                          <a:cs typeface="Source Sans 3 Semibold"/>
                        </a:rPr>
                        <a:t>日星期三</a:t>
                      </a:r>
                      <a:endParaRPr sz="1550" dirty="0">
                        <a:latin typeface="Source Sans 3 Semibold"/>
                        <a:cs typeface="Source Sans 3 Semibold"/>
                      </a:endParaRPr>
                    </a:p>
                  </a:txBody>
                  <a:tcPr marL="0" marR="0" marT="193675"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tc>
                  <a:txBody>
                    <a:bodyPr/>
                    <a:lstStyle/>
                    <a:p>
                      <a:pPr marL="96520">
                        <a:lnSpc>
                          <a:spcPct val="100000"/>
                        </a:lnSpc>
                        <a:spcBef>
                          <a:spcPts val="565"/>
                        </a:spcBef>
                      </a:pPr>
                      <a:r>
                        <a:rPr lang="zh-CN" altLang="en-US" sz="1550" b="1" dirty="0">
                          <a:solidFill>
                            <a:srgbClr val="1A1817"/>
                          </a:solidFill>
                          <a:latin typeface="Source Sans 3 Semibold"/>
                          <a:cs typeface="Source Sans 3 Semibold"/>
                        </a:rPr>
                        <a:t>发送电子邮件通知以在 </a:t>
                      </a:r>
                      <a:r>
                        <a:rPr lang="en-US" altLang="zh-CN" sz="1550" b="1" dirty="0" err="1">
                          <a:solidFill>
                            <a:srgbClr val="1A1817"/>
                          </a:solidFill>
                          <a:latin typeface="Source Sans 3 Semibold"/>
                          <a:cs typeface="Source Sans 3 Semibold"/>
                        </a:rPr>
                        <a:t>CougarNet</a:t>
                      </a:r>
                      <a:r>
                        <a:rPr lang="zh-CN" altLang="en-US" sz="1550" b="1" dirty="0">
                          <a:solidFill>
                            <a:srgbClr val="1A1817"/>
                          </a:solidFill>
                          <a:latin typeface="Source Sans 3 Semibold"/>
                          <a:cs typeface="Source Sans 3 Semibold"/>
                        </a:rPr>
                        <a:t>、</a:t>
                      </a:r>
                      <a:r>
                        <a:rPr lang="en-US" altLang="zh-CN" sz="1550" b="1" dirty="0">
                          <a:solidFill>
                            <a:srgbClr val="1A1817"/>
                          </a:solidFill>
                          <a:latin typeface="Source Sans 3 Semibold"/>
                          <a:cs typeface="Source Sans 3 Semibold"/>
                        </a:rPr>
                        <a:t>SIUE </a:t>
                      </a:r>
                      <a:r>
                        <a:rPr lang="zh-CN" altLang="en-US" sz="1550" b="1" dirty="0">
                          <a:solidFill>
                            <a:srgbClr val="1A1817"/>
                          </a:solidFill>
                          <a:latin typeface="Source Sans 3 Semibold"/>
                          <a:cs typeface="Source Sans 3 Semibold"/>
                        </a:rPr>
                        <a:t>应用程序上检查账单
和</a:t>
                      </a:r>
                      <a:r>
                        <a:rPr lang="en-US" altLang="zh-CN" sz="1550" b="1" dirty="0">
                          <a:solidFill>
                            <a:srgbClr val="1A1817"/>
                          </a:solidFill>
                          <a:latin typeface="Source Sans 3 Semibold"/>
                          <a:cs typeface="Source Sans 3 Semibold"/>
                        </a:rPr>
                        <a:t>/</a:t>
                      </a:r>
                      <a:r>
                        <a:rPr lang="zh-CN" altLang="en-US" sz="1550" b="1" dirty="0">
                          <a:solidFill>
                            <a:srgbClr val="1A1817"/>
                          </a:solidFill>
                          <a:latin typeface="Source Sans 3 Semibold"/>
                          <a:cs typeface="Source Sans 3 Semibold"/>
                        </a:rPr>
                        <a:t>或 </a:t>
                      </a:r>
                      <a:r>
                        <a:rPr lang="en-US" altLang="zh-CN" sz="1550" b="1" dirty="0" err="1">
                          <a:solidFill>
                            <a:srgbClr val="1A1817"/>
                          </a:solidFill>
                          <a:latin typeface="Source Sans 3 Semibold"/>
                          <a:cs typeface="Source Sans 3 Semibold"/>
                        </a:rPr>
                        <a:t>QuikPay</a:t>
                      </a:r>
                      <a:endParaRPr sz="1550" dirty="0">
                        <a:latin typeface="Source Sans 3 Semibold"/>
                        <a:cs typeface="Source Sans 3 Semibold"/>
                      </a:endParaRPr>
                    </a:p>
                  </a:txBody>
                  <a:tcPr marL="0" marR="0" marT="71755"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extLst>
                  <a:ext uri="{0D108BD9-81ED-4DB2-BD59-A6C34878D82A}">
                    <a16:rowId xmlns:a16="http://schemas.microsoft.com/office/drawing/2014/main" val="10000"/>
                  </a:ext>
                </a:extLst>
              </a:tr>
              <a:tr h="460667">
                <a:tc>
                  <a:txBody>
                    <a:bodyPr/>
                    <a:lstStyle/>
                    <a:p>
                      <a:pPr marL="95250">
                        <a:lnSpc>
                          <a:spcPct val="100000"/>
                        </a:lnSpc>
                        <a:spcBef>
                          <a:spcPts val="890"/>
                        </a:spcBef>
                      </a:pPr>
                      <a:r>
                        <a:rPr lang="en-US" altLang="ja-JP" sz="1550" b="1" dirty="0">
                          <a:solidFill>
                            <a:srgbClr val="1A1817"/>
                          </a:solidFill>
                          <a:latin typeface="Source Sans 3 Semibold"/>
                          <a:cs typeface="Source Sans 3 Semibold"/>
                        </a:rPr>
                        <a:t>8 </a:t>
                      </a:r>
                      <a:r>
                        <a:rPr lang="ja-JP" altLang="en-US" sz="1550" b="1" dirty="0">
                          <a:solidFill>
                            <a:srgbClr val="1A1817"/>
                          </a:solidFill>
                          <a:latin typeface="Source Sans 3 Semibold"/>
                          <a:cs typeface="Source Sans 3 Semibold"/>
                        </a:rPr>
                        <a:t>月 </a:t>
                      </a:r>
                      <a:r>
                        <a:rPr lang="en-US" altLang="ja-JP" sz="1550" b="1" dirty="0">
                          <a:solidFill>
                            <a:srgbClr val="1A1817"/>
                          </a:solidFill>
                          <a:latin typeface="Source Sans 3 Semibold"/>
                          <a:cs typeface="Source Sans 3 Semibold"/>
                        </a:rPr>
                        <a:t>8 </a:t>
                      </a:r>
                      <a:r>
                        <a:rPr lang="ja-JP" altLang="en-US" sz="1550" b="1" dirty="0">
                          <a:solidFill>
                            <a:srgbClr val="1A1817"/>
                          </a:solidFill>
                          <a:latin typeface="Source Sans 3 Semibold"/>
                          <a:cs typeface="Source Sans 3 Semibold"/>
                        </a:rPr>
                        <a:t>日星期五</a:t>
                      </a:r>
                      <a:endParaRPr sz="1550" b="1" spc="-50" dirty="0">
                        <a:solidFill>
                          <a:srgbClr val="1A1817"/>
                        </a:solidFill>
                        <a:latin typeface="Source Sans 3 Semibold"/>
                        <a:cs typeface="Source Sans 3 Semibold"/>
                      </a:endParaRPr>
                    </a:p>
                  </a:txBody>
                  <a:tcPr marL="0" marR="0" marT="113030"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tc>
                  <a:txBody>
                    <a:bodyPr/>
                    <a:lstStyle/>
                    <a:p>
                      <a:pPr marL="96520">
                        <a:lnSpc>
                          <a:spcPct val="100000"/>
                        </a:lnSpc>
                        <a:spcBef>
                          <a:spcPts val="890"/>
                        </a:spcBef>
                      </a:pPr>
                      <a:r>
                        <a:rPr lang="zh-CN" altLang="en-US" sz="1550" b="1" dirty="0">
                          <a:solidFill>
                            <a:srgbClr val="1A1817"/>
                          </a:solidFill>
                          <a:latin typeface="Source Sans 3 Semibold"/>
                          <a:cs typeface="Source Sans 3 Semibold"/>
                        </a:rPr>
                        <a:t>第一期截止日期为 </a:t>
                      </a:r>
                      <a:r>
                        <a:rPr lang="en-US" altLang="zh-CN" sz="1550" b="1" dirty="0">
                          <a:solidFill>
                            <a:srgbClr val="1A1817"/>
                          </a:solidFill>
                          <a:latin typeface="Source Sans 3 Semibold"/>
                          <a:cs typeface="Source Sans 3 Semibold"/>
                        </a:rPr>
                        <a:t>CST </a:t>
                      </a:r>
                      <a:r>
                        <a:rPr lang="zh-CN" altLang="en-US" sz="1550" b="1" dirty="0">
                          <a:solidFill>
                            <a:srgbClr val="1A1817"/>
                          </a:solidFill>
                          <a:latin typeface="Source Sans 3 Semibold"/>
                          <a:cs typeface="Source Sans 3 Semibold"/>
                        </a:rPr>
                        <a:t>下午 </a:t>
                      </a:r>
                      <a:r>
                        <a:rPr lang="en-US" altLang="zh-CN" sz="1550" b="1" dirty="0">
                          <a:solidFill>
                            <a:srgbClr val="1A1817"/>
                          </a:solidFill>
                          <a:latin typeface="Source Sans 3 Semibold"/>
                          <a:cs typeface="Source Sans 3 Semibold"/>
                        </a:rPr>
                        <a:t>4</a:t>
                      </a:r>
                      <a:r>
                        <a:rPr lang="zh-CN" altLang="en-US" sz="1550" b="1" dirty="0">
                          <a:solidFill>
                            <a:srgbClr val="1A1817"/>
                          </a:solidFill>
                          <a:latin typeface="Source Sans 3 Semibold"/>
                          <a:cs typeface="Source Sans 3 Semibold"/>
                        </a:rPr>
                        <a:t>：</a:t>
                      </a:r>
                      <a:r>
                        <a:rPr lang="en-US" altLang="zh-CN" sz="1550" b="1" dirty="0">
                          <a:solidFill>
                            <a:srgbClr val="1A1817"/>
                          </a:solidFill>
                          <a:latin typeface="Source Sans 3 Semibold"/>
                          <a:cs typeface="Source Sans 3 Semibold"/>
                        </a:rPr>
                        <a:t>30</a:t>
                      </a:r>
                      <a:endParaRPr sz="1550" dirty="0">
                        <a:latin typeface="Source Sans 3 Semibold"/>
                        <a:cs typeface="Source Sans 3 Semibold"/>
                      </a:endParaRPr>
                    </a:p>
                  </a:txBody>
                  <a:tcPr marL="0" marR="0" marT="113030"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extLst>
                  <a:ext uri="{0D108BD9-81ED-4DB2-BD59-A6C34878D82A}">
                    <a16:rowId xmlns:a16="http://schemas.microsoft.com/office/drawing/2014/main" val="10001"/>
                  </a:ext>
                </a:extLst>
              </a:tr>
              <a:tr h="491826">
                <a:tc>
                  <a:txBody>
                    <a:bodyPr/>
                    <a:lstStyle/>
                    <a:p>
                      <a:pPr marL="95250">
                        <a:lnSpc>
                          <a:spcPct val="100000"/>
                        </a:lnSpc>
                        <a:spcBef>
                          <a:spcPts val="1025"/>
                        </a:spcBef>
                      </a:pPr>
                      <a:r>
                        <a:rPr lang="en-US" altLang="ja-JP" sz="1550" b="1" dirty="0">
                          <a:solidFill>
                            <a:srgbClr val="1A1817"/>
                          </a:solidFill>
                          <a:latin typeface="Source Sans 3 Semibold"/>
                          <a:cs typeface="Source Sans 3 Semibold"/>
                        </a:rPr>
                        <a:t>8 </a:t>
                      </a:r>
                      <a:r>
                        <a:rPr lang="ja-JP" altLang="en-US" sz="1550" b="1" dirty="0">
                          <a:solidFill>
                            <a:srgbClr val="1A1817"/>
                          </a:solidFill>
                          <a:latin typeface="Source Sans 3 Semibold"/>
                          <a:cs typeface="Source Sans 3 Semibold"/>
                        </a:rPr>
                        <a:t>月 </a:t>
                      </a:r>
                      <a:r>
                        <a:rPr lang="en-US" altLang="ja-JP" sz="1550" b="1" dirty="0">
                          <a:solidFill>
                            <a:srgbClr val="1A1817"/>
                          </a:solidFill>
                          <a:latin typeface="Source Sans 3 Semibold"/>
                          <a:cs typeface="Source Sans 3 Semibold"/>
                        </a:rPr>
                        <a:t>18 </a:t>
                      </a:r>
                      <a:r>
                        <a:rPr lang="ja-JP" altLang="en-US" sz="1550" b="1" dirty="0">
                          <a:solidFill>
                            <a:srgbClr val="1A1817"/>
                          </a:solidFill>
                          <a:latin typeface="Source Sans 3 Semibold"/>
                          <a:cs typeface="Source Sans 3 Semibold"/>
                        </a:rPr>
                        <a:t>日星期一</a:t>
                      </a:r>
                      <a:endParaRPr sz="1550" dirty="0">
                        <a:latin typeface="Source Sans 3 Semibold"/>
                        <a:cs typeface="Source Sans 3 Semibold"/>
                      </a:endParaRPr>
                    </a:p>
                  </a:txBody>
                  <a:tcPr marL="0" marR="0" marT="130175"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tc>
                  <a:txBody>
                    <a:bodyPr/>
                    <a:lstStyle/>
                    <a:p>
                      <a:pPr marL="96520">
                        <a:lnSpc>
                          <a:spcPct val="100000"/>
                        </a:lnSpc>
                        <a:spcBef>
                          <a:spcPts val="1025"/>
                        </a:spcBef>
                      </a:pPr>
                      <a:r>
                        <a:rPr lang="en-US" altLang="zh-CN" sz="1550" b="1" dirty="0">
                          <a:solidFill>
                            <a:srgbClr val="1A1817"/>
                          </a:solidFill>
                          <a:latin typeface="Source Sans 3 Semibold"/>
                          <a:cs typeface="Source Sans 3 Semibold"/>
                        </a:rPr>
                        <a:t>2025 </a:t>
                      </a:r>
                      <a:r>
                        <a:rPr lang="zh-CN" altLang="en-US" sz="1550" b="1" dirty="0">
                          <a:solidFill>
                            <a:srgbClr val="1A1817"/>
                          </a:solidFill>
                          <a:latin typeface="Source Sans 3 Semibold"/>
                          <a:cs typeface="Source Sans 3 Semibold"/>
                        </a:rPr>
                        <a:t>年秋季学期开课第一天</a:t>
                      </a:r>
                      <a:endParaRPr sz="1550" dirty="0">
                        <a:latin typeface="Source Sans 3 Semibold"/>
                        <a:cs typeface="Source Sans 3 Semibold"/>
                      </a:endParaRPr>
                    </a:p>
                  </a:txBody>
                  <a:tcPr marL="0" marR="0" marT="130175"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extLst>
                  <a:ext uri="{0D108BD9-81ED-4DB2-BD59-A6C34878D82A}">
                    <a16:rowId xmlns:a16="http://schemas.microsoft.com/office/drawing/2014/main" val="10002"/>
                  </a:ext>
                </a:extLst>
              </a:tr>
              <a:tr h="491826">
                <a:tc>
                  <a:txBody>
                    <a:bodyPr/>
                    <a:lstStyle/>
                    <a:p>
                      <a:pPr marL="95250">
                        <a:lnSpc>
                          <a:spcPct val="100000"/>
                        </a:lnSpc>
                        <a:spcBef>
                          <a:spcPts val="1030"/>
                        </a:spcBef>
                      </a:pPr>
                      <a:r>
                        <a:rPr lang="en-US" altLang="ja-JP" sz="1550" b="1" dirty="0">
                          <a:solidFill>
                            <a:srgbClr val="1A1817"/>
                          </a:solidFill>
                          <a:latin typeface="Source Sans 3 Semibold"/>
                          <a:cs typeface="Source Sans 3 Semibold"/>
                        </a:rPr>
                        <a:t>8 </a:t>
                      </a:r>
                      <a:r>
                        <a:rPr lang="ja-JP" altLang="en-US" sz="1550" b="1" dirty="0">
                          <a:solidFill>
                            <a:srgbClr val="1A1817"/>
                          </a:solidFill>
                          <a:latin typeface="Source Sans 3 Semibold"/>
                          <a:cs typeface="Source Sans 3 Semibold"/>
                        </a:rPr>
                        <a:t>月 </a:t>
                      </a:r>
                      <a:r>
                        <a:rPr lang="en-US" altLang="ja-JP" sz="1550" b="1" dirty="0">
                          <a:solidFill>
                            <a:srgbClr val="1A1817"/>
                          </a:solidFill>
                          <a:latin typeface="Source Sans 3 Semibold"/>
                          <a:cs typeface="Source Sans 3 Semibold"/>
                        </a:rPr>
                        <a:t>29 </a:t>
                      </a:r>
                      <a:r>
                        <a:rPr lang="ja-JP" altLang="en-US" sz="1550" b="1" dirty="0">
                          <a:solidFill>
                            <a:srgbClr val="1A1817"/>
                          </a:solidFill>
                          <a:latin typeface="Source Sans 3 Semibold"/>
                          <a:cs typeface="Source Sans 3 Semibold"/>
                        </a:rPr>
                        <a:t>日星期五</a:t>
                      </a:r>
                      <a:endParaRPr sz="1550" b="1" spc="-25" dirty="0">
                        <a:solidFill>
                          <a:srgbClr val="1A1817"/>
                        </a:solidFill>
                        <a:latin typeface="Source Sans 3 Semibold"/>
                        <a:cs typeface="Source Sans 3 Semibold"/>
                      </a:endParaRPr>
                    </a:p>
                  </a:txBody>
                  <a:tcPr marL="0" marR="0" marT="130810"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tc>
                  <a:txBody>
                    <a:bodyPr/>
                    <a:lstStyle/>
                    <a:p>
                      <a:pPr marL="96520">
                        <a:lnSpc>
                          <a:spcPct val="100000"/>
                        </a:lnSpc>
                        <a:spcBef>
                          <a:spcPts val="1030"/>
                        </a:spcBef>
                      </a:pPr>
                      <a:r>
                        <a:rPr lang="zh-CN" altLang="en-US" sz="1550" b="1" dirty="0">
                          <a:solidFill>
                            <a:srgbClr val="1A1817"/>
                          </a:solidFill>
                          <a:latin typeface="Source Sans 3 Semibold"/>
                          <a:cs typeface="Source Sans 3 Semibold"/>
                        </a:rPr>
                        <a:t>放弃 </a:t>
                      </a:r>
                      <a:r>
                        <a:rPr lang="en-US" altLang="zh-CN" sz="1550" b="1" dirty="0">
                          <a:solidFill>
                            <a:srgbClr val="1A1817"/>
                          </a:solidFill>
                          <a:latin typeface="Source Sans 3 Semibold"/>
                          <a:cs typeface="Source Sans 3 Semibold"/>
                        </a:rPr>
                        <a:t>16 </a:t>
                      </a:r>
                      <a:r>
                        <a:rPr lang="zh-CN" altLang="en-US" sz="1550" b="1" dirty="0">
                          <a:solidFill>
                            <a:srgbClr val="1A1817"/>
                          </a:solidFill>
                          <a:latin typeface="Source Sans 3 Semibold"/>
                          <a:cs typeface="Source Sans 3 Semibold"/>
                        </a:rPr>
                        <a:t>周秋季课程以获得全额退款的最后一天</a:t>
                      </a:r>
                      <a:endParaRPr sz="1550" dirty="0">
                        <a:latin typeface="Source Sans 3 Semibold"/>
                        <a:cs typeface="Source Sans 3 Semibold"/>
                      </a:endParaRPr>
                    </a:p>
                  </a:txBody>
                  <a:tcPr marL="0" marR="0" marT="130810"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extLst>
                  <a:ext uri="{0D108BD9-81ED-4DB2-BD59-A6C34878D82A}">
                    <a16:rowId xmlns:a16="http://schemas.microsoft.com/office/drawing/2014/main" val="10003"/>
                  </a:ext>
                </a:extLst>
              </a:tr>
              <a:tr h="552795">
                <a:tc>
                  <a:txBody>
                    <a:bodyPr/>
                    <a:lstStyle/>
                    <a:p>
                      <a:pPr marL="95250">
                        <a:lnSpc>
                          <a:spcPct val="100000"/>
                        </a:lnSpc>
                        <a:spcBef>
                          <a:spcPts val="950"/>
                        </a:spcBef>
                      </a:pPr>
                      <a:r>
                        <a:rPr lang="en-US" altLang="ja-JP" sz="1550" b="1" dirty="0">
                          <a:solidFill>
                            <a:srgbClr val="1A1817"/>
                          </a:solidFill>
                          <a:latin typeface="Source Sans 3 Semibold"/>
                          <a:cs typeface="Source Sans 3 Semibold"/>
                        </a:rPr>
                        <a:t>9 </a:t>
                      </a:r>
                      <a:r>
                        <a:rPr lang="ja-JP" altLang="en-US" sz="1550" b="1" dirty="0">
                          <a:solidFill>
                            <a:srgbClr val="1A1817"/>
                          </a:solidFill>
                          <a:latin typeface="Source Sans 3 Semibold"/>
                          <a:cs typeface="Source Sans 3 Semibold"/>
                        </a:rPr>
                        <a:t>月 </a:t>
                      </a:r>
                      <a:r>
                        <a:rPr lang="en-US" altLang="ja-JP" sz="1550" b="1" dirty="0">
                          <a:solidFill>
                            <a:srgbClr val="1A1817"/>
                          </a:solidFill>
                          <a:latin typeface="Source Sans 3 Semibold"/>
                          <a:cs typeface="Source Sans 3 Semibold"/>
                        </a:rPr>
                        <a:t>26 </a:t>
                      </a:r>
                      <a:r>
                        <a:rPr lang="ja-JP" altLang="en-US" sz="1550" b="1" dirty="0">
                          <a:solidFill>
                            <a:srgbClr val="1A1817"/>
                          </a:solidFill>
                          <a:latin typeface="Source Sans 3 Semibold"/>
                          <a:cs typeface="Source Sans 3 Semibold"/>
                        </a:rPr>
                        <a:t>日星期五</a:t>
                      </a:r>
                      <a:endParaRPr sz="1550" dirty="0">
                        <a:latin typeface="Source Sans 3 Semibold"/>
                        <a:cs typeface="Source Sans 3 Semibold"/>
                      </a:endParaRPr>
                    </a:p>
                  </a:txBody>
                  <a:tcPr marL="0" marR="0" marT="120650"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tc>
                  <a:txBody>
                    <a:bodyPr/>
                    <a:lstStyle/>
                    <a:p>
                      <a:pPr marL="96520">
                        <a:lnSpc>
                          <a:spcPct val="100000"/>
                        </a:lnSpc>
                        <a:spcBef>
                          <a:spcPts val="950"/>
                        </a:spcBef>
                      </a:pPr>
                      <a:r>
                        <a:rPr lang="ja-JP" altLang="en-US" sz="1550" b="1" dirty="0">
                          <a:solidFill>
                            <a:srgbClr val="1A1817"/>
                          </a:solidFill>
                          <a:latin typeface="Source Sans 3 Semibold"/>
                          <a:cs typeface="Source Sans 3 Semibold"/>
                        </a:rPr>
                        <a:t>第二期付款截止日期</a:t>
                      </a:r>
                      <a:endParaRPr sz="1550" dirty="0">
                        <a:latin typeface="Source Sans 3 Semibold"/>
                        <a:cs typeface="Source Sans 3 Semibold"/>
                      </a:endParaRPr>
                    </a:p>
                  </a:txBody>
                  <a:tcPr marL="0" marR="0" marT="120650"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extLst>
                  <a:ext uri="{0D108BD9-81ED-4DB2-BD59-A6C34878D82A}">
                    <a16:rowId xmlns:a16="http://schemas.microsoft.com/office/drawing/2014/main" val="10004"/>
                  </a:ext>
                </a:extLst>
              </a:tr>
              <a:tr h="491826">
                <a:tc>
                  <a:txBody>
                    <a:bodyPr/>
                    <a:lstStyle/>
                    <a:p>
                      <a:pPr marL="95250">
                        <a:lnSpc>
                          <a:spcPct val="100000"/>
                        </a:lnSpc>
                        <a:spcBef>
                          <a:spcPts val="1040"/>
                        </a:spcBef>
                      </a:pPr>
                      <a:r>
                        <a:rPr lang="en-US" altLang="ja-JP" sz="1550" b="1" dirty="0">
                          <a:solidFill>
                            <a:srgbClr val="1A1817"/>
                          </a:solidFill>
                          <a:latin typeface="Source Sans 3 Semibold"/>
                          <a:cs typeface="Source Sans 3 Semibold"/>
                        </a:rPr>
                        <a:t>10 </a:t>
                      </a:r>
                      <a:r>
                        <a:rPr lang="ja-JP" altLang="en-US" sz="1550" b="1" dirty="0">
                          <a:solidFill>
                            <a:srgbClr val="1A1817"/>
                          </a:solidFill>
                          <a:latin typeface="Source Sans 3 Semibold"/>
                          <a:cs typeface="Source Sans 3 Semibold"/>
                        </a:rPr>
                        <a:t>月 </a:t>
                      </a:r>
                      <a:r>
                        <a:rPr lang="en-US" altLang="ja-JP" sz="1550" b="1" dirty="0">
                          <a:solidFill>
                            <a:srgbClr val="1A1817"/>
                          </a:solidFill>
                          <a:latin typeface="Source Sans 3 Semibold"/>
                          <a:cs typeface="Source Sans 3 Semibold"/>
                        </a:rPr>
                        <a:t>17 </a:t>
                      </a:r>
                      <a:r>
                        <a:rPr lang="ja-JP" altLang="en-US" sz="1550" b="1" dirty="0">
                          <a:solidFill>
                            <a:srgbClr val="1A1817"/>
                          </a:solidFill>
                          <a:latin typeface="Source Sans 3 Semibold"/>
                          <a:cs typeface="Source Sans 3 Semibold"/>
                        </a:rPr>
                        <a:t>日星期五</a:t>
                      </a:r>
                      <a:endParaRPr sz="1550" dirty="0">
                        <a:latin typeface="Source Sans 3 Semibold"/>
                        <a:cs typeface="Source Sans 3 Semibold"/>
                      </a:endParaRPr>
                    </a:p>
                  </a:txBody>
                  <a:tcPr marL="0" marR="0" marT="132080"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tc>
                  <a:txBody>
                    <a:bodyPr/>
                    <a:lstStyle/>
                    <a:p>
                      <a:pPr marL="96520">
                        <a:lnSpc>
                          <a:spcPct val="100000"/>
                        </a:lnSpc>
                        <a:spcBef>
                          <a:spcPts val="1040"/>
                        </a:spcBef>
                      </a:pPr>
                      <a:r>
                        <a:rPr lang="ja-JP" altLang="en-US" sz="1550" b="1" dirty="0">
                          <a:solidFill>
                            <a:srgbClr val="1A1817"/>
                          </a:solidFill>
                          <a:latin typeface="Source Sans 3 Semibold"/>
                          <a:cs typeface="Source Sans 3 Semibold"/>
                        </a:rPr>
                        <a:t>第三期付款截止日期</a:t>
                      </a:r>
                      <a:endParaRPr sz="1550" dirty="0">
                        <a:latin typeface="Source Sans 3 Semibold"/>
                        <a:cs typeface="Source Sans 3 Semibold"/>
                      </a:endParaRPr>
                    </a:p>
                  </a:txBody>
                  <a:tcPr marL="0" marR="0" marT="132080"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extLst>
                  <a:ext uri="{0D108BD9-81ED-4DB2-BD59-A6C34878D82A}">
                    <a16:rowId xmlns:a16="http://schemas.microsoft.com/office/drawing/2014/main" val="10005"/>
                  </a:ext>
                </a:extLst>
              </a:tr>
              <a:tr h="491826">
                <a:tc>
                  <a:txBody>
                    <a:bodyPr/>
                    <a:lstStyle/>
                    <a:p>
                      <a:pPr marL="95250">
                        <a:lnSpc>
                          <a:spcPct val="100000"/>
                        </a:lnSpc>
                        <a:spcBef>
                          <a:spcPts val="1045"/>
                        </a:spcBef>
                      </a:pPr>
                      <a:r>
                        <a:rPr lang="en-US" altLang="ja-JP" sz="1550" b="1" dirty="0">
                          <a:solidFill>
                            <a:srgbClr val="1A1817"/>
                          </a:solidFill>
                          <a:latin typeface="Source Sans 3 Semibold"/>
                          <a:cs typeface="Source Sans 3 Semibold"/>
                        </a:rPr>
                        <a:t>11 </a:t>
                      </a:r>
                      <a:r>
                        <a:rPr lang="ja-JP" altLang="en-US" sz="1550" b="1" dirty="0">
                          <a:solidFill>
                            <a:srgbClr val="1A1817"/>
                          </a:solidFill>
                          <a:latin typeface="Source Sans 3 Semibold"/>
                          <a:cs typeface="Source Sans 3 Semibold"/>
                        </a:rPr>
                        <a:t>月 </a:t>
                      </a:r>
                      <a:r>
                        <a:rPr lang="en-US" altLang="ja-JP" sz="1550" b="1" dirty="0">
                          <a:solidFill>
                            <a:srgbClr val="1A1817"/>
                          </a:solidFill>
                          <a:latin typeface="Source Sans 3 Semibold"/>
                          <a:cs typeface="Source Sans 3 Semibold"/>
                        </a:rPr>
                        <a:t>7 </a:t>
                      </a:r>
                      <a:r>
                        <a:rPr lang="ja-JP" altLang="en-US" sz="1550" b="1" dirty="0">
                          <a:solidFill>
                            <a:srgbClr val="1A1817"/>
                          </a:solidFill>
                          <a:latin typeface="Source Sans 3 Semibold"/>
                          <a:cs typeface="Source Sans 3 Semibold"/>
                        </a:rPr>
                        <a:t>日星期五</a:t>
                      </a:r>
                      <a:endParaRPr sz="1550" b="1" spc="-50" dirty="0">
                        <a:solidFill>
                          <a:srgbClr val="1A1817"/>
                        </a:solidFill>
                        <a:latin typeface="Source Sans 3 Semibold"/>
                        <a:cs typeface="Source Sans 3 Semibold"/>
                      </a:endParaRPr>
                    </a:p>
                  </a:txBody>
                  <a:tcPr marL="0" marR="0" marT="132715"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tc>
                  <a:txBody>
                    <a:bodyPr/>
                    <a:lstStyle/>
                    <a:p>
                      <a:pPr marL="96520">
                        <a:lnSpc>
                          <a:spcPct val="100000"/>
                        </a:lnSpc>
                        <a:spcBef>
                          <a:spcPts val="1045"/>
                        </a:spcBef>
                      </a:pPr>
                      <a:r>
                        <a:rPr lang="ja-JP" altLang="en-US" sz="1550" b="1" dirty="0">
                          <a:solidFill>
                            <a:srgbClr val="1A1817"/>
                          </a:solidFill>
                          <a:latin typeface="Source Sans 3 Semibold"/>
                          <a:cs typeface="Source Sans 3 Semibold"/>
                        </a:rPr>
                        <a:t>第四期付款截止日期</a:t>
                      </a:r>
                      <a:endParaRPr sz="1550" dirty="0">
                        <a:latin typeface="Source Sans 3 Semibold"/>
                        <a:cs typeface="Source Sans 3 Semibold"/>
                      </a:endParaRPr>
                    </a:p>
                  </a:txBody>
                  <a:tcPr marL="0" marR="0" marT="132715"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extLst>
                  <a:ext uri="{0D108BD9-81ED-4DB2-BD59-A6C34878D82A}">
                    <a16:rowId xmlns:a16="http://schemas.microsoft.com/office/drawing/2014/main" val="10006"/>
                  </a:ext>
                </a:extLst>
              </a:tr>
              <a:tr h="491826">
                <a:tc>
                  <a:txBody>
                    <a:bodyPr/>
                    <a:lstStyle/>
                    <a:p>
                      <a:pPr marL="95250">
                        <a:lnSpc>
                          <a:spcPct val="100000"/>
                        </a:lnSpc>
                        <a:spcBef>
                          <a:spcPts val="1050"/>
                        </a:spcBef>
                      </a:pPr>
                      <a:r>
                        <a:rPr lang="en-US" altLang="ja-JP" sz="1550" b="1" dirty="0">
                          <a:solidFill>
                            <a:srgbClr val="1A1817"/>
                          </a:solidFill>
                          <a:latin typeface="Source Sans 3 Semibold"/>
                          <a:cs typeface="Source Sans 3 Semibold"/>
                        </a:rPr>
                        <a:t>12 </a:t>
                      </a:r>
                      <a:r>
                        <a:rPr lang="ja-JP" altLang="en-US" sz="1550" b="1" dirty="0">
                          <a:solidFill>
                            <a:srgbClr val="1A1817"/>
                          </a:solidFill>
                          <a:latin typeface="Source Sans 3 Semibold"/>
                          <a:cs typeface="Source Sans 3 Semibold"/>
                        </a:rPr>
                        <a:t>月 </a:t>
                      </a:r>
                      <a:r>
                        <a:rPr lang="en-US" altLang="ja-JP" sz="1550" b="1" dirty="0">
                          <a:solidFill>
                            <a:srgbClr val="1A1817"/>
                          </a:solidFill>
                          <a:latin typeface="Source Sans 3 Semibold"/>
                          <a:cs typeface="Source Sans 3 Semibold"/>
                        </a:rPr>
                        <a:t>8 </a:t>
                      </a:r>
                      <a:r>
                        <a:rPr lang="ja-JP" altLang="en-US" sz="1550" b="1" dirty="0">
                          <a:solidFill>
                            <a:srgbClr val="1A1817"/>
                          </a:solidFill>
                          <a:latin typeface="Source Sans 3 Semibold"/>
                          <a:cs typeface="Source Sans 3 Semibold"/>
                        </a:rPr>
                        <a:t>日至 </a:t>
                      </a:r>
                      <a:r>
                        <a:rPr lang="en-US" altLang="ja-JP" sz="1550" b="1" dirty="0">
                          <a:solidFill>
                            <a:srgbClr val="1A1817"/>
                          </a:solidFill>
                          <a:latin typeface="Source Sans 3 Semibold"/>
                          <a:cs typeface="Source Sans 3 Semibold"/>
                        </a:rPr>
                        <a:t>12 </a:t>
                      </a:r>
                      <a:r>
                        <a:rPr lang="ja-JP" altLang="en-US" sz="1550" b="1" dirty="0">
                          <a:solidFill>
                            <a:srgbClr val="1A1817"/>
                          </a:solidFill>
                          <a:latin typeface="Source Sans 3 Semibold"/>
                          <a:cs typeface="Source Sans 3 Semibold"/>
                        </a:rPr>
                        <a:t>日</a:t>
                      </a:r>
                      <a:endParaRPr sz="1550" dirty="0">
                        <a:latin typeface="Source Sans 3 Semibold"/>
                        <a:cs typeface="Source Sans 3 Semibold"/>
                      </a:endParaRPr>
                    </a:p>
                  </a:txBody>
                  <a:tcPr marL="0" marR="0" marT="133350"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tc>
                  <a:txBody>
                    <a:bodyPr/>
                    <a:lstStyle/>
                    <a:p>
                      <a:pPr marL="96520">
                        <a:lnSpc>
                          <a:spcPct val="100000"/>
                        </a:lnSpc>
                        <a:spcBef>
                          <a:spcPts val="1050"/>
                        </a:spcBef>
                      </a:pPr>
                      <a:r>
                        <a:rPr lang="ja-JP" altLang="en-US" sz="1550" b="1" dirty="0">
                          <a:solidFill>
                            <a:srgbClr val="1A1817"/>
                          </a:solidFill>
                          <a:latin typeface="Source Sans 3 Semibold"/>
                          <a:cs typeface="Source Sans 3 Semibold"/>
                        </a:rPr>
                        <a:t>期末考试周</a:t>
                      </a:r>
                      <a:endParaRPr sz="1550" dirty="0">
                        <a:latin typeface="Source Sans 3 Semibold"/>
                        <a:cs typeface="Source Sans 3 Semibold"/>
                      </a:endParaRPr>
                    </a:p>
                  </a:txBody>
                  <a:tcPr marL="0" marR="0" marT="133350"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extLst>
                  <a:ext uri="{0D108BD9-81ED-4DB2-BD59-A6C34878D82A}">
                    <a16:rowId xmlns:a16="http://schemas.microsoft.com/office/drawing/2014/main" val="10007"/>
                  </a:ext>
                </a:extLst>
              </a:tr>
              <a:tr h="617684">
                <a:tc>
                  <a:txBody>
                    <a:bodyPr/>
                    <a:lstStyle/>
                    <a:p>
                      <a:pPr marL="95250" marR="241935" algn="l">
                        <a:lnSpc>
                          <a:spcPct val="105000"/>
                        </a:lnSpc>
                        <a:spcBef>
                          <a:spcPts val="520"/>
                        </a:spcBef>
                      </a:pPr>
                      <a:r>
                        <a:rPr lang="en-US" altLang="ja-JP" sz="1550" b="1" dirty="0">
                          <a:solidFill>
                            <a:srgbClr val="1A1817"/>
                          </a:solidFill>
                          <a:latin typeface="Source Sans 3 Semibold"/>
                          <a:cs typeface="Source Sans 3 Semibold"/>
                        </a:rPr>
                        <a:t>12 </a:t>
                      </a:r>
                      <a:r>
                        <a:rPr lang="ja-JP" altLang="en-US" sz="1550" b="1" dirty="0">
                          <a:solidFill>
                            <a:srgbClr val="1A1817"/>
                          </a:solidFill>
                          <a:latin typeface="Source Sans 3 Semibold"/>
                          <a:cs typeface="Source Sans 3 Semibold"/>
                        </a:rPr>
                        <a:t>月 </a:t>
                      </a:r>
                      <a:r>
                        <a:rPr lang="en-US" altLang="ja-JP" sz="1550" b="1" dirty="0">
                          <a:solidFill>
                            <a:srgbClr val="1A1817"/>
                          </a:solidFill>
                          <a:latin typeface="Source Sans 3 Semibold"/>
                          <a:cs typeface="Source Sans 3 Semibold"/>
                        </a:rPr>
                        <a:t>13 </a:t>
                      </a:r>
                      <a:r>
                        <a:rPr lang="ja-JP" altLang="en-US" sz="1550" b="1" dirty="0">
                          <a:solidFill>
                            <a:srgbClr val="1A1817"/>
                          </a:solidFill>
                          <a:latin typeface="Source Sans 3 Semibold"/>
                          <a:cs typeface="Source Sans 3 Semibold"/>
                        </a:rPr>
                        <a:t>日星期六</a:t>
                      </a:r>
                      <a:endParaRPr sz="1550" dirty="0">
                        <a:latin typeface="Source Sans 3 Semibold"/>
                        <a:cs typeface="Source Sans 3 Semibold"/>
                      </a:endParaRPr>
                    </a:p>
                  </a:txBody>
                  <a:tcPr marL="0" marR="0" marT="66040" marB="0" anchor="ctr">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tc>
                  <a:txBody>
                    <a:bodyPr/>
                    <a:lstStyle/>
                    <a:p>
                      <a:pPr marL="96520">
                        <a:lnSpc>
                          <a:spcPct val="100000"/>
                        </a:lnSpc>
                        <a:spcBef>
                          <a:spcPts val="1575"/>
                        </a:spcBef>
                      </a:pPr>
                      <a:r>
                        <a:rPr lang="zh-CN" altLang="en-US" sz="1550" b="1" dirty="0">
                          <a:solidFill>
                            <a:srgbClr val="1A1817"/>
                          </a:solidFill>
                          <a:latin typeface="Source Sans 3 Semibold"/>
                          <a:cs typeface="Source Sans 3 Semibold"/>
                        </a:rPr>
                        <a:t>教科书归还截止日期为 </a:t>
                      </a:r>
                      <a:r>
                        <a:rPr lang="en-US" altLang="zh-CN" sz="1550" b="1" dirty="0">
                          <a:solidFill>
                            <a:srgbClr val="1A1817"/>
                          </a:solidFill>
                          <a:latin typeface="Source Sans 3 Semibold"/>
                          <a:cs typeface="Source Sans 3 Semibold"/>
                        </a:rPr>
                        <a:t>CST </a:t>
                      </a:r>
                      <a:r>
                        <a:rPr lang="zh-CN" altLang="en-US" sz="1550" b="1" dirty="0">
                          <a:solidFill>
                            <a:srgbClr val="1A1817"/>
                          </a:solidFill>
                          <a:latin typeface="Source Sans 3 Semibold"/>
                          <a:cs typeface="Source Sans 3 Semibold"/>
                        </a:rPr>
                        <a:t>下午 </a:t>
                      </a:r>
                      <a:r>
                        <a:rPr lang="en-US" altLang="zh-CN" sz="1550" b="1" dirty="0">
                          <a:solidFill>
                            <a:srgbClr val="1A1817"/>
                          </a:solidFill>
                          <a:latin typeface="Source Sans 3 Semibold"/>
                          <a:cs typeface="Source Sans 3 Semibold"/>
                        </a:rPr>
                        <a:t>5 </a:t>
                      </a:r>
                      <a:r>
                        <a:rPr lang="zh-CN" altLang="en-US" sz="1550" b="1" dirty="0">
                          <a:solidFill>
                            <a:srgbClr val="1A1817"/>
                          </a:solidFill>
                          <a:latin typeface="Source Sans 3 Semibold"/>
                          <a:cs typeface="Source Sans 3 Semibold"/>
                        </a:rPr>
                        <a:t>点</a:t>
                      </a:r>
                      <a:endParaRPr sz="1550" dirty="0">
                        <a:latin typeface="Source Sans 3 Semibold"/>
                        <a:cs typeface="Source Sans 3 Semibold"/>
                      </a:endParaRPr>
                    </a:p>
                  </a:txBody>
                  <a:tcPr marL="0" marR="0" marT="200025"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extLst>
                  <a:ext uri="{0D108BD9-81ED-4DB2-BD59-A6C34878D82A}">
                    <a16:rowId xmlns:a16="http://schemas.microsoft.com/office/drawing/2014/main" val="10008"/>
                  </a:ext>
                </a:extLst>
              </a:tr>
              <a:tr h="556588">
                <a:tc>
                  <a:txBody>
                    <a:bodyPr/>
                    <a:lstStyle/>
                    <a:p>
                      <a:pPr marL="95250">
                        <a:lnSpc>
                          <a:spcPct val="100000"/>
                        </a:lnSpc>
                        <a:spcBef>
                          <a:spcPts val="1330"/>
                        </a:spcBef>
                      </a:pPr>
                      <a:r>
                        <a:rPr lang="en-US" altLang="ja-JP" sz="1550" b="1" dirty="0">
                          <a:solidFill>
                            <a:srgbClr val="1A1817"/>
                          </a:solidFill>
                          <a:latin typeface="Source Sans 3 Semibold"/>
                          <a:cs typeface="Source Sans 3 Semibold"/>
                        </a:rPr>
                        <a:t>12 </a:t>
                      </a:r>
                      <a:r>
                        <a:rPr lang="ja-JP" altLang="en-US" sz="1550" b="1" dirty="0">
                          <a:solidFill>
                            <a:srgbClr val="1A1817"/>
                          </a:solidFill>
                          <a:latin typeface="Source Sans 3 Semibold"/>
                          <a:cs typeface="Source Sans 3 Semibold"/>
                        </a:rPr>
                        <a:t>月 </a:t>
                      </a:r>
                      <a:r>
                        <a:rPr lang="en-US" altLang="ja-JP" sz="1550" b="1" dirty="0">
                          <a:solidFill>
                            <a:srgbClr val="1A1817"/>
                          </a:solidFill>
                          <a:latin typeface="Source Sans 3 Semibold"/>
                          <a:cs typeface="Source Sans 3 Semibold"/>
                        </a:rPr>
                        <a:t>5 </a:t>
                      </a:r>
                      <a:r>
                        <a:rPr lang="ja-JP" altLang="en-US" sz="1550" b="1" dirty="0">
                          <a:solidFill>
                            <a:srgbClr val="1A1817"/>
                          </a:solidFill>
                          <a:latin typeface="Source Sans 3 Semibold"/>
                          <a:cs typeface="Source Sans 3 Semibold"/>
                        </a:rPr>
                        <a:t>日星期五</a:t>
                      </a:r>
                      <a:endParaRPr sz="1550" b="1" spc="-50" dirty="0">
                        <a:solidFill>
                          <a:srgbClr val="1A1817"/>
                        </a:solidFill>
                        <a:latin typeface="Source Sans 3 Semibold"/>
                        <a:cs typeface="Source Sans 3 Semibold"/>
                      </a:endParaRPr>
                    </a:p>
                  </a:txBody>
                  <a:tcPr marL="0" marR="0" marT="168910"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tc>
                  <a:txBody>
                    <a:bodyPr/>
                    <a:lstStyle/>
                    <a:p>
                      <a:pPr marL="96520">
                        <a:lnSpc>
                          <a:spcPct val="100000"/>
                        </a:lnSpc>
                        <a:spcBef>
                          <a:spcPts val="370"/>
                        </a:spcBef>
                      </a:pPr>
                      <a:r>
                        <a:rPr lang="en-US" altLang="ja-JP" sz="1550" b="1" dirty="0">
                          <a:solidFill>
                            <a:srgbClr val="1A1817"/>
                          </a:solidFill>
                          <a:latin typeface="Source Sans 3 Semibold"/>
                          <a:cs typeface="Source Sans 3 Semibold"/>
                        </a:rPr>
                        <a:t>2026 </a:t>
                      </a:r>
                      <a:r>
                        <a:rPr lang="ja-JP" altLang="en-US" sz="1550" b="1" dirty="0">
                          <a:solidFill>
                            <a:srgbClr val="1A1817"/>
                          </a:solidFill>
                          <a:latin typeface="Source Sans 3 Semibold"/>
                          <a:cs typeface="Source Sans 3 Semibold"/>
                        </a:rPr>
                        <a:t>年春季 </a:t>
                      </a:r>
                      <a:r>
                        <a:rPr lang="en-US" altLang="ja-JP" sz="1550" b="1" dirty="0">
                          <a:solidFill>
                            <a:srgbClr val="1A1817"/>
                          </a:solidFill>
                          <a:latin typeface="Source Sans 3 Semibold"/>
                          <a:cs typeface="Source Sans 3 Semibold"/>
                        </a:rPr>
                        <a:t>- </a:t>
                      </a:r>
                      <a:r>
                        <a:rPr lang="ja-JP" altLang="en-US" sz="1550" b="1" dirty="0">
                          <a:solidFill>
                            <a:srgbClr val="1A1817"/>
                          </a:solidFill>
                          <a:latin typeface="Source Sans 3 Semibold"/>
                          <a:cs typeface="Source Sans 3 Semibold"/>
                        </a:rPr>
                        <a:t>第一期付款到期，</a:t>
                      </a:r>
                      <a:r>
                        <a:rPr lang="en-US" altLang="ja-JP" sz="1550" b="1" dirty="0">
                          <a:solidFill>
                            <a:srgbClr val="1A1817"/>
                          </a:solidFill>
                          <a:latin typeface="Source Sans 3 Semibold"/>
                          <a:cs typeface="Source Sans 3 Semibold"/>
                        </a:rPr>
                        <a:t>4</a:t>
                      </a:r>
                      <a:r>
                        <a:rPr lang="ja-JP" altLang="en-US" sz="1550" b="1" dirty="0">
                          <a:solidFill>
                            <a:srgbClr val="1A1817"/>
                          </a:solidFill>
                          <a:latin typeface="Source Sans 3 Semibold"/>
                          <a:cs typeface="Source Sans 3 Semibold"/>
                        </a:rPr>
                        <a:t>：</a:t>
                      </a:r>
                      <a:r>
                        <a:rPr lang="en-US" altLang="ja-JP" sz="1550" b="1" dirty="0">
                          <a:solidFill>
                            <a:srgbClr val="1A1817"/>
                          </a:solidFill>
                          <a:latin typeface="Source Sans 3 Semibold"/>
                          <a:cs typeface="Source Sans 3 Semibold"/>
                        </a:rPr>
                        <a:t>30 </a:t>
                      </a:r>
                      <a:r>
                        <a:rPr lang="ja-JP" altLang="en-US" sz="1550" b="1" dirty="0">
                          <a:solidFill>
                            <a:srgbClr val="1A1817"/>
                          </a:solidFill>
                          <a:latin typeface="Source Sans 3 Semibold"/>
                          <a:cs typeface="Source Sans 3 Semibold"/>
                        </a:rPr>
                        <a:t>前付款
下午 </a:t>
                      </a:r>
                      <a:r>
                        <a:rPr lang="en-US" sz="1550" b="1" dirty="0">
                          <a:solidFill>
                            <a:srgbClr val="1A1817"/>
                          </a:solidFill>
                          <a:latin typeface="Source Sans 3 Semibold"/>
                          <a:cs typeface="Source Sans 3 Semibold"/>
                        </a:rPr>
                        <a:t>CST</a:t>
                      </a:r>
                      <a:endParaRPr sz="1550" dirty="0">
                        <a:latin typeface="Source Sans 3 Semibold"/>
                        <a:cs typeface="Source Sans 3 Semibold"/>
                      </a:endParaRPr>
                    </a:p>
                  </a:txBody>
                  <a:tcPr marL="0" marR="0" marT="46990" marB="0">
                    <a:lnL w="6350">
                      <a:solidFill>
                        <a:srgbClr val="ED3429"/>
                      </a:solidFill>
                      <a:prstDash val="solid"/>
                    </a:lnL>
                    <a:lnR w="6350">
                      <a:solidFill>
                        <a:srgbClr val="ED3429"/>
                      </a:solidFill>
                      <a:prstDash val="solid"/>
                    </a:lnR>
                    <a:lnT w="6350">
                      <a:solidFill>
                        <a:srgbClr val="ED3429"/>
                      </a:solidFill>
                      <a:prstDash val="solid"/>
                    </a:lnT>
                    <a:lnB w="6350">
                      <a:solidFill>
                        <a:srgbClr val="ED3429"/>
                      </a:solidFill>
                      <a:prstDash val="solid"/>
                    </a:lnB>
                    <a:solidFill>
                      <a:schemeClr val="bg1">
                        <a:lumMod val="95000"/>
                      </a:schemeClr>
                    </a:solidFill>
                  </a:tcPr>
                </a:tc>
                <a:extLst>
                  <a:ext uri="{0D108BD9-81ED-4DB2-BD59-A6C34878D82A}">
                    <a16:rowId xmlns:a16="http://schemas.microsoft.com/office/drawing/2014/main" val="10009"/>
                  </a:ext>
                </a:extLst>
              </a:tr>
            </a:tbl>
          </a:graphicData>
        </a:graphic>
      </p:graphicFrame>
      <p:sp>
        <p:nvSpPr>
          <p:cNvPr id="12" name="object 12"/>
          <p:cNvSpPr/>
          <p:nvPr/>
        </p:nvSpPr>
        <p:spPr>
          <a:xfrm>
            <a:off x="588938" y="3151306"/>
            <a:ext cx="3099435" cy="1790064"/>
          </a:xfrm>
          <a:custGeom>
            <a:avLst/>
            <a:gdLst/>
            <a:ahLst/>
            <a:cxnLst/>
            <a:rect l="l" t="t" r="r" b="b"/>
            <a:pathLst>
              <a:path w="3099435" h="1790064">
                <a:moveTo>
                  <a:pt x="11136" y="20030"/>
                </a:moveTo>
                <a:lnTo>
                  <a:pt x="42836" y="18791"/>
                </a:lnTo>
                <a:lnTo>
                  <a:pt x="78512" y="18805"/>
                </a:lnTo>
                <a:lnTo>
                  <a:pt x="117901" y="19763"/>
                </a:lnTo>
                <a:lnTo>
                  <a:pt x="160737" y="21357"/>
                </a:lnTo>
                <a:lnTo>
                  <a:pt x="206754" y="23279"/>
                </a:lnTo>
                <a:lnTo>
                  <a:pt x="255687" y="25222"/>
                </a:lnTo>
                <a:lnTo>
                  <a:pt x="307272" y="26875"/>
                </a:lnTo>
                <a:lnTo>
                  <a:pt x="361242" y="27933"/>
                </a:lnTo>
                <a:lnTo>
                  <a:pt x="417333" y="28085"/>
                </a:lnTo>
                <a:lnTo>
                  <a:pt x="475280" y="27024"/>
                </a:lnTo>
                <a:lnTo>
                  <a:pt x="534817" y="24442"/>
                </a:lnTo>
                <a:lnTo>
                  <a:pt x="595679" y="20030"/>
                </a:lnTo>
                <a:lnTo>
                  <a:pt x="660242" y="15725"/>
                </a:lnTo>
                <a:lnTo>
                  <a:pt x="720247" y="14224"/>
                </a:lnTo>
                <a:lnTo>
                  <a:pt x="776267" y="14878"/>
                </a:lnTo>
                <a:lnTo>
                  <a:pt x="828871" y="17041"/>
                </a:lnTo>
                <a:lnTo>
                  <a:pt x="878632" y="20065"/>
                </a:lnTo>
                <a:lnTo>
                  <a:pt x="926118" y="23302"/>
                </a:lnTo>
                <a:lnTo>
                  <a:pt x="971903" y="26106"/>
                </a:lnTo>
                <a:lnTo>
                  <a:pt x="1016556" y="27828"/>
                </a:lnTo>
                <a:lnTo>
                  <a:pt x="1060649" y="27821"/>
                </a:lnTo>
                <a:lnTo>
                  <a:pt x="1104752" y="25438"/>
                </a:lnTo>
                <a:lnTo>
                  <a:pt x="1149437" y="20030"/>
                </a:lnTo>
                <a:lnTo>
                  <a:pt x="1194105" y="14343"/>
                </a:lnTo>
                <a:lnTo>
                  <a:pt x="1238107" y="11230"/>
                </a:lnTo>
                <a:lnTo>
                  <a:pt x="1282045" y="10213"/>
                </a:lnTo>
                <a:lnTo>
                  <a:pt x="1326518" y="10813"/>
                </a:lnTo>
                <a:lnTo>
                  <a:pt x="1372128" y="12551"/>
                </a:lnTo>
                <a:lnTo>
                  <a:pt x="1419475" y="14947"/>
                </a:lnTo>
                <a:lnTo>
                  <a:pt x="1469160" y="17522"/>
                </a:lnTo>
                <a:lnTo>
                  <a:pt x="1521782" y="19797"/>
                </a:lnTo>
                <a:lnTo>
                  <a:pt x="1577943" y="21293"/>
                </a:lnTo>
                <a:lnTo>
                  <a:pt x="1638244" y="21530"/>
                </a:lnTo>
                <a:lnTo>
                  <a:pt x="1703284" y="20030"/>
                </a:lnTo>
                <a:lnTo>
                  <a:pt x="1774280" y="18121"/>
                </a:lnTo>
                <a:lnTo>
                  <a:pt x="1839044" y="17690"/>
                </a:lnTo>
                <a:lnTo>
                  <a:pt x="1898355" y="18342"/>
                </a:lnTo>
                <a:lnTo>
                  <a:pt x="1952992" y="19683"/>
                </a:lnTo>
                <a:lnTo>
                  <a:pt x="2003734" y="21316"/>
                </a:lnTo>
                <a:lnTo>
                  <a:pt x="2051359" y="22847"/>
                </a:lnTo>
                <a:lnTo>
                  <a:pt x="2096647" y="23879"/>
                </a:lnTo>
                <a:lnTo>
                  <a:pt x="2140375" y="24017"/>
                </a:lnTo>
                <a:lnTo>
                  <a:pt x="2183323" y="22866"/>
                </a:lnTo>
                <a:lnTo>
                  <a:pt x="2226270" y="20030"/>
                </a:lnTo>
                <a:lnTo>
                  <a:pt x="2253468" y="17674"/>
                </a:lnTo>
                <a:lnTo>
                  <a:pt x="2284160" y="15150"/>
                </a:lnTo>
                <a:lnTo>
                  <a:pt x="2355573" y="9965"/>
                </a:lnTo>
                <a:lnTo>
                  <a:pt x="2396072" y="7491"/>
                </a:lnTo>
                <a:lnTo>
                  <a:pt x="2439618" y="5218"/>
                </a:lnTo>
                <a:lnTo>
                  <a:pt x="2486097" y="3240"/>
                </a:lnTo>
                <a:lnTo>
                  <a:pt x="2535399" y="1649"/>
                </a:lnTo>
                <a:lnTo>
                  <a:pt x="2587412" y="538"/>
                </a:lnTo>
                <a:lnTo>
                  <a:pt x="2642024" y="0"/>
                </a:lnTo>
                <a:lnTo>
                  <a:pt x="2699124" y="126"/>
                </a:lnTo>
                <a:lnTo>
                  <a:pt x="2758600" y="1009"/>
                </a:lnTo>
                <a:lnTo>
                  <a:pt x="2820341" y="2743"/>
                </a:lnTo>
                <a:lnTo>
                  <a:pt x="2884233" y="5419"/>
                </a:lnTo>
                <a:lnTo>
                  <a:pt x="2950167" y="9131"/>
                </a:lnTo>
                <a:lnTo>
                  <a:pt x="3018030" y="13970"/>
                </a:lnTo>
                <a:lnTo>
                  <a:pt x="3087711" y="20030"/>
                </a:lnTo>
                <a:lnTo>
                  <a:pt x="3090776" y="72577"/>
                </a:lnTo>
                <a:lnTo>
                  <a:pt x="3093551" y="125587"/>
                </a:lnTo>
                <a:lnTo>
                  <a:pt x="3095888" y="178938"/>
                </a:lnTo>
                <a:lnTo>
                  <a:pt x="3097641" y="232509"/>
                </a:lnTo>
                <a:lnTo>
                  <a:pt x="3098665" y="286175"/>
                </a:lnTo>
                <a:lnTo>
                  <a:pt x="3098812" y="339814"/>
                </a:lnTo>
                <a:lnTo>
                  <a:pt x="3097936" y="393305"/>
                </a:lnTo>
                <a:lnTo>
                  <a:pt x="3095892" y="446523"/>
                </a:lnTo>
                <a:lnTo>
                  <a:pt x="3092532" y="499346"/>
                </a:lnTo>
                <a:lnTo>
                  <a:pt x="3087711" y="551652"/>
                </a:lnTo>
                <a:lnTo>
                  <a:pt x="3083678" y="598030"/>
                </a:lnTo>
                <a:lnTo>
                  <a:pt x="3081523" y="643002"/>
                </a:lnTo>
                <a:lnTo>
                  <a:pt x="3080889" y="687169"/>
                </a:lnTo>
                <a:lnTo>
                  <a:pt x="3081419" y="731128"/>
                </a:lnTo>
                <a:lnTo>
                  <a:pt x="3082756" y="775477"/>
                </a:lnTo>
                <a:lnTo>
                  <a:pt x="3084542" y="820815"/>
                </a:lnTo>
                <a:lnTo>
                  <a:pt x="3086421" y="867740"/>
                </a:lnTo>
                <a:lnTo>
                  <a:pt x="3088034" y="916850"/>
                </a:lnTo>
                <a:lnTo>
                  <a:pt x="3089025" y="968744"/>
                </a:lnTo>
                <a:lnTo>
                  <a:pt x="3089036" y="1024019"/>
                </a:lnTo>
                <a:lnTo>
                  <a:pt x="3087711" y="1083274"/>
                </a:lnTo>
                <a:lnTo>
                  <a:pt x="3086332" y="1130843"/>
                </a:lnTo>
                <a:lnTo>
                  <a:pt x="3085465" y="1177231"/>
                </a:lnTo>
                <a:lnTo>
                  <a:pt x="3085035" y="1222798"/>
                </a:lnTo>
                <a:lnTo>
                  <a:pt x="3084967" y="1267904"/>
                </a:lnTo>
                <a:lnTo>
                  <a:pt x="3085187" y="1312907"/>
                </a:lnTo>
                <a:lnTo>
                  <a:pt x="3085618" y="1358168"/>
                </a:lnTo>
                <a:lnTo>
                  <a:pt x="3086187" y="1404045"/>
                </a:lnTo>
                <a:lnTo>
                  <a:pt x="3086818" y="1450898"/>
                </a:lnTo>
                <a:lnTo>
                  <a:pt x="3087436" y="1499086"/>
                </a:lnTo>
                <a:lnTo>
                  <a:pt x="3087966" y="1548968"/>
                </a:lnTo>
                <a:lnTo>
                  <a:pt x="3088334" y="1600905"/>
                </a:lnTo>
                <a:lnTo>
                  <a:pt x="3088464" y="1655254"/>
                </a:lnTo>
                <a:lnTo>
                  <a:pt x="3088281" y="1712376"/>
                </a:lnTo>
                <a:lnTo>
                  <a:pt x="3087711" y="1772630"/>
                </a:lnTo>
                <a:lnTo>
                  <a:pt x="3036253" y="1775773"/>
                </a:lnTo>
                <a:lnTo>
                  <a:pt x="2983611" y="1778902"/>
                </a:lnTo>
                <a:lnTo>
                  <a:pt x="2930188" y="1781878"/>
                </a:lnTo>
                <a:lnTo>
                  <a:pt x="2876386" y="1784562"/>
                </a:lnTo>
                <a:lnTo>
                  <a:pt x="2822610" y="1786814"/>
                </a:lnTo>
                <a:lnTo>
                  <a:pt x="2769262" y="1788496"/>
                </a:lnTo>
                <a:lnTo>
                  <a:pt x="2716745" y="1789469"/>
                </a:lnTo>
                <a:lnTo>
                  <a:pt x="2665461" y="1789594"/>
                </a:lnTo>
                <a:lnTo>
                  <a:pt x="2615815" y="1788732"/>
                </a:lnTo>
                <a:lnTo>
                  <a:pt x="2568209" y="1786743"/>
                </a:lnTo>
                <a:lnTo>
                  <a:pt x="2523046" y="1783490"/>
                </a:lnTo>
                <a:lnTo>
                  <a:pt x="2480730" y="1778832"/>
                </a:lnTo>
                <a:lnTo>
                  <a:pt x="2441662" y="1772630"/>
                </a:lnTo>
                <a:lnTo>
                  <a:pt x="2396095" y="1765949"/>
                </a:lnTo>
                <a:lnTo>
                  <a:pt x="2347942" y="1762152"/>
                </a:lnTo>
                <a:lnTo>
                  <a:pt x="2297746" y="1760723"/>
                </a:lnTo>
                <a:lnTo>
                  <a:pt x="2246050" y="1761146"/>
                </a:lnTo>
                <a:lnTo>
                  <a:pt x="2193397" y="1762905"/>
                </a:lnTo>
                <a:lnTo>
                  <a:pt x="2140331" y="1765485"/>
                </a:lnTo>
                <a:lnTo>
                  <a:pt x="2087394" y="1768369"/>
                </a:lnTo>
                <a:lnTo>
                  <a:pt x="2035131" y="1771041"/>
                </a:lnTo>
                <a:lnTo>
                  <a:pt x="1984085" y="1772987"/>
                </a:lnTo>
                <a:lnTo>
                  <a:pt x="1934798" y="1773688"/>
                </a:lnTo>
                <a:lnTo>
                  <a:pt x="1887815" y="1772630"/>
                </a:lnTo>
                <a:lnTo>
                  <a:pt x="1837575" y="1770320"/>
                </a:lnTo>
                <a:lnTo>
                  <a:pt x="1787205" y="1768128"/>
                </a:lnTo>
                <a:lnTo>
                  <a:pt x="1736581" y="1766202"/>
                </a:lnTo>
                <a:lnTo>
                  <a:pt x="1685582" y="1764692"/>
                </a:lnTo>
                <a:lnTo>
                  <a:pt x="1634085" y="1763744"/>
                </a:lnTo>
                <a:lnTo>
                  <a:pt x="1581966" y="1763507"/>
                </a:lnTo>
                <a:lnTo>
                  <a:pt x="1529104" y="1764129"/>
                </a:lnTo>
                <a:lnTo>
                  <a:pt x="1475376" y="1765758"/>
                </a:lnTo>
                <a:lnTo>
                  <a:pt x="1420658" y="1768542"/>
                </a:lnTo>
                <a:lnTo>
                  <a:pt x="1364829" y="1772630"/>
                </a:lnTo>
                <a:lnTo>
                  <a:pt x="1322240" y="1775650"/>
                </a:lnTo>
                <a:lnTo>
                  <a:pt x="1280850" y="1777467"/>
                </a:lnTo>
                <a:lnTo>
                  <a:pt x="1240009" y="1778273"/>
                </a:lnTo>
                <a:lnTo>
                  <a:pt x="1199066" y="1778257"/>
                </a:lnTo>
                <a:lnTo>
                  <a:pt x="1157372" y="1777612"/>
                </a:lnTo>
                <a:lnTo>
                  <a:pt x="1114277" y="1776526"/>
                </a:lnTo>
                <a:lnTo>
                  <a:pt x="1069131" y="1775192"/>
                </a:lnTo>
                <a:lnTo>
                  <a:pt x="1021284" y="1773799"/>
                </a:lnTo>
                <a:lnTo>
                  <a:pt x="970085" y="1772539"/>
                </a:lnTo>
                <a:lnTo>
                  <a:pt x="914885" y="1771601"/>
                </a:lnTo>
                <a:lnTo>
                  <a:pt x="855035" y="1771177"/>
                </a:lnTo>
                <a:lnTo>
                  <a:pt x="789883" y="1771456"/>
                </a:lnTo>
                <a:lnTo>
                  <a:pt x="718780" y="1772630"/>
                </a:lnTo>
                <a:lnTo>
                  <a:pt x="653149" y="1774160"/>
                </a:lnTo>
                <a:lnTo>
                  <a:pt x="593617" y="1775595"/>
                </a:lnTo>
                <a:lnTo>
                  <a:pt x="539242" y="1776900"/>
                </a:lnTo>
                <a:lnTo>
                  <a:pt x="489076" y="1778041"/>
                </a:lnTo>
                <a:lnTo>
                  <a:pt x="442176" y="1778982"/>
                </a:lnTo>
                <a:lnTo>
                  <a:pt x="397598" y="1779687"/>
                </a:lnTo>
                <a:lnTo>
                  <a:pt x="354395" y="1780122"/>
                </a:lnTo>
                <a:lnTo>
                  <a:pt x="311623" y="1780251"/>
                </a:lnTo>
                <a:lnTo>
                  <a:pt x="268338" y="1780039"/>
                </a:lnTo>
                <a:lnTo>
                  <a:pt x="223594" y="1779451"/>
                </a:lnTo>
                <a:lnTo>
                  <a:pt x="176446" y="1778451"/>
                </a:lnTo>
                <a:lnTo>
                  <a:pt x="125951" y="1777005"/>
                </a:lnTo>
                <a:lnTo>
                  <a:pt x="71162" y="1775076"/>
                </a:lnTo>
                <a:lnTo>
                  <a:pt x="11136" y="1772630"/>
                </a:lnTo>
                <a:lnTo>
                  <a:pt x="5939" y="1695708"/>
                </a:lnTo>
                <a:lnTo>
                  <a:pt x="3805" y="1651000"/>
                </a:lnTo>
                <a:lnTo>
                  <a:pt x="2074" y="1602940"/>
                </a:lnTo>
                <a:lnTo>
                  <a:pt x="816" y="1552136"/>
                </a:lnTo>
                <a:lnTo>
                  <a:pt x="101" y="1499199"/>
                </a:lnTo>
                <a:lnTo>
                  <a:pt x="0" y="1444739"/>
                </a:lnTo>
                <a:lnTo>
                  <a:pt x="581" y="1389363"/>
                </a:lnTo>
                <a:lnTo>
                  <a:pt x="1915" y="1333683"/>
                </a:lnTo>
                <a:lnTo>
                  <a:pt x="4072" y="1278307"/>
                </a:lnTo>
                <a:lnTo>
                  <a:pt x="7123" y="1223844"/>
                </a:lnTo>
                <a:lnTo>
                  <a:pt x="11136" y="1170904"/>
                </a:lnTo>
                <a:lnTo>
                  <a:pt x="14925" y="1118879"/>
                </a:lnTo>
                <a:lnTo>
                  <a:pt x="17385" y="1066782"/>
                </a:lnTo>
                <a:lnTo>
                  <a:pt x="18708" y="1014657"/>
                </a:lnTo>
                <a:lnTo>
                  <a:pt x="19086" y="962549"/>
                </a:lnTo>
                <a:lnTo>
                  <a:pt x="18711" y="910503"/>
                </a:lnTo>
                <a:lnTo>
                  <a:pt x="17775" y="858564"/>
                </a:lnTo>
                <a:lnTo>
                  <a:pt x="16470" y="806775"/>
                </a:lnTo>
                <a:lnTo>
                  <a:pt x="14988" y="755182"/>
                </a:lnTo>
                <a:lnTo>
                  <a:pt x="13522" y="703828"/>
                </a:lnTo>
                <a:lnTo>
                  <a:pt x="12263" y="652759"/>
                </a:lnTo>
                <a:lnTo>
                  <a:pt x="11404" y="602019"/>
                </a:lnTo>
                <a:lnTo>
                  <a:pt x="11136" y="551652"/>
                </a:lnTo>
                <a:lnTo>
                  <a:pt x="11647" y="492903"/>
                </a:lnTo>
                <a:lnTo>
                  <a:pt x="12775" y="436721"/>
                </a:lnTo>
                <a:lnTo>
                  <a:pt x="14246" y="382607"/>
                </a:lnTo>
                <a:lnTo>
                  <a:pt x="15787" y="330067"/>
                </a:lnTo>
                <a:lnTo>
                  <a:pt x="17122" y="278602"/>
                </a:lnTo>
                <a:lnTo>
                  <a:pt x="17979" y="227717"/>
                </a:lnTo>
                <a:lnTo>
                  <a:pt x="18083" y="176914"/>
                </a:lnTo>
                <a:lnTo>
                  <a:pt x="17160" y="125697"/>
                </a:lnTo>
                <a:lnTo>
                  <a:pt x="14936" y="73568"/>
                </a:lnTo>
                <a:lnTo>
                  <a:pt x="11136" y="20030"/>
                </a:lnTo>
                <a:close/>
              </a:path>
            </a:pathLst>
          </a:custGeom>
          <a:ln w="38100">
            <a:solidFill>
              <a:srgbClr val="C2180E"/>
            </a:solidFill>
          </a:ln>
        </p:spPr>
        <p:txBody>
          <a:bodyPr wrap="square" lIns="0" tIns="0" rIns="0" bIns="0" rtlCol="0"/>
          <a:lstStyle/>
          <a:p>
            <a:endParaRPr/>
          </a:p>
        </p:txBody>
      </p:sp>
      <p:sp>
        <p:nvSpPr>
          <p:cNvPr id="13" name="object 13"/>
          <p:cNvSpPr txBox="1"/>
          <p:nvPr/>
        </p:nvSpPr>
        <p:spPr>
          <a:xfrm>
            <a:off x="835844" y="3217257"/>
            <a:ext cx="2677258" cy="1665433"/>
          </a:xfrm>
          <a:prstGeom prst="rect">
            <a:avLst/>
          </a:prstGeom>
        </p:spPr>
        <p:txBody>
          <a:bodyPr vert="horz" wrap="square" lIns="0" tIns="13335" rIns="0" bIns="0" rtlCol="0" anchor="t">
            <a:spAutoFit/>
          </a:bodyPr>
          <a:lstStyle/>
          <a:p>
            <a:pPr marL="12700" marR="5080" indent="399415">
              <a:spcBef>
                <a:spcPts val="105"/>
              </a:spcBef>
            </a:pPr>
            <a:r>
              <a:rPr lang="ja-JP" altLang="en-US" sz="3600" b="1" dirty="0">
                <a:solidFill>
                  <a:srgbClr val="ED3429"/>
                </a:solidFill>
                <a:latin typeface="Calibri"/>
                <a:cs typeface="Calibri"/>
              </a:rPr>
              <a:t>不要落后，赶上最后期限！</a:t>
            </a:r>
            <a:endParaRPr sz="3600" dirty="0">
              <a:latin typeface="Source Sans 3 Semibold"/>
              <a:cs typeface="Source Sans 3 Semibold"/>
            </a:endParaRPr>
          </a:p>
        </p:txBody>
      </p:sp>
      <p:sp>
        <p:nvSpPr>
          <p:cNvPr id="21" name="object 21"/>
          <p:cNvSpPr txBox="1"/>
          <p:nvPr/>
        </p:nvSpPr>
        <p:spPr>
          <a:xfrm>
            <a:off x="8479790" y="6186264"/>
            <a:ext cx="1523365" cy="269304"/>
          </a:xfrm>
          <a:prstGeom prst="rect">
            <a:avLst/>
          </a:prstGeom>
        </p:spPr>
        <p:txBody>
          <a:bodyPr vert="horz" wrap="square" lIns="0" tIns="0" rIns="0" bIns="0" rtlCol="0">
            <a:spAutoFit/>
          </a:bodyPr>
          <a:lstStyle/>
          <a:p>
            <a:pPr marL="12700">
              <a:lnSpc>
                <a:spcPts val="2090"/>
              </a:lnSpc>
            </a:pPr>
            <a:r>
              <a:rPr lang="zh-CN" altLang="en-US" sz="1800" dirty="0">
                <a:solidFill>
                  <a:srgbClr val="1A1817"/>
                </a:solidFill>
                <a:latin typeface="Arial"/>
                <a:cs typeface="Arial"/>
              </a:rPr>
              <a:t>财务办公室</a:t>
            </a:r>
            <a:endParaRPr sz="18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352800" cy="6248400"/>
          </a:xfrm>
          <a:custGeom>
            <a:avLst/>
            <a:gdLst/>
            <a:ahLst/>
            <a:cxnLst/>
            <a:rect l="l" t="t" r="r" b="b"/>
            <a:pathLst>
              <a:path w="3352800" h="6248400">
                <a:moveTo>
                  <a:pt x="3352800" y="0"/>
                </a:moveTo>
                <a:lnTo>
                  <a:pt x="0" y="0"/>
                </a:lnTo>
                <a:lnTo>
                  <a:pt x="0" y="6248400"/>
                </a:lnTo>
                <a:lnTo>
                  <a:pt x="3352800" y="6248400"/>
                </a:lnTo>
                <a:lnTo>
                  <a:pt x="3352800" y="0"/>
                </a:lnTo>
                <a:close/>
              </a:path>
            </a:pathLst>
          </a:custGeom>
          <a:solidFill>
            <a:srgbClr val="CC0000"/>
          </a:solidFill>
        </p:spPr>
        <p:txBody>
          <a:bodyPr wrap="square" lIns="0" tIns="0" rIns="0" bIns="0" rtlCol="0"/>
          <a:lstStyle/>
          <a:p>
            <a:endParaRPr/>
          </a:p>
        </p:txBody>
      </p:sp>
      <p:sp>
        <p:nvSpPr>
          <p:cNvPr id="3" name="object 3"/>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4" name="object 4"/>
          <p:cNvSpPr/>
          <p:nvPr/>
        </p:nvSpPr>
        <p:spPr>
          <a:xfrm>
            <a:off x="63055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5" name="object 5"/>
          <p:cNvSpPr/>
          <p:nvPr/>
        </p:nvSpPr>
        <p:spPr>
          <a:xfrm>
            <a:off x="67627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6" name="object 6"/>
          <p:cNvSpPr/>
          <p:nvPr/>
        </p:nvSpPr>
        <p:spPr>
          <a:xfrm>
            <a:off x="72104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7" name="object 7"/>
          <p:cNvSpPr/>
          <p:nvPr/>
        </p:nvSpPr>
        <p:spPr>
          <a:xfrm>
            <a:off x="76581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pic>
        <p:nvPicPr>
          <p:cNvPr id="8" name="object 8"/>
          <p:cNvPicPr/>
          <p:nvPr/>
        </p:nvPicPr>
        <p:blipFill>
          <a:blip r:embed="rId2" cstate="print"/>
          <a:stretch>
            <a:fillRect/>
          </a:stretch>
        </p:blipFill>
        <p:spPr>
          <a:xfrm>
            <a:off x="10515600" y="6238875"/>
            <a:ext cx="1485900" cy="180975"/>
          </a:xfrm>
          <a:prstGeom prst="rect">
            <a:avLst/>
          </a:prstGeom>
        </p:spPr>
      </p:pic>
      <p:pic>
        <p:nvPicPr>
          <p:cNvPr id="10" name="object 10"/>
          <p:cNvPicPr/>
          <p:nvPr/>
        </p:nvPicPr>
        <p:blipFill>
          <a:blip r:embed="rId3" cstate="print"/>
          <a:stretch>
            <a:fillRect/>
          </a:stretch>
        </p:blipFill>
        <p:spPr>
          <a:xfrm>
            <a:off x="-488" y="501"/>
            <a:ext cx="6548559" cy="6326065"/>
          </a:xfrm>
          <a:prstGeom prst="rect">
            <a:avLst/>
          </a:prstGeom>
        </p:spPr>
      </p:pic>
      <p:sp>
        <p:nvSpPr>
          <p:cNvPr id="13" name="object 13"/>
          <p:cNvSpPr txBox="1"/>
          <p:nvPr/>
        </p:nvSpPr>
        <p:spPr>
          <a:xfrm>
            <a:off x="7438526" y="1712247"/>
            <a:ext cx="4327282" cy="3244478"/>
          </a:xfrm>
          <a:prstGeom prst="rect">
            <a:avLst/>
          </a:prstGeom>
        </p:spPr>
        <p:txBody>
          <a:bodyPr vert="horz" wrap="square" lIns="0" tIns="165100" rIns="0" bIns="0" rtlCol="0" anchor="t">
            <a:spAutoFit/>
          </a:bodyPr>
          <a:lstStyle/>
          <a:p>
            <a:pPr marL="355600" indent="-342900">
              <a:lnSpc>
                <a:spcPct val="100000"/>
              </a:lnSpc>
              <a:spcBef>
                <a:spcPts val="1205"/>
              </a:spcBef>
              <a:buAutoNum type="arabicPeriod"/>
              <a:tabLst>
                <a:tab pos="355600" algn="l"/>
              </a:tabLst>
            </a:pPr>
            <a:r>
              <a:rPr lang="zh-CN" altLang="en-US" sz="2000" dirty="0">
                <a:solidFill>
                  <a:srgbClr val="1A1817"/>
                </a:solidFill>
                <a:latin typeface="Source Sans 3"/>
                <a:cs typeface="Source Sans 3"/>
              </a:rPr>
              <a:t>注册课程。
使用 </a:t>
            </a:r>
            <a:r>
              <a:rPr lang="ja-JP" altLang="en-US" sz="2000" dirty="0">
                <a:solidFill>
                  <a:srgbClr val="1A1817"/>
                </a:solidFill>
                <a:latin typeface="Source Sans 3"/>
                <a:cs typeface="Source Sans 3"/>
              </a:rPr>
              <a:t>估计</a:t>
            </a:r>
            <a:r>
              <a:rPr lang="en-US" altLang="zh-CN" sz="2000" dirty="0">
                <a:solidFill>
                  <a:srgbClr val="1A1817"/>
                </a:solidFill>
                <a:latin typeface="Source Sans 3"/>
                <a:cs typeface="Source Sans 3"/>
              </a:rPr>
              <a:t> </a:t>
            </a:r>
            <a:r>
              <a:rPr lang="zh-CN" altLang="en-US" sz="2000" dirty="0">
                <a:solidFill>
                  <a:srgbClr val="1A1817"/>
                </a:solidFill>
                <a:latin typeface="Source Sans 3"/>
                <a:cs typeface="Source Sans 3"/>
              </a:rPr>
              <a:t>输入你的数字来计算秋季费用。
包括 </a:t>
            </a:r>
            <a:r>
              <a:rPr lang="en-US" altLang="zh-CN" sz="2000" dirty="0" err="1">
                <a:solidFill>
                  <a:srgbClr val="1A1817"/>
                </a:solidFill>
                <a:latin typeface="Source Sans 3"/>
                <a:cs typeface="Source Sans 3"/>
              </a:rPr>
              <a:t>CougarNet</a:t>
            </a:r>
            <a:r>
              <a:rPr lang="en-US" altLang="zh-CN" sz="2000" dirty="0">
                <a:solidFill>
                  <a:srgbClr val="1A1817"/>
                </a:solidFill>
                <a:latin typeface="Source Sans 3"/>
                <a:cs typeface="Source Sans 3"/>
              </a:rPr>
              <a:t> </a:t>
            </a:r>
            <a:r>
              <a:rPr lang="zh-CN" altLang="en-US" sz="2000" dirty="0">
                <a:solidFill>
                  <a:srgbClr val="1A1817"/>
                </a:solidFill>
                <a:latin typeface="Source Sans 3"/>
                <a:cs typeface="Source Sans 3"/>
              </a:rPr>
              <a:t>提供的经济援助金额。
查看分期付款计划。
你准备好在秋季学期取得财务成功了吗？</a:t>
            </a:r>
            <a:endParaRPr sz="2000" b="1" spc="-10" dirty="0">
              <a:solidFill>
                <a:srgbClr val="1A1817"/>
              </a:solidFill>
              <a:latin typeface="Source Sans 3"/>
              <a:cs typeface="Source Sans 3"/>
            </a:endParaRPr>
          </a:p>
        </p:txBody>
      </p:sp>
      <p:sp>
        <p:nvSpPr>
          <p:cNvPr id="17" name="object 17"/>
          <p:cNvSpPr txBox="1"/>
          <p:nvPr/>
        </p:nvSpPr>
        <p:spPr>
          <a:xfrm>
            <a:off x="8479790" y="6186264"/>
            <a:ext cx="1523365" cy="269304"/>
          </a:xfrm>
          <a:prstGeom prst="rect">
            <a:avLst/>
          </a:prstGeom>
        </p:spPr>
        <p:txBody>
          <a:bodyPr vert="horz" wrap="square" lIns="0" tIns="0" rIns="0" bIns="0" rtlCol="0">
            <a:spAutoFit/>
          </a:bodyPr>
          <a:lstStyle/>
          <a:p>
            <a:pPr marL="12700">
              <a:lnSpc>
                <a:spcPts val="2090"/>
              </a:lnSpc>
            </a:pPr>
            <a:r>
              <a:rPr lang="zh-CN" altLang="en-US" sz="1800" dirty="0">
                <a:solidFill>
                  <a:srgbClr val="1A1817"/>
                </a:solidFill>
                <a:latin typeface="Arial"/>
                <a:cs typeface="Arial"/>
              </a:rPr>
              <a:t>财务办公室</a:t>
            </a:r>
            <a:endParaRPr sz="1800" dirty="0">
              <a:latin typeface="Arial"/>
              <a:cs typeface="Arial"/>
            </a:endParaRPr>
          </a:p>
        </p:txBody>
      </p:sp>
      <p:pic>
        <p:nvPicPr>
          <p:cNvPr id="18" name="Picture 17" descr="A screenshot of a college application&#10;&#10;AI-generated content may be incorrect.">
            <a:extLst>
              <a:ext uri="{FF2B5EF4-FFF2-40B4-BE49-F238E27FC236}">
                <a16:creationId xmlns:a16="http://schemas.microsoft.com/office/drawing/2014/main" id="{B7B3BC39-A939-6C3E-C610-D98422459793}"/>
              </a:ext>
            </a:extLst>
          </p:cNvPr>
          <p:cNvPicPr>
            <a:picLocks noChangeAspect="1"/>
          </p:cNvPicPr>
          <p:nvPr/>
        </p:nvPicPr>
        <p:blipFill>
          <a:blip r:embed="rId4"/>
          <a:stretch>
            <a:fillRect/>
          </a:stretch>
        </p:blipFill>
        <p:spPr>
          <a:xfrm>
            <a:off x="76436" y="48847"/>
            <a:ext cx="7066590" cy="6418385"/>
          </a:xfrm>
          <a:prstGeom prst="rect">
            <a:avLst/>
          </a:prstGeom>
        </p:spPr>
      </p:pic>
      <p:sp>
        <p:nvSpPr>
          <p:cNvPr id="14" name="object 14"/>
          <p:cNvSpPr/>
          <p:nvPr/>
        </p:nvSpPr>
        <p:spPr>
          <a:xfrm>
            <a:off x="6192822" y="5193811"/>
            <a:ext cx="118745" cy="1003935"/>
          </a:xfrm>
          <a:custGeom>
            <a:avLst/>
            <a:gdLst/>
            <a:ahLst/>
            <a:cxnLst/>
            <a:rect l="l" t="t" r="r" b="b"/>
            <a:pathLst>
              <a:path w="118745" h="1003935">
                <a:moveTo>
                  <a:pt x="47444" y="75217"/>
                </a:moveTo>
                <a:lnTo>
                  <a:pt x="28401" y="76682"/>
                </a:lnTo>
                <a:lnTo>
                  <a:pt x="99207" y="1002157"/>
                </a:lnTo>
                <a:lnTo>
                  <a:pt x="99313" y="1003554"/>
                </a:lnTo>
                <a:lnTo>
                  <a:pt x="118236" y="1002157"/>
                </a:lnTo>
                <a:lnTo>
                  <a:pt x="47556" y="76682"/>
                </a:lnTo>
                <a:lnTo>
                  <a:pt x="47444" y="75217"/>
                </a:lnTo>
                <a:close/>
              </a:path>
              <a:path w="118745" h="1003935">
                <a:moveTo>
                  <a:pt x="32130" y="0"/>
                </a:moveTo>
                <a:lnTo>
                  <a:pt x="0" y="78867"/>
                </a:lnTo>
                <a:lnTo>
                  <a:pt x="28401" y="76682"/>
                </a:lnTo>
                <a:lnTo>
                  <a:pt x="27431" y="64007"/>
                </a:lnTo>
                <a:lnTo>
                  <a:pt x="46481" y="62611"/>
                </a:lnTo>
                <a:lnTo>
                  <a:pt x="69697" y="62611"/>
                </a:lnTo>
                <a:lnTo>
                  <a:pt x="32130" y="0"/>
                </a:lnTo>
                <a:close/>
              </a:path>
              <a:path w="118745" h="1003935">
                <a:moveTo>
                  <a:pt x="46481" y="62611"/>
                </a:moveTo>
                <a:lnTo>
                  <a:pt x="27431" y="64007"/>
                </a:lnTo>
                <a:lnTo>
                  <a:pt x="28289" y="75217"/>
                </a:lnTo>
                <a:lnTo>
                  <a:pt x="28401" y="76682"/>
                </a:lnTo>
                <a:lnTo>
                  <a:pt x="47444" y="75217"/>
                </a:lnTo>
                <a:lnTo>
                  <a:pt x="46588" y="64007"/>
                </a:lnTo>
                <a:lnTo>
                  <a:pt x="46481" y="62611"/>
                </a:lnTo>
                <a:close/>
              </a:path>
              <a:path w="118745" h="1003935">
                <a:moveTo>
                  <a:pt x="69697" y="62611"/>
                </a:moveTo>
                <a:lnTo>
                  <a:pt x="46481" y="62611"/>
                </a:lnTo>
                <a:lnTo>
                  <a:pt x="47444" y="75217"/>
                </a:lnTo>
                <a:lnTo>
                  <a:pt x="75945" y="73025"/>
                </a:lnTo>
                <a:lnTo>
                  <a:pt x="69697" y="62611"/>
                </a:lnTo>
                <a:close/>
              </a:path>
            </a:pathLst>
          </a:custGeom>
          <a:solidFill>
            <a:srgbClr val="ED3429"/>
          </a:solidFill>
        </p:spPr>
        <p:txBody>
          <a:bodyPr wrap="square" lIns="0" tIns="0" rIns="0" bIns="0" rtlCol="0"/>
          <a:lstStyle/>
          <a:p>
            <a:endParaRPr/>
          </a:p>
        </p:txBody>
      </p:sp>
      <p:sp>
        <p:nvSpPr>
          <p:cNvPr id="15" name="object 15"/>
          <p:cNvSpPr txBox="1"/>
          <p:nvPr/>
        </p:nvSpPr>
        <p:spPr>
          <a:xfrm>
            <a:off x="4699488" y="6103892"/>
            <a:ext cx="2821791" cy="436017"/>
          </a:xfrm>
          <a:prstGeom prst="rect">
            <a:avLst/>
          </a:prstGeom>
          <a:noFill/>
        </p:spPr>
        <p:txBody>
          <a:bodyPr vert="horz" wrap="square" lIns="0" tIns="0" rIns="0" bIns="0" rtlCol="0" anchor="t">
            <a:spAutoFit/>
          </a:bodyPr>
          <a:lstStyle/>
          <a:p>
            <a:pPr marL="3175">
              <a:lnSpc>
                <a:spcPts val="3415"/>
              </a:lnSpc>
            </a:pPr>
            <a:r>
              <a:rPr lang="ja-JP" altLang="en-US" sz="2900" b="1" i="1" spc="-10" dirty="0">
                <a:solidFill>
                  <a:srgbClr val="1A1817"/>
                </a:solidFill>
                <a:latin typeface="Calibri"/>
                <a:cs typeface="Calibri"/>
              </a:rPr>
              <a:t>视频说明</a:t>
            </a:r>
            <a:endParaRPr sz="2400" dirty="0">
              <a:latin typeface="Calibri"/>
              <a:cs typeface="Calibri"/>
            </a:endParaRPr>
          </a:p>
        </p:txBody>
      </p:sp>
      <p:sp>
        <p:nvSpPr>
          <p:cNvPr id="20" name="TextBox 19">
            <a:extLst>
              <a:ext uri="{FF2B5EF4-FFF2-40B4-BE49-F238E27FC236}">
                <a16:creationId xmlns:a16="http://schemas.microsoft.com/office/drawing/2014/main" id="{CD0A2314-6153-2298-575E-EB1CB7E9D63A}"/>
              </a:ext>
            </a:extLst>
          </p:cNvPr>
          <p:cNvSpPr txBox="1"/>
          <p:nvPr/>
        </p:nvSpPr>
        <p:spPr>
          <a:xfrm>
            <a:off x="7305674" y="304799"/>
            <a:ext cx="4333875"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CN" altLang="en-US" sz="3300" dirty="0">
                <a:solidFill>
                  <a:srgbClr val="CC0000"/>
                </a:solidFill>
                <a:latin typeface="Arial Black"/>
              </a:rPr>
              <a:t>估算秋季费用</a:t>
            </a:r>
            <a:endParaRPr lang="en-US" sz="3300" dirty="0">
              <a:solidFill>
                <a:srgbClr val="CC0000"/>
              </a:solidFill>
              <a:latin typeface="Arial Black"/>
            </a:endParaRPr>
          </a:p>
        </p:txBody>
      </p:sp>
      <p:pic>
        <p:nvPicPr>
          <p:cNvPr id="21" name="Picture 20" descr="A qr code on a white background&#10;&#10;AI-generated content may be incorrect.">
            <a:extLst>
              <a:ext uri="{FF2B5EF4-FFF2-40B4-BE49-F238E27FC236}">
                <a16:creationId xmlns:a16="http://schemas.microsoft.com/office/drawing/2014/main" id="{8B658D09-B033-7E75-3525-F11EE7A41070}"/>
              </a:ext>
            </a:extLst>
          </p:cNvPr>
          <p:cNvPicPr>
            <a:picLocks noChangeAspect="1"/>
          </p:cNvPicPr>
          <p:nvPr/>
        </p:nvPicPr>
        <p:blipFill>
          <a:blip r:embed="rId5"/>
          <a:stretch>
            <a:fillRect/>
          </a:stretch>
        </p:blipFill>
        <p:spPr>
          <a:xfrm>
            <a:off x="10291394" y="482708"/>
            <a:ext cx="1291006" cy="1262186"/>
          </a:xfrm>
          <a:prstGeom prst="rect">
            <a:avLst/>
          </a:prstGeom>
        </p:spPr>
      </p:pic>
    </p:spTree>
    <p:extLst>
      <p:ext uri="{BB962C8B-B14F-4D97-AF65-F5344CB8AC3E}">
        <p14:creationId xmlns:p14="http://schemas.microsoft.com/office/powerpoint/2010/main" val="315900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3" name="object 3"/>
          <p:cNvSpPr/>
          <p:nvPr/>
        </p:nvSpPr>
        <p:spPr>
          <a:xfrm>
            <a:off x="609600" y="0"/>
            <a:ext cx="10972800" cy="381000"/>
          </a:xfrm>
          <a:custGeom>
            <a:avLst/>
            <a:gdLst/>
            <a:ahLst/>
            <a:cxnLst/>
            <a:rect l="l" t="t" r="r" b="b"/>
            <a:pathLst>
              <a:path w="10972800" h="381000">
                <a:moveTo>
                  <a:pt x="10972800" y="0"/>
                </a:moveTo>
                <a:lnTo>
                  <a:pt x="0" y="0"/>
                </a:lnTo>
                <a:lnTo>
                  <a:pt x="0" y="381000"/>
                </a:lnTo>
                <a:lnTo>
                  <a:pt x="10972800" y="381000"/>
                </a:lnTo>
                <a:lnTo>
                  <a:pt x="10972800" y="0"/>
                </a:lnTo>
                <a:close/>
              </a:path>
            </a:pathLst>
          </a:custGeom>
          <a:solidFill>
            <a:srgbClr val="CC0000"/>
          </a:solidFill>
        </p:spPr>
        <p:txBody>
          <a:bodyPr wrap="square" lIns="0" tIns="0" rIns="0" bIns="0" rtlCol="0"/>
          <a:lstStyle/>
          <a:p>
            <a:endParaRPr/>
          </a:p>
        </p:txBody>
      </p:sp>
      <p:pic>
        <p:nvPicPr>
          <p:cNvPr id="8" name="object 8"/>
          <p:cNvPicPr/>
          <p:nvPr/>
        </p:nvPicPr>
        <p:blipFill>
          <a:blip r:embed="rId2" cstate="print"/>
          <a:stretch>
            <a:fillRect/>
          </a:stretch>
        </p:blipFill>
        <p:spPr>
          <a:xfrm>
            <a:off x="10515600" y="6238875"/>
            <a:ext cx="1485900" cy="180975"/>
          </a:xfrm>
          <a:prstGeom prst="rect">
            <a:avLst/>
          </a:prstGeom>
        </p:spPr>
      </p:pic>
      <p:sp>
        <p:nvSpPr>
          <p:cNvPr id="9" name="object 9"/>
          <p:cNvSpPr txBox="1">
            <a:spLocks noGrp="1"/>
          </p:cNvSpPr>
          <p:nvPr>
            <p:ph type="title"/>
          </p:nvPr>
        </p:nvSpPr>
        <p:spPr>
          <a:xfrm>
            <a:off x="355917" y="340931"/>
            <a:ext cx="11495341" cy="1450461"/>
          </a:xfrm>
          <a:prstGeom prst="rect">
            <a:avLst/>
          </a:prstGeom>
        </p:spPr>
        <p:txBody>
          <a:bodyPr vert="horz" wrap="square" lIns="0" tIns="461073" rIns="0" bIns="0" rtlCol="0">
            <a:spAutoFit/>
          </a:bodyPr>
          <a:lstStyle/>
          <a:p>
            <a:pPr marL="345440">
              <a:lnSpc>
                <a:spcPct val="100000"/>
              </a:lnSpc>
              <a:spcBef>
                <a:spcPts val="130"/>
              </a:spcBef>
            </a:pPr>
            <a:r>
              <a:rPr lang="zh-CN" altLang="en-US" sz="3200" dirty="0"/>
              <a:t>学生资助办公室</a:t>
            </a:r>
            <a:br>
              <a:rPr lang="zh-CN" altLang="en-US" sz="3200" dirty="0"/>
            </a:br>
            <a:r>
              <a:rPr lang="en-US" altLang="zh-CN" sz="3200" dirty="0"/>
              <a:t>2025-2026 </a:t>
            </a:r>
            <a:r>
              <a:rPr lang="zh-CN" altLang="en-US" sz="3200" dirty="0"/>
              <a:t>年经济援助</a:t>
            </a:r>
            <a:endParaRPr sz="3200" dirty="0"/>
          </a:p>
        </p:txBody>
      </p:sp>
      <p:sp>
        <p:nvSpPr>
          <p:cNvPr id="10" name="object 10"/>
          <p:cNvSpPr txBox="1"/>
          <p:nvPr/>
        </p:nvSpPr>
        <p:spPr>
          <a:xfrm>
            <a:off x="675321" y="2075688"/>
            <a:ext cx="7212241" cy="3347070"/>
          </a:xfrm>
          <a:prstGeom prst="rect">
            <a:avLst/>
          </a:prstGeom>
        </p:spPr>
        <p:txBody>
          <a:bodyPr vert="horz" wrap="square" lIns="0" tIns="12700" rIns="0" bIns="0" rtlCol="0">
            <a:spAutoFit/>
          </a:bodyPr>
          <a:lstStyle/>
          <a:p>
            <a:pPr marL="363220" indent="-345440">
              <a:lnSpc>
                <a:spcPct val="100000"/>
              </a:lnSpc>
              <a:spcBef>
                <a:spcPts val="100"/>
              </a:spcBef>
              <a:buClr>
                <a:srgbClr val="1A1817"/>
              </a:buClr>
              <a:buFont typeface="Wingdings"/>
              <a:buChar char=""/>
              <a:tabLst>
                <a:tab pos="363220" algn="l"/>
              </a:tabLst>
            </a:pPr>
            <a:r>
              <a:rPr lang="zh-CN" altLang="en-US" sz="2400" dirty="0">
                <a:solidFill>
                  <a:schemeClr val="tx1"/>
                </a:solidFill>
                <a:latin typeface="Source Sans 3"/>
                <a:cs typeface="Source Sans 3"/>
              </a:rPr>
              <a:t>还有时间申请！
</a:t>
            </a:r>
            <a:r>
              <a:rPr lang="en-US" altLang="zh-CN" sz="2400" dirty="0">
                <a:solidFill>
                  <a:schemeClr val="tx1"/>
                </a:solidFill>
                <a:latin typeface="Source Sans 3"/>
                <a:cs typeface="Source Sans 3"/>
              </a:rPr>
              <a:t>Studentaid.gov </a:t>
            </a:r>
            <a:r>
              <a:rPr lang="zh-CN" altLang="en-US" sz="2400" dirty="0">
                <a:solidFill>
                  <a:schemeClr val="tx1"/>
                </a:solidFill>
                <a:latin typeface="Source Sans 3"/>
                <a:cs typeface="Source Sans 3"/>
              </a:rPr>
              <a:t>提交 </a:t>
            </a:r>
            <a:r>
              <a:rPr lang="en-US" altLang="zh-CN" sz="2400" dirty="0">
                <a:solidFill>
                  <a:schemeClr val="tx1"/>
                </a:solidFill>
                <a:latin typeface="Source Sans 3"/>
                <a:cs typeface="Source Sans 3"/>
              </a:rPr>
              <a:t>FAFSA
</a:t>
            </a:r>
            <a:r>
              <a:rPr lang="zh-CN" altLang="en-US" sz="2400" dirty="0">
                <a:solidFill>
                  <a:schemeClr val="tx1"/>
                </a:solidFill>
                <a:latin typeface="Source Sans 3"/>
                <a:cs typeface="Source Sans 3"/>
              </a:rPr>
              <a:t>使用 </a:t>
            </a:r>
            <a:r>
              <a:rPr lang="en-US" altLang="zh-CN" sz="2400" dirty="0">
                <a:solidFill>
                  <a:schemeClr val="tx1"/>
                </a:solidFill>
                <a:latin typeface="Source Sans 3"/>
                <a:cs typeface="Source Sans 3"/>
              </a:rPr>
              <a:t>2023 </a:t>
            </a:r>
            <a:r>
              <a:rPr lang="zh-CN" altLang="en-US" sz="2400" dirty="0">
                <a:solidFill>
                  <a:schemeClr val="tx1"/>
                </a:solidFill>
                <a:latin typeface="Source Sans 3"/>
                <a:cs typeface="Source Sans 3"/>
              </a:rPr>
              <a:t>年收入信息</a:t>
            </a:r>
            <a:r>
              <a:rPr lang="en-US" altLang="zh-CN" sz="2400" dirty="0">
                <a:solidFill>
                  <a:schemeClr val="tx1"/>
                </a:solidFill>
                <a:latin typeface="Source Sans 3"/>
                <a:cs typeface="Source Sans 3"/>
              </a:rPr>
              <a:t>;</a:t>
            </a:r>
            <a:r>
              <a:rPr lang="zh-CN" altLang="en-US" sz="2400" dirty="0">
                <a:solidFill>
                  <a:schemeClr val="tx1"/>
                </a:solidFill>
                <a:latin typeface="Source Sans 3"/>
                <a:cs typeface="Source Sans 3"/>
              </a:rPr>
              <a:t>如果情况发生了重大变化，请联系我们
检查 </a:t>
            </a:r>
            <a:r>
              <a:rPr lang="en-US" altLang="zh-CN" sz="2400" dirty="0" err="1">
                <a:solidFill>
                  <a:schemeClr val="tx1"/>
                </a:solidFill>
                <a:latin typeface="Source Sans 3"/>
                <a:cs typeface="Source Sans 3"/>
              </a:rPr>
              <a:t>CougarNet</a:t>
            </a:r>
            <a:r>
              <a:rPr lang="zh-CN" altLang="en-US" sz="2400" dirty="0">
                <a:solidFill>
                  <a:schemeClr val="tx1"/>
                </a:solidFill>
                <a:latin typeface="Source Sans 3"/>
                <a:cs typeface="Source Sans 3"/>
              </a:rPr>
              <a:t>，在“经济援助”下：
经济援助的给予
特别的要求
学生应查看 </a:t>
            </a:r>
            <a:r>
              <a:rPr lang="en-US" altLang="zh-CN" sz="2400" dirty="0">
                <a:solidFill>
                  <a:schemeClr val="tx1"/>
                </a:solidFill>
                <a:latin typeface="Source Sans 3"/>
                <a:cs typeface="Source Sans 3"/>
              </a:rPr>
              <a:t>SIUE </a:t>
            </a:r>
            <a:r>
              <a:rPr lang="zh-CN" altLang="en-US" sz="2400" dirty="0">
                <a:solidFill>
                  <a:schemeClr val="tx1"/>
                </a:solidFill>
                <a:latin typeface="Source Sans 3"/>
                <a:cs typeface="Source Sans 3"/>
              </a:rPr>
              <a:t>电子邮件以获取更新和截止日期</a:t>
            </a:r>
            <a:endParaRPr lang="en-US" dirty="0">
              <a:solidFill>
                <a:srgbClr val="1A1817"/>
              </a:solidFill>
              <a:latin typeface="Source Sans 3"/>
              <a:cs typeface="Source Sans 3"/>
            </a:endParaRPr>
          </a:p>
          <a:p>
            <a:pPr marL="469900" lvl="1">
              <a:lnSpc>
                <a:spcPct val="100000"/>
              </a:lnSpc>
              <a:spcBef>
                <a:spcPts val="240"/>
              </a:spcBef>
              <a:tabLst>
                <a:tab pos="812800" algn="l"/>
              </a:tabLst>
            </a:pPr>
            <a:endParaRPr lang="en-US" dirty="0">
              <a:solidFill>
                <a:srgbClr val="1A1817"/>
              </a:solidFill>
              <a:latin typeface="Source Sans 3"/>
              <a:cs typeface="Source Sans 3"/>
            </a:endParaRPr>
          </a:p>
        </p:txBody>
      </p:sp>
      <p:grpSp>
        <p:nvGrpSpPr>
          <p:cNvPr id="33" name="object 33"/>
          <p:cNvGrpSpPr/>
          <p:nvPr/>
        </p:nvGrpSpPr>
        <p:grpSpPr>
          <a:xfrm>
            <a:off x="9737072" y="1552338"/>
            <a:ext cx="686435" cy="1477645"/>
            <a:chOff x="9737072" y="1552338"/>
            <a:chExt cx="686435" cy="1477645"/>
          </a:xfrm>
        </p:grpSpPr>
        <p:sp>
          <p:nvSpPr>
            <p:cNvPr id="34" name="object 34"/>
            <p:cNvSpPr/>
            <p:nvPr/>
          </p:nvSpPr>
          <p:spPr>
            <a:xfrm>
              <a:off x="9745484" y="1560749"/>
              <a:ext cx="669925" cy="1461135"/>
            </a:xfrm>
            <a:custGeom>
              <a:avLst/>
              <a:gdLst/>
              <a:ahLst/>
              <a:cxnLst/>
              <a:rect l="l" t="t" r="r" b="b"/>
              <a:pathLst>
                <a:path w="669925" h="1461135">
                  <a:moveTo>
                    <a:pt x="80585" y="1087025"/>
                  </a:moveTo>
                  <a:lnTo>
                    <a:pt x="0" y="1164996"/>
                  </a:lnTo>
                  <a:lnTo>
                    <a:pt x="30127" y="1196655"/>
                  </a:lnTo>
                  <a:lnTo>
                    <a:pt x="62828" y="1225456"/>
                  </a:lnTo>
                  <a:lnTo>
                    <a:pt x="97905" y="1251243"/>
                  </a:lnTo>
                  <a:lnTo>
                    <a:pt x="135159" y="1273857"/>
                  </a:lnTo>
                  <a:lnTo>
                    <a:pt x="204421" y="1299510"/>
                  </a:lnTo>
                  <a:lnTo>
                    <a:pt x="277191" y="1311745"/>
                  </a:lnTo>
                  <a:lnTo>
                    <a:pt x="277191" y="1460692"/>
                  </a:lnTo>
                  <a:lnTo>
                    <a:pt x="377923" y="1460692"/>
                  </a:lnTo>
                  <a:lnTo>
                    <a:pt x="377923" y="1307827"/>
                  </a:lnTo>
                  <a:lnTo>
                    <a:pt x="426701" y="1296291"/>
                  </a:lnTo>
                  <a:lnTo>
                    <a:pt x="473435" y="1278552"/>
                  </a:lnTo>
                  <a:lnTo>
                    <a:pt x="517232" y="1254815"/>
                  </a:lnTo>
                  <a:lnTo>
                    <a:pt x="557200" y="1225287"/>
                  </a:lnTo>
                  <a:lnTo>
                    <a:pt x="583961" y="1198626"/>
                  </a:lnTo>
                  <a:lnTo>
                    <a:pt x="277191" y="1198626"/>
                  </a:lnTo>
                  <a:lnTo>
                    <a:pt x="231919" y="1188728"/>
                  </a:lnTo>
                  <a:lnTo>
                    <a:pt x="189728" y="1171447"/>
                  </a:lnTo>
                  <a:lnTo>
                    <a:pt x="150512" y="1147955"/>
                  </a:lnTo>
                  <a:lnTo>
                    <a:pt x="114166" y="1119424"/>
                  </a:lnTo>
                  <a:lnTo>
                    <a:pt x="80585" y="1087025"/>
                  </a:lnTo>
                  <a:close/>
                </a:path>
                <a:path w="669925" h="1461135">
                  <a:moveTo>
                    <a:pt x="377922" y="0"/>
                  </a:moveTo>
                  <a:lnTo>
                    <a:pt x="277191" y="0"/>
                  </a:lnTo>
                  <a:lnTo>
                    <a:pt x="277191" y="154063"/>
                  </a:lnTo>
                  <a:lnTo>
                    <a:pt x="251564" y="160120"/>
                  </a:lnTo>
                  <a:lnTo>
                    <a:pt x="202098" y="177992"/>
                  </a:lnTo>
                  <a:lnTo>
                    <a:pt x="138436" y="216448"/>
                  </a:lnTo>
                  <a:lnTo>
                    <a:pt x="103464" y="249182"/>
                  </a:lnTo>
                  <a:lnTo>
                    <a:pt x="74129" y="286784"/>
                  </a:lnTo>
                  <a:lnTo>
                    <a:pt x="74008" y="286939"/>
                  </a:lnTo>
                  <a:lnTo>
                    <a:pt x="50522" y="328727"/>
                  </a:lnTo>
                  <a:lnTo>
                    <a:pt x="33458" y="373554"/>
                  </a:lnTo>
                  <a:lnTo>
                    <a:pt x="23267" y="420427"/>
                  </a:lnTo>
                  <a:lnTo>
                    <a:pt x="20402" y="468353"/>
                  </a:lnTo>
                  <a:lnTo>
                    <a:pt x="25314" y="516340"/>
                  </a:lnTo>
                  <a:lnTo>
                    <a:pt x="38456" y="563396"/>
                  </a:lnTo>
                  <a:lnTo>
                    <a:pt x="63190" y="612176"/>
                  </a:lnTo>
                  <a:lnTo>
                    <a:pt x="95943" y="652393"/>
                  </a:lnTo>
                  <a:lnTo>
                    <a:pt x="135218" y="685363"/>
                  </a:lnTo>
                  <a:lnTo>
                    <a:pt x="179516" y="712404"/>
                  </a:lnTo>
                  <a:lnTo>
                    <a:pt x="227340" y="734832"/>
                  </a:lnTo>
                  <a:lnTo>
                    <a:pt x="277191" y="753965"/>
                  </a:lnTo>
                  <a:lnTo>
                    <a:pt x="277191" y="1198626"/>
                  </a:lnTo>
                  <a:lnTo>
                    <a:pt x="583961" y="1198626"/>
                  </a:lnTo>
                  <a:lnTo>
                    <a:pt x="588576" y="1194029"/>
                  </a:lnTo>
                  <a:lnTo>
                    <a:pt x="377923" y="1194029"/>
                  </a:lnTo>
                  <a:lnTo>
                    <a:pt x="377923" y="788274"/>
                  </a:lnTo>
                  <a:lnTo>
                    <a:pt x="601090" y="788274"/>
                  </a:lnTo>
                  <a:lnTo>
                    <a:pt x="578200" y="764314"/>
                  </a:lnTo>
                  <a:lnTo>
                    <a:pt x="532788" y="732109"/>
                  </a:lnTo>
                  <a:lnTo>
                    <a:pt x="482972" y="707293"/>
                  </a:lnTo>
                  <a:lnTo>
                    <a:pt x="430700" y="687510"/>
                  </a:lnTo>
                  <a:lnTo>
                    <a:pt x="377923" y="670400"/>
                  </a:lnTo>
                  <a:lnTo>
                    <a:pt x="377923" y="637789"/>
                  </a:lnTo>
                  <a:lnTo>
                    <a:pt x="277191" y="637789"/>
                  </a:lnTo>
                  <a:lnTo>
                    <a:pt x="233263" y="617339"/>
                  </a:lnTo>
                  <a:lnTo>
                    <a:pt x="193248" y="589892"/>
                  </a:lnTo>
                  <a:lnTo>
                    <a:pt x="163927" y="557201"/>
                  </a:lnTo>
                  <a:lnTo>
                    <a:pt x="144909" y="519511"/>
                  </a:lnTo>
                  <a:lnTo>
                    <a:pt x="135732" y="478732"/>
                  </a:lnTo>
                  <a:lnTo>
                    <a:pt x="135934" y="436774"/>
                  </a:lnTo>
                  <a:lnTo>
                    <a:pt x="145051" y="395549"/>
                  </a:lnTo>
                  <a:lnTo>
                    <a:pt x="162622" y="356967"/>
                  </a:lnTo>
                  <a:lnTo>
                    <a:pt x="188183" y="322939"/>
                  </a:lnTo>
                  <a:lnTo>
                    <a:pt x="221273" y="295376"/>
                  </a:lnTo>
                  <a:lnTo>
                    <a:pt x="262564" y="274380"/>
                  </a:lnTo>
                  <a:lnTo>
                    <a:pt x="277191" y="269378"/>
                  </a:lnTo>
                  <a:lnTo>
                    <a:pt x="377923" y="269378"/>
                  </a:lnTo>
                  <a:lnTo>
                    <a:pt x="377923" y="259708"/>
                  </a:lnTo>
                  <a:lnTo>
                    <a:pt x="628719" y="259708"/>
                  </a:lnTo>
                  <a:lnTo>
                    <a:pt x="601120" y="234582"/>
                  </a:lnTo>
                  <a:lnTo>
                    <a:pt x="561349" y="206415"/>
                  </a:lnTo>
                  <a:lnTo>
                    <a:pt x="518653" y="183407"/>
                  </a:lnTo>
                  <a:lnTo>
                    <a:pt x="473523" y="165784"/>
                  </a:lnTo>
                  <a:lnTo>
                    <a:pt x="426449" y="153776"/>
                  </a:lnTo>
                  <a:lnTo>
                    <a:pt x="377922" y="147608"/>
                  </a:lnTo>
                  <a:lnTo>
                    <a:pt x="377922" y="0"/>
                  </a:lnTo>
                  <a:close/>
                </a:path>
                <a:path w="669925" h="1461135">
                  <a:moveTo>
                    <a:pt x="601090" y="788274"/>
                  </a:moveTo>
                  <a:lnTo>
                    <a:pt x="377923" y="788274"/>
                  </a:lnTo>
                  <a:lnTo>
                    <a:pt x="418926" y="803276"/>
                  </a:lnTo>
                  <a:lnTo>
                    <a:pt x="459445" y="821542"/>
                  </a:lnTo>
                  <a:lnTo>
                    <a:pt x="496620" y="844823"/>
                  </a:lnTo>
                  <a:lnTo>
                    <a:pt x="527593" y="874872"/>
                  </a:lnTo>
                  <a:lnTo>
                    <a:pt x="549503" y="913440"/>
                  </a:lnTo>
                  <a:lnTo>
                    <a:pt x="559569" y="958598"/>
                  </a:lnTo>
                  <a:lnTo>
                    <a:pt x="557904" y="1005494"/>
                  </a:lnTo>
                  <a:lnTo>
                    <a:pt x="545951" y="1051501"/>
                  </a:lnTo>
                  <a:lnTo>
                    <a:pt x="525149" y="1093995"/>
                  </a:lnTo>
                  <a:lnTo>
                    <a:pt x="496943" y="1130347"/>
                  </a:lnTo>
                  <a:lnTo>
                    <a:pt x="441991" y="1170901"/>
                  </a:lnTo>
                  <a:lnTo>
                    <a:pt x="377923" y="1194029"/>
                  </a:lnTo>
                  <a:lnTo>
                    <a:pt x="588576" y="1194029"/>
                  </a:lnTo>
                  <a:lnTo>
                    <a:pt x="622076" y="1149679"/>
                  </a:lnTo>
                  <a:lnTo>
                    <a:pt x="645198" y="1104010"/>
                  </a:lnTo>
                  <a:lnTo>
                    <a:pt x="659369" y="1060538"/>
                  </a:lnTo>
                  <a:lnTo>
                    <a:pt x="667499" y="1015178"/>
                  </a:lnTo>
                  <a:lnTo>
                    <a:pt x="669388" y="969019"/>
                  </a:lnTo>
                  <a:lnTo>
                    <a:pt x="664835" y="923147"/>
                  </a:lnTo>
                  <a:lnTo>
                    <a:pt x="653640" y="878653"/>
                  </a:lnTo>
                  <a:lnTo>
                    <a:pt x="635603" y="836624"/>
                  </a:lnTo>
                  <a:lnTo>
                    <a:pt x="610523" y="798148"/>
                  </a:lnTo>
                  <a:lnTo>
                    <a:pt x="601090" y="788274"/>
                  </a:lnTo>
                  <a:close/>
                </a:path>
                <a:path w="669925" h="1461135">
                  <a:moveTo>
                    <a:pt x="377923" y="269378"/>
                  </a:moveTo>
                  <a:lnTo>
                    <a:pt x="277191" y="269378"/>
                  </a:lnTo>
                  <a:lnTo>
                    <a:pt x="277191" y="637789"/>
                  </a:lnTo>
                  <a:lnTo>
                    <a:pt x="377923" y="637789"/>
                  </a:lnTo>
                  <a:lnTo>
                    <a:pt x="377923" y="269378"/>
                  </a:lnTo>
                  <a:close/>
                </a:path>
                <a:path w="669925" h="1461135">
                  <a:moveTo>
                    <a:pt x="628719" y="259708"/>
                  </a:moveTo>
                  <a:lnTo>
                    <a:pt x="377923" y="259708"/>
                  </a:lnTo>
                  <a:lnTo>
                    <a:pt x="427770" y="268999"/>
                  </a:lnTo>
                  <a:lnTo>
                    <a:pt x="474910" y="286785"/>
                  </a:lnTo>
                  <a:lnTo>
                    <a:pt x="518299" y="312557"/>
                  </a:lnTo>
                  <a:lnTo>
                    <a:pt x="556889" y="345809"/>
                  </a:lnTo>
                  <a:lnTo>
                    <a:pt x="637475" y="267680"/>
                  </a:lnTo>
                  <a:lnTo>
                    <a:pt x="628719" y="259708"/>
                  </a:lnTo>
                  <a:close/>
                </a:path>
              </a:pathLst>
            </a:custGeom>
            <a:solidFill>
              <a:srgbClr val="CC0000"/>
            </a:solidFill>
          </p:spPr>
          <p:txBody>
            <a:bodyPr wrap="square" lIns="0" tIns="0" rIns="0" bIns="0" rtlCol="0"/>
            <a:lstStyle/>
            <a:p>
              <a:endParaRPr/>
            </a:p>
          </p:txBody>
        </p:sp>
        <p:sp>
          <p:nvSpPr>
            <p:cNvPr id="35" name="object 35"/>
            <p:cNvSpPr/>
            <p:nvPr/>
          </p:nvSpPr>
          <p:spPr>
            <a:xfrm>
              <a:off x="9745483" y="1560749"/>
              <a:ext cx="669925" cy="1461135"/>
            </a:xfrm>
            <a:custGeom>
              <a:avLst/>
              <a:gdLst/>
              <a:ahLst/>
              <a:cxnLst/>
              <a:rect l="l" t="t" r="r" b="b"/>
              <a:pathLst>
                <a:path w="669925" h="1461135">
                  <a:moveTo>
                    <a:pt x="578200" y="764314"/>
                  </a:moveTo>
                  <a:lnTo>
                    <a:pt x="532788" y="732109"/>
                  </a:lnTo>
                  <a:lnTo>
                    <a:pt x="482972" y="707293"/>
                  </a:lnTo>
                  <a:lnTo>
                    <a:pt x="430700" y="687510"/>
                  </a:lnTo>
                  <a:lnTo>
                    <a:pt x="377923" y="670400"/>
                  </a:lnTo>
                  <a:lnTo>
                    <a:pt x="377923" y="259708"/>
                  </a:lnTo>
                  <a:lnTo>
                    <a:pt x="427770" y="268999"/>
                  </a:lnTo>
                  <a:lnTo>
                    <a:pt x="474910" y="286785"/>
                  </a:lnTo>
                  <a:lnTo>
                    <a:pt x="518299" y="312557"/>
                  </a:lnTo>
                  <a:lnTo>
                    <a:pt x="556889" y="345809"/>
                  </a:lnTo>
                  <a:lnTo>
                    <a:pt x="637475" y="267680"/>
                  </a:lnTo>
                  <a:lnTo>
                    <a:pt x="601120" y="234582"/>
                  </a:lnTo>
                  <a:lnTo>
                    <a:pt x="561349" y="206415"/>
                  </a:lnTo>
                  <a:lnTo>
                    <a:pt x="518653" y="183407"/>
                  </a:lnTo>
                  <a:lnTo>
                    <a:pt x="473523" y="165784"/>
                  </a:lnTo>
                  <a:lnTo>
                    <a:pt x="426449" y="153776"/>
                  </a:lnTo>
                  <a:lnTo>
                    <a:pt x="377922" y="147608"/>
                  </a:lnTo>
                  <a:lnTo>
                    <a:pt x="377922" y="0"/>
                  </a:lnTo>
                  <a:lnTo>
                    <a:pt x="277191" y="0"/>
                  </a:lnTo>
                  <a:lnTo>
                    <a:pt x="277191" y="154063"/>
                  </a:lnTo>
                  <a:lnTo>
                    <a:pt x="251564" y="160120"/>
                  </a:lnTo>
                  <a:lnTo>
                    <a:pt x="202098" y="177992"/>
                  </a:lnTo>
                  <a:lnTo>
                    <a:pt x="138436" y="216448"/>
                  </a:lnTo>
                  <a:lnTo>
                    <a:pt x="103464" y="249182"/>
                  </a:lnTo>
                  <a:lnTo>
                    <a:pt x="74008" y="286939"/>
                  </a:lnTo>
                  <a:lnTo>
                    <a:pt x="50522" y="328727"/>
                  </a:lnTo>
                  <a:lnTo>
                    <a:pt x="33458" y="373554"/>
                  </a:lnTo>
                  <a:lnTo>
                    <a:pt x="23267" y="420427"/>
                  </a:lnTo>
                  <a:lnTo>
                    <a:pt x="20402" y="468353"/>
                  </a:lnTo>
                  <a:lnTo>
                    <a:pt x="25314" y="516340"/>
                  </a:lnTo>
                  <a:lnTo>
                    <a:pt x="38456" y="563396"/>
                  </a:lnTo>
                  <a:lnTo>
                    <a:pt x="63190" y="612176"/>
                  </a:lnTo>
                  <a:lnTo>
                    <a:pt x="95943" y="652393"/>
                  </a:lnTo>
                  <a:lnTo>
                    <a:pt x="135218" y="685363"/>
                  </a:lnTo>
                  <a:lnTo>
                    <a:pt x="179516" y="712404"/>
                  </a:lnTo>
                  <a:lnTo>
                    <a:pt x="227340" y="734832"/>
                  </a:lnTo>
                  <a:lnTo>
                    <a:pt x="277191" y="753965"/>
                  </a:lnTo>
                  <a:lnTo>
                    <a:pt x="277191" y="1198626"/>
                  </a:lnTo>
                  <a:lnTo>
                    <a:pt x="231919" y="1188728"/>
                  </a:lnTo>
                  <a:lnTo>
                    <a:pt x="189728" y="1171448"/>
                  </a:lnTo>
                  <a:lnTo>
                    <a:pt x="150512" y="1147955"/>
                  </a:lnTo>
                  <a:lnTo>
                    <a:pt x="114166" y="1119424"/>
                  </a:lnTo>
                  <a:lnTo>
                    <a:pt x="80585" y="1087025"/>
                  </a:lnTo>
                  <a:lnTo>
                    <a:pt x="0" y="1164996"/>
                  </a:lnTo>
                  <a:lnTo>
                    <a:pt x="30127" y="1196655"/>
                  </a:lnTo>
                  <a:lnTo>
                    <a:pt x="62828" y="1225456"/>
                  </a:lnTo>
                  <a:lnTo>
                    <a:pt x="97905" y="1251243"/>
                  </a:lnTo>
                  <a:lnTo>
                    <a:pt x="135159" y="1273857"/>
                  </a:lnTo>
                  <a:lnTo>
                    <a:pt x="204421" y="1299510"/>
                  </a:lnTo>
                  <a:lnTo>
                    <a:pt x="277191" y="1311745"/>
                  </a:lnTo>
                  <a:lnTo>
                    <a:pt x="277191" y="1460692"/>
                  </a:lnTo>
                  <a:lnTo>
                    <a:pt x="377923" y="1460692"/>
                  </a:lnTo>
                  <a:lnTo>
                    <a:pt x="377923" y="1307827"/>
                  </a:lnTo>
                  <a:lnTo>
                    <a:pt x="426701" y="1296291"/>
                  </a:lnTo>
                  <a:lnTo>
                    <a:pt x="473435" y="1278552"/>
                  </a:lnTo>
                  <a:lnTo>
                    <a:pt x="517232" y="1254815"/>
                  </a:lnTo>
                  <a:lnTo>
                    <a:pt x="557200" y="1225287"/>
                  </a:lnTo>
                  <a:lnTo>
                    <a:pt x="592445" y="1190173"/>
                  </a:lnTo>
                  <a:lnTo>
                    <a:pt x="622076" y="1149679"/>
                  </a:lnTo>
                  <a:lnTo>
                    <a:pt x="645198" y="1104010"/>
                  </a:lnTo>
                  <a:lnTo>
                    <a:pt x="659369" y="1060538"/>
                  </a:lnTo>
                  <a:lnTo>
                    <a:pt x="667499" y="1015178"/>
                  </a:lnTo>
                  <a:lnTo>
                    <a:pt x="669388" y="969019"/>
                  </a:lnTo>
                  <a:lnTo>
                    <a:pt x="664835" y="923147"/>
                  </a:lnTo>
                  <a:lnTo>
                    <a:pt x="653640" y="878653"/>
                  </a:lnTo>
                  <a:lnTo>
                    <a:pt x="635603" y="836624"/>
                  </a:lnTo>
                  <a:lnTo>
                    <a:pt x="610523" y="798148"/>
                  </a:lnTo>
                  <a:lnTo>
                    <a:pt x="578200" y="764314"/>
                  </a:lnTo>
                  <a:close/>
                </a:path>
                <a:path w="669925" h="1461135">
                  <a:moveTo>
                    <a:pt x="193248" y="589892"/>
                  </a:moveTo>
                  <a:lnTo>
                    <a:pt x="163927" y="557201"/>
                  </a:lnTo>
                  <a:lnTo>
                    <a:pt x="144909" y="519511"/>
                  </a:lnTo>
                  <a:lnTo>
                    <a:pt x="135732" y="478732"/>
                  </a:lnTo>
                  <a:lnTo>
                    <a:pt x="135934" y="436774"/>
                  </a:lnTo>
                  <a:lnTo>
                    <a:pt x="145051" y="395549"/>
                  </a:lnTo>
                  <a:lnTo>
                    <a:pt x="162622" y="356967"/>
                  </a:lnTo>
                  <a:lnTo>
                    <a:pt x="188183" y="322939"/>
                  </a:lnTo>
                  <a:lnTo>
                    <a:pt x="221273" y="295376"/>
                  </a:lnTo>
                  <a:lnTo>
                    <a:pt x="262564" y="274380"/>
                  </a:lnTo>
                  <a:lnTo>
                    <a:pt x="277191" y="269378"/>
                  </a:lnTo>
                  <a:lnTo>
                    <a:pt x="277191" y="637789"/>
                  </a:lnTo>
                  <a:lnTo>
                    <a:pt x="254792" y="628471"/>
                  </a:lnTo>
                  <a:lnTo>
                    <a:pt x="233263" y="617339"/>
                  </a:lnTo>
                  <a:lnTo>
                    <a:pt x="212713" y="604458"/>
                  </a:lnTo>
                  <a:lnTo>
                    <a:pt x="193248" y="589892"/>
                  </a:lnTo>
                  <a:close/>
                </a:path>
                <a:path w="669925" h="1461135">
                  <a:moveTo>
                    <a:pt x="496943" y="1130347"/>
                  </a:moveTo>
                  <a:lnTo>
                    <a:pt x="470839" y="1152679"/>
                  </a:lnTo>
                  <a:lnTo>
                    <a:pt x="441991" y="1170901"/>
                  </a:lnTo>
                  <a:lnTo>
                    <a:pt x="410865" y="1184767"/>
                  </a:lnTo>
                  <a:lnTo>
                    <a:pt x="377923" y="1194029"/>
                  </a:lnTo>
                  <a:lnTo>
                    <a:pt x="377923" y="788274"/>
                  </a:lnTo>
                  <a:lnTo>
                    <a:pt x="418926" y="803276"/>
                  </a:lnTo>
                  <a:lnTo>
                    <a:pt x="459445" y="821542"/>
                  </a:lnTo>
                  <a:lnTo>
                    <a:pt x="496620" y="844823"/>
                  </a:lnTo>
                  <a:lnTo>
                    <a:pt x="527593" y="874872"/>
                  </a:lnTo>
                  <a:lnTo>
                    <a:pt x="549503" y="913440"/>
                  </a:lnTo>
                  <a:lnTo>
                    <a:pt x="559569" y="958598"/>
                  </a:lnTo>
                  <a:lnTo>
                    <a:pt x="557904" y="1005494"/>
                  </a:lnTo>
                  <a:lnTo>
                    <a:pt x="545950" y="1051501"/>
                  </a:lnTo>
                  <a:lnTo>
                    <a:pt x="525149" y="1093995"/>
                  </a:lnTo>
                  <a:lnTo>
                    <a:pt x="496943" y="1130347"/>
                  </a:lnTo>
                  <a:close/>
                </a:path>
              </a:pathLst>
            </a:custGeom>
            <a:ln w="16886">
              <a:solidFill>
                <a:srgbClr val="1A1817"/>
              </a:solidFill>
            </a:ln>
          </p:spPr>
          <p:txBody>
            <a:bodyPr wrap="square" lIns="0" tIns="0" rIns="0" bIns="0" rtlCol="0"/>
            <a:lstStyle/>
            <a:p>
              <a:endParaRPr/>
            </a:p>
          </p:txBody>
        </p:sp>
      </p:grpSp>
      <p:sp>
        <p:nvSpPr>
          <p:cNvPr id="36" name="object 36"/>
          <p:cNvSpPr txBox="1"/>
          <p:nvPr/>
        </p:nvSpPr>
        <p:spPr>
          <a:xfrm>
            <a:off x="8683370" y="6186264"/>
            <a:ext cx="1323340" cy="269304"/>
          </a:xfrm>
          <a:prstGeom prst="rect">
            <a:avLst/>
          </a:prstGeom>
        </p:spPr>
        <p:txBody>
          <a:bodyPr vert="horz" wrap="square" lIns="0" tIns="0" rIns="0" bIns="0" rtlCol="0">
            <a:spAutoFit/>
          </a:bodyPr>
          <a:lstStyle/>
          <a:p>
            <a:pPr marL="12700">
              <a:lnSpc>
                <a:spcPts val="2090"/>
              </a:lnSpc>
            </a:pPr>
            <a:r>
              <a:rPr lang="ja-JP" altLang="en-US" sz="1800" spc="-10" dirty="0">
                <a:solidFill>
                  <a:srgbClr val="1A1817"/>
                </a:solidFill>
                <a:latin typeface="Arial"/>
                <a:cs typeface="Arial"/>
              </a:rPr>
              <a:t>经济援助</a:t>
            </a:r>
            <a:endParaRPr sz="1800" dirty="0">
              <a:latin typeface="Arial"/>
              <a:cs typeface="Arial"/>
            </a:endParaRPr>
          </a:p>
        </p:txBody>
      </p:sp>
    </p:spTree>
    <p:extLst>
      <p:ext uri="{BB962C8B-B14F-4D97-AF65-F5344CB8AC3E}">
        <p14:creationId xmlns:p14="http://schemas.microsoft.com/office/powerpoint/2010/main" val="2091403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3" name="object 3"/>
          <p:cNvSpPr/>
          <p:nvPr/>
        </p:nvSpPr>
        <p:spPr>
          <a:xfrm>
            <a:off x="609600" y="0"/>
            <a:ext cx="10972800" cy="381000"/>
          </a:xfrm>
          <a:custGeom>
            <a:avLst/>
            <a:gdLst/>
            <a:ahLst/>
            <a:cxnLst/>
            <a:rect l="l" t="t" r="r" b="b"/>
            <a:pathLst>
              <a:path w="10972800" h="381000">
                <a:moveTo>
                  <a:pt x="10972800" y="0"/>
                </a:moveTo>
                <a:lnTo>
                  <a:pt x="0" y="0"/>
                </a:lnTo>
                <a:lnTo>
                  <a:pt x="0" y="381000"/>
                </a:lnTo>
                <a:lnTo>
                  <a:pt x="10972800" y="381000"/>
                </a:lnTo>
                <a:lnTo>
                  <a:pt x="10972800" y="0"/>
                </a:lnTo>
                <a:close/>
              </a:path>
            </a:pathLst>
          </a:custGeom>
          <a:solidFill>
            <a:srgbClr val="CC0000"/>
          </a:solidFill>
        </p:spPr>
        <p:txBody>
          <a:bodyPr wrap="square" lIns="0" tIns="0" rIns="0" bIns="0" rtlCol="0"/>
          <a:lstStyle/>
          <a:p>
            <a:endParaRPr/>
          </a:p>
        </p:txBody>
      </p:sp>
      <p:sp>
        <p:nvSpPr>
          <p:cNvPr id="4" name="object 4"/>
          <p:cNvSpPr/>
          <p:nvPr/>
        </p:nvSpPr>
        <p:spPr>
          <a:xfrm>
            <a:off x="7048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5" name="object 5"/>
          <p:cNvSpPr/>
          <p:nvPr/>
        </p:nvSpPr>
        <p:spPr>
          <a:xfrm>
            <a:off x="11620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6" name="object 6"/>
          <p:cNvSpPr/>
          <p:nvPr/>
        </p:nvSpPr>
        <p:spPr>
          <a:xfrm>
            <a:off x="16097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7" name="object 7"/>
          <p:cNvSpPr/>
          <p:nvPr/>
        </p:nvSpPr>
        <p:spPr>
          <a:xfrm>
            <a:off x="20574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pic>
        <p:nvPicPr>
          <p:cNvPr id="8" name="object 8"/>
          <p:cNvPicPr/>
          <p:nvPr/>
        </p:nvPicPr>
        <p:blipFill>
          <a:blip r:embed="rId2" cstate="print"/>
          <a:stretch>
            <a:fillRect/>
          </a:stretch>
        </p:blipFill>
        <p:spPr>
          <a:xfrm>
            <a:off x="10515600" y="6238875"/>
            <a:ext cx="1485900" cy="180975"/>
          </a:xfrm>
          <a:prstGeom prst="rect">
            <a:avLst/>
          </a:prstGeom>
        </p:spPr>
      </p:pic>
      <p:sp>
        <p:nvSpPr>
          <p:cNvPr id="9" name="object 9"/>
          <p:cNvSpPr txBox="1">
            <a:spLocks noGrp="1"/>
          </p:cNvSpPr>
          <p:nvPr>
            <p:ph type="title"/>
          </p:nvPr>
        </p:nvSpPr>
        <p:spPr>
          <a:xfrm>
            <a:off x="355917" y="340931"/>
            <a:ext cx="11495341" cy="934935"/>
          </a:xfrm>
          <a:prstGeom prst="rect">
            <a:avLst/>
          </a:prstGeom>
        </p:spPr>
        <p:txBody>
          <a:bodyPr vert="horz" wrap="square" lIns="0" tIns="461073" rIns="0" bIns="0" rtlCol="0">
            <a:spAutoFit/>
          </a:bodyPr>
          <a:lstStyle/>
          <a:p>
            <a:pPr marL="345440">
              <a:lnSpc>
                <a:spcPct val="100000"/>
              </a:lnSpc>
              <a:spcBef>
                <a:spcPts val="130"/>
              </a:spcBef>
            </a:pPr>
            <a:r>
              <a:rPr lang="ja-JP" altLang="en-US" sz="3050" dirty="0"/>
              <a:t>了解经济援助：</a:t>
            </a:r>
            <a:r>
              <a:rPr lang="en-US" sz="3050" dirty="0"/>
              <a:t>M-O-N-E-Y</a:t>
            </a:r>
            <a:endParaRPr sz="3050" dirty="0"/>
          </a:p>
        </p:txBody>
      </p:sp>
      <p:sp>
        <p:nvSpPr>
          <p:cNvPr id="10" name="object 10"/>
          <p:cNvSpPr txBox="1"/>
          <p:nvPr/>
        </p:nvSpPr>
        <p:spPr>
          <a:xfrm>
            <a:off x="675322" y="2100516"/>
            <a:ext cx="6967220" cy="3821559"/>
          </a:xfrm>
          <a:prstGeom prst="rect">
            <a:avLst/>
          </a:prstGeom>
        </p:spPr>
        <p:txBody>
          <a:bodyPr vert="horz" wrap="square" lIns="0" tIns="12700" rIns="0" bIns="0" rtlCol="0">
            <a:spAutoFit/>
          </a:bodyPr>
          <a:lstStyle/>
          <a:p>
            <a:pPr marL="363220" indent="-345440">
              <a:lnSpc>
                <a:spcPct val="100000"/>
              </a:lnSpc>
              <a:spcBef>
                <a:spcPts val="100"/>
              </a:spcBef>
              <a:buClr>
                <a:srgbClr val="1A1817"/>
              </a:buClr>
              <a:buFont typeface="Wingdings"/>
              <a:buChar char=""/>
              <a:tabLst>
                <a:tab pos="363220" algn="l"/>
              </a:tabLst>
            </a:pPr>
            <a:r>
              <a:rPr lang="en-US" altLang="zh-CN" sz="2400" b="1" dirty="0">
                <a:solidFill>
                  <a:srgbClr val="C2180E"/>
                </a:solidFill>
                <a:latin typeface="Source Sans 3"/>
                <a:cs typeface="Source Sans 3"/>
              </a:rPr>
              <a:t>M – </a:t>
            </a:r>
            <a:r>
              <a:rPr lang="ja-JP" altLang="en-US" sz="2400" b="1" dirty="0">
                <a:solidFill>
                  <a:srgbClr val="C2180E"/>
                </a:solidFill>
                <a:latin typeface="Source Sans 3"/>
                <a:cs typeface="Source Sans 3"/>
              </a:rPr>
              <a:t>资金来源</a:t>
            </a:r>
            <a:r>
              <a:rPr lang="en-US" altLang="zh-CN" sz="2400" b="1" dirty="0">
                <a:solidFill>
                  <a:srgbClr val="C2180E"/>
                </a:solidFill>
                <a:latin typeface="Source Sans 3"/>
                <a:cs typeface="Source Sans 3"/>
              </a:rPr>
              <a:t>
FAFSA</a:t>
            </a:r>
            <a:r>
              <a:rPr lang="zh-CN" altLang="en-US" sz="2400" b="1" dirty="0">
                <a:solidFill>
                  <a:srgbClr val="C2180E"/>
                </a:solidFill>
                <a:latin typeface="Source Sans 3"/>
                <a:cs typeface="Source Sans 3"/>
              </a:rPr>
              <a:t>（联邦学生援助免费申请）
助学金</a:t>
            </a:r>
            <a:r>
              <a:rPr lang="en-US" altLang="zh-CN" sz="2400" b="1" dirty="0">
                <a:solidFill>
                  <a:srgbClr val="C2180E"/>
                </a:solidFill>
                <a:latin typeface="Source Sans 3"/>
                <a:cs typeface="Source Sans 3"/>
              </a:rPr>
              <a:t>/</a:t>
            </a:r>
            <a:r>
              <a:rPr lang="zh-CN" altLang="en-US" sz="2400" b="1" dirty="0">
                <a:solidFill>
                  <a:srgbClr val="C2180E"/>
                </a:solidFill>
                <a:latin typeface="Source Sans 3"/>
                <a:cs typeface="Source Sans 3"/>
              </a:rPr>
              <a:t>奖学金</a:t>
            </a:r>
            <a:r>
              <a:rPr lang="en-US" altLang="zh-CN" sz="2400" b="1" dirty="0">
                <a:solidFill>
                  <a:srgbClr val="C2180E"/>
                </a:solidFill>
                <a:latin typeface="Source Sans 3"/>
                <a:cs typeface="Source Sans 3"/>
              </a:rPr>
              <a:t>/</a:t>
            </a:r>
            <a:r>
              <a:rPr lang="zh-CN" altLang="en-US" sz="2400" b="1" dirty="0">
                <a:solidFill>
                  <a:srgbClr val="C2180E"/>
                </a:solidFill>
                <a:latin typeface="Source Sans 3"/>
                <a:cs typeface="Source Sans 3"/>
              </a:rPr>
              <a:t>贷款</a:t>
            </a:r>
            <a:r>
              <a:rPr lang="en-US" altLang="zh-CN" sz="2400" b="1" dirty="0">
                <a:solidFill>
                  <a:srgbClr val="C2180E"/>
                </a:solidFill>
                <a:latin typeface="Source Sans 3"/>
                <a:cs typeface="Source Sans 3"/>
              </a:rPr>
              <a:t>/</a:t>
            </a:r>
            <a:r>
              <a:rPr lang="zh-CN" altLang="en-US" sz="2400" b="1" dirty="0">
                <a:solidFill>
                  <a:srgbClr val="C2180E"/>
                </a:solidFill>
                <a:latin typeface="Source Sans 3"/>
                <a:cs typeface="Source Sans 3"/>
              </a:rPr>
              <a:t>学生就业
军人</a:t>
            </a:r>
            <a:r>
              <a:rPr lang="en-US" altLang="zh-CN" sz="2400" b="1" dirty="0">
                <a:solidFill>
                  <a:srgbClr val="C2180E"/>
                </a:solidFill>
                <a:latin typeface="Source Sans 3"/>
                <a:cs typeface="Source Sans 3"/>
              </a:rPr>
              <a:t>/</a:t>
            </a:r>
            <a:r>
              <a:rPr lang="zh-CN" altLang="en-US" sz="2400" b="1" dirty="0">
                <a:solidFill>
                  <a:srgbClr val="C2180E"/>
                </a:solidFill>
                <a:latin typeface="Source Sans 3"/>
                <a:cs typeface="Source Sans 3"/>
              </a:rPr>
              <a:t>学费减免</a:t>
            </a:r>
            <a:r>
              <a:rPr lang="en-US" altLang="zh-CN" sz="2400" b="1" dirty="0">
                <a:solidFill>
                  <a:srgbClr val="C2180E"/>
                </a:solidFill>
                <a:latin typeface="Source Sans 3"/>
                <a:cs typeface="Source Sans 3"/>
              </a:rPr>
              <a:t>/</a:t>
            </a:r>
            <a:r>
              <a:rPr lang="zh-CN" altLang="en-US" sz="2400" b="1" dirty="0">
                <a:solidFill>
                  <a:srgbClr val="C2180E"/>
                </a:solidFill>
                <a:latin typeface="Source Sans 3"/>
                <a:cs typeface="Source Sans 3"/>
              </a:rPr>
              <a:t>大学储蓄计划</a:t>
            </a:r>
            <a:r>
              <a:rPr lang="en-US" altLang="zh-CN" sz="2400" b="1" dirty="0">
                <a:solidFill>
                  <a:srgbClr val="C2180E"/>
                </a:solidFill>
                <a:latin typeface="Source Sans 3"/>
                <a:cs typeface="Source Sans 3"/>
              </a:rPr>
              <a:t>/</a:t>
            </a:r>
            <a:r>
              <a:rPr lang="zh-CN" altLang="en-US" sz="2400" b="1" dirty="0">
                <a:solidFill>
                  <a:srgbClr val="C2180E"/>
                </a:solidFill>
                <a:latin typeface="Source Sans 3"/>
                <a:cs typeface="Source Sans 3"/>
              </a:rPr>
              <a:t>个人储蓄
</a:t>
            </a:r>
            <a:r>
              <a:rPr lang="en-US" altLang="zh-CN" sz="2400" b="1" dirty="0">
                <a:solidFill>
                  <a:srgbClr val="C2180E"/>
                </a:solidFill>
                <a:latin typeface="Source Sans 3"/>
                <a:cs typeface="Source Sans 3"/>
              </a:rPr>
              <a:t>O – </a:t>
            </a:r>
            <a:r>
              <a:rPr lang="zh-CN" altLang="en-US" sz="2400" b="1" dirty="0">
                <a:solidFill>
                  <a:srgbClr val="C2180E"/>
                </a:solidFill>
                <a:latin typeface="Source Sans 3"/>
                <a:cs typeface="Source Sans 3"/>
              </a:rPr>
              <a:t>大学录取通知书
</a:t>
            </a:r>
            <a:r>
              <a:rPr lang="en-US" altLang="zh-CN" sz="2400" b="1" dirty="0">
                <a:solidFill>
                  <a:srgbClr val="C2180E"/>
                </a:solidFill>
                <a:latin typeface="Source Sans 3"/>
                <a:cs typeface="Source Sans 3"/>
              </a:rPr>
              <a:t>N – </a:t>
            </a:r>
            <a:r>
              <a:rPr lang="zh-CN" altLang="en-US" sz="2400" b="1" dirty="0">
                <a:solidFill>
                  <a:srgbClr val="C2180E"/>
                </a:solidFill>
                <a:latin typeface="Source Sans 3"/>
                <a:cs typeface="Source Sans 3"/>
              </a:rPr>
              <a:t>需求 （成本 </a:t>
            </a:r>
            <a:r>
              <a:rPr lang="en-US" altLang="zh-CN" sz="2400" b="1" dirty="0">
                <a:solidFill>
                  <a:srgbClr val="C2180E"/>
                </a:solidFill>
                <a:latin typeface="Source Sans 3"/>
                <a:cs typeface="Source Sans 3"/>
              </a:rPr>
              <a:t>- </a:t>
            </a:r>
            <a:r>
              <a:rPr lang="zh-CN" altLang="en-US" sz="2400" b="1" dirty="0">
                <a:solidFill>
                  <a:srgbClr val="C2180E"/>
                </a:solidFill>
                <a:latin typeface="Source Sans 3"/>
                <a:cs typeface="Source Sans 3"/>
              </a:rPr>
              <a:t>援助 </a:t>
            </a:r>
            <a:r>
              <a:rPr lang="en-US" altLang="zh-CN" sz="2400" b="1" dirty="0">
                <a:solidFill>
                  <a:srgbClr val="C2180E"/>
                </a:solidFill>
                <a:latin typeface="Source Sans 3"/>
                <a:cs typeface="Source Sans 3"/>
              </a:rPr>
              <a:t>= </a:t>
            </a:r>
            <a:r>
              <a:rPr lang="zh-CN" altLang="en-US" sz="2400" b="1" dirty="0">
                <a:solidFill>
                  <a:srgbClr val="C2180E"/>
                </a:solidFill>
                <a:latin typeface="Source Sans 3"/>
                <a:cs typeface="Source Sans 3"/>
              </a:rPr>
              <a:t>需求）
</a:t>
            </a:r>
            <a:r>
              <a:rPr lang="en-US" altLang="zh-CN" sz="2400" b="1" dirty="0">
                <a:solidFill>
                  <a:srgbClr val="C2180E"/>
                </a:solidFill>
                <a:latin typeface="Source Sans 3"/>
                <a:cs typeface="Source Sans 3"/>
              </a:rPr>
              <a:t>E – </a:t>
            </a:r>
            <a:r>
              <a:rPr lang="zh-CN" altLang="en-US" sz="2400" b="1" dirty="0">
                <a:solidFill>
                  <a:srgbClr val="C2180E"/>
                </a:solidFill>
                <a:latin typeface="Source Sans 3"/>
                <a:cs typeface="Source Sans 3"/>
              </a:rPr>
              <a:t>就业
</a:t>
            </a:r>
            <a:r>
              <a:rPr lang="en-US" altLang="zh-CN" sz="2400" b="1" dirty="0">
                <a:solidFill>
                  <a:srgbClr val="C2180E"/>
                </a:solidFill>
                <a:latin typeface="Source Sans 3"/>
                <a:cs typeface="Source Sans 3"/>
              </a:rPr>
              <a:t>Y – </a:t>
            </a:r>
            <a:r>
              <a:rPr lang="zh-CN" altLang="en-US" sz="2400" b="1" dirty="0">
                <a:solidFill>
                  <a:srgbClr val="C2180E"/>
                </a:solidFill>
                <a:latin typeface="Source Sans 3"/>
                <a:cs typeface="Source Sans 3"/>
              </a:rPr>
              <a:t>您的下一步
完成贷款（学生和家长）
查看账单</a:t>
            </a:r>
            <a:endParaRPr sz="1800" dirty="0">
              <a:latin typeface="Source Sans 3"/>
              <a:cs typeface="Source Sans 3"/>
            </a:endParaRPr>
          </a:p>
        </p:txBody>
      </p:sp>
      <p:grpSp>
        <p:nvGrpSpPr>
          <p:cNvPr id="11" name="object 11"/>
          <p:cNvGrpSpPr/>
          <p:nvPr/>
        </p:nvGrpSpPr>
        <p:grpSpPr>
          <a:xfrm>
            <a:off x="9312330" y="3796169"/>
            <a:ext cx="2036445" cy="942340"/>
            <a:chOff x="9312330" y="3796169"/>
            <a:chExt cx="2036445" cy="942340"/>
          </a:xfrm>
        </p:grpSpPr>
        <p:sp>
          <p:nvSpPr>
            <p:cNvPr id="12" name="object 12"/>
            <p:cNvSpPr/>
            <p:nvPr/>
          </p:nvSpPr>
          <p:spPr>
            <a:xfrm>
              <a:off x="9323809" y="3807647"/>
              <a:ext cx="2013585" cy="919480"/>
            </a:xfrm>
            <a:custGeom>
              <a:avLst/>
              <a:gdLst/>
              <a:ahLst/>
              <a:cxnLst/>
              <a:rect l="l" t="t" r="r" b="b"/>
              <a:pathLst>
                <a:path w="2013584" h="919479">
                  <a:moveTo>
                    <a:pt x="2013141" y="0"/>
                  </a:moveTo>
                  <a:lnTo>
                    <a:pt x="0" y="0"/>
                  </a:lnTo>
                  <a:lnTo>
                    <a:pt x="0" y="918936"/>
                  </a:lnTo>
                  <a:lnTo>
                    <a:pt x="2013142" y="918936"/>
                  </a:lnTo>
                  <a:lnTo>
                    <a:pt x="2013142" y="781096"/>
                  </a:lnTo>
                  <a:lnTo>
                    <a:pt x="228771" y="781095"/>
                  </a:lnTo>
                  <a:lnTo>
                    <a:pt x="137259" y="689202"/>
                  </a:lnTo>
                  <a:lnTo>
                    <a:pt x="137259" y="229734"/>
                  </a:lnTo>
                  <a:lnTo>
                    <a:pt x="228771" y="137840"/>
                  </a:lnTo>
                  <a:lnTo>
                    <a:pt x="2013141" y="137840"/>
                  </a:lnTo>
                  <a:lnTo>
                    <a:pt x="2013141" y="0"/>
                  </a:lnTo>
                  <a:close/>
                </a:path>
                <a:path w="2013584" h="919479">
                  <a:moveTo>
                    <a:pt x="2013141" y="137840"/>
                  </a:moveTo>
                  <a:lnTo>
                    <a:pt x="1807252" y="137840"/>
                  </a:lnTo>
                  <a:lnTo>
                    <a:pt x="1875882" y="206760"/>
                  </a:lnTo>
                  <a:lnTo>
                    <a:pt x="1875882" y="712175"/>
                  </a:lnTo>
                  <a:lnTo>
                    <a:pt x="1807253" y="781095"/>
                  </a:lnTo>
                  <a:lnTo>
                    <a:pt x="2013142" y="781096"/>
                  </a:lnTo>
                  <a:lnTo>
                    <a:pt x="2013141" y="137840"/>
                  </a:lnTo>
                  <a:close/>
                </a:path>
              </a:pathLst>
            </a:custGeom>
            <a:solidFill>
              <a:srgbClr val="CC0000"/>
            </a:solidFill>
          </p:spPr>
          <p:txBody>
            <a:bodyPr wrap="square" lIns="0" tIns="0" rIns="0" bIns="0" rtlCol="0"/>
            <a:lstStyle/>
            <a:p>
              <a:endParaRPr/>
            </a:p>
          </p:txBody>
        </p:sp>
        <p:sp>
          <p:nvSpPr>
            <p:cNvPr id="13" name="object 13"/>
            <p:cNvSpPr/>
            <p:nvPr/>
          </p:nvSpPr>
          <p:spPr>
            <a:xfrm>
              <a:off x="9323809" y="3807647"/>
              <a:ext cx="2013585" cy="919480"/>
            </a:xfrm>
            <a:custGeom>
              <a:avLst/>
              <a:gdLst/>
              <a:ahLst/>
              <a:cxnLst/>
              <a:rect l="l" t="t" r="r" b="b"/>
              <a:pathLst>
                <a:path w="2013584" h="919479">
                  <a:moveTo>
                    <a:pt x="1875882" y="712175"/>
                  </a:moveTo>
                  <a:lnTo>
                    <a:pt x="1807253" y="781095"/>
                  </a:lnTo>
                  <a:lnTo>
                    <a:pt x="228771" y="781095"/>
                  </a:lnTo>
                  <a:lnTo>
                    <a:pt x="137259" y="689202"/>
                  </a:lnTo>
                  <a:lnTo>
                    <a:pt x="137259" y="229734"/>
                  </a:lnTo>
                  <a:lnTo>
                    <a:pt x="228771" y="137840"/>
                  </a:lnTo>
                  <a:lnTo>
                    <a:pt x="1807252" y="137840"/>
                  </a:lnTo>
                  <a:lnTo>
                    <a:pt x="1875882" y="206760"/>
                  </a:lnTo>
                  <a:lnTo>
                    <a:pt x="1875882" y="712175"/>
                  </a:lnTo>
                  <a:close/>
                </a:path>
                <a:path w="2013584" h="919479">
                  <a:moveTo>
                    <a:pt x="0" y="0"/>
                  </a:moveTo>
                  <a:lnTo>
                    <a:pt x="0" y="918936"/>
                  </a:lnTo>
                  <a:lnTo>
                    <a:pt x="2013142" y="918936"/>
                  </a:lnTo>
                  <a:lnTo>
                    <a:pt x="2013141" y="0"/>
                  </a:lnTo>
                  <a:lnTo>
                    <a:pt x="0" y="0"/>
                  </a:lnTo>
                  <a:close/>
                </a:path>
              </a:pathLst>
            </a:custGeom>
            <a:ln w="22924">
              <a:solidFill>
                <a:srgbClr val="1A1817"/>
              </a:solidFill>
            </a:ln>
          </p:spPr>
          <p:txBody>
            <a:bodyPr wrap="square" lIns="0" tIns="0" rIns="0" bIns="0" rtlCol="0"/>
            <a:lstStyle/>
            <a:p>
              <a:endParaRPr/>
            </a:p>
          </p:txBody>
        </p:sp>
        <p:sp>
          <p:nvSpPr>
            <p:cNvPr id="14" name="object 14"/>
            <p:cNvSpPr/>
            <p:nvPr/>
          </p:nvSpPr>
          <p:spPr>
            <a:xfrm>
              <a:off x="10147371" y="4037381"/>
              <a:ext cx="366395" cy="459740"/>
            </a:xfrm>
            <a:custGeom>
              <a:avLst/>
              <a:gdLst/>
              <a:ahLst/>
              <a:cxnLst/>
              <a:rect l="l" t="t" r="r" b="b"/>
              <a:pathLst>
                <a:path w="366395" h="459739">
                  <a:moveTo>
                    <a:pt x="183012" y="0"/>
                  </a:moveTo>
                  <a:lnTo>
                    <a:pt x="141046" y="6067"/>
                  </a:lnTo>
                  <a:lnTo>
                    <a:pt x="102524" y="23351"/>
                  </a:lnTo>
                  <a:lnTo>
                    <a:pt x="68543" y="50471"/>
                  </a:lnTo>
                  <a:lnTo>
                    <a:pt x="40202" y="86048"/>
                  </a:lnTo>
                  <a:lnTo>
                    <a:pt x="18599" y="128704"/>
                  </a:lnTo>
                  <a:lnTo>
                    <a:pt x="4833" y="177059"/>
                  </a:lnTo>
                  <a:lnTo>
                    <a:pt x="0" y="229734"/>
                  </a:lnTo>
                  <a:lnTo>
                    <a:pt x="4833" y="282408"/>
                  </a:lnTo>
                  <a:lnTo>
                    <a:pt x="18600" y="330763"/>
                  </a:lnTo>
                  <a:lnTo>
                    <a:pt x="40202" y="373419"/>
                  </a:lnTo>
                  <a:lnTo>
                    <a:pt x="68543" y="408996"/>
                  </a:lnTo>
                  <a:lnTo>
                    <a:pt x="102524" y="436116"/>
                  </a:lnTo>
                  <a:lnTo>
                    <a:pt x="141046" y="453400"/>
                  </a:lnTo>
                  <a:lnTo>
                    <a:pt x="183012" y="459468"/>
                  </a:lnTo>
                  <a:lnTo>
                    <a:pt x="224968" y="453400"/>
                  </a:lnTo>
                  <a:lnTo>
                    <a:pt x="263487" y="436116"/>
                  </a:lnTo>
                  <a:lnTo>
                    <a:pt x="297468" y="408996"/>
                  </a:lnTo>
                  <a:lnTo>
                    <a:pt x="325812" y="373419"/>
                  </a:lnTo>
                  <a:lnTo>
                    <a:pt x="347419" y="330763"/>
                  </a:lnTo>
                  <a:lnTo>
                    <a:pt x="361190" y="282408"/>
                  </a:lnTo>
                  <a:lnTo>
                    <a:pt x="366024" y="229734"/>
                  </a:lnTo>
                  <a:lnTo>
                    <a:pt x="361190" y="177059"/>
                  </a:lnTo>
                  <a:lnTo>
                    <a:pt x="347419" y="128704"/>
                  </a:lnTo>
                  <a:lnTo>
                    <a:pt x="325812" y="86048"/>
                  </a:lnTo>
                  <a:lnTo>
                    <a:pt x="297468" y="50471"/>
                  </a:lnTo>
                  <a:lnTo>
                    <a:pt x="263487" y="23351"/>
                  </a:lnTo>
                  <a:lnTo>
                    <a:pt x="224968" y="6067"/>
                  </a:lnTo>
                  <a:lnTo>
                    <a:pt x="183012" y="0"/>
                  </a:lnTo>
                  <a:close/>
                </a:path>
              </a:pathLst>
            </a:custGeom>
            <a:solidFill>
              <a:srgbClr val="CC0000"/>
            </a:solidFill>
          </p:spPr>
          <p:txBody>
            <a:bodyPr wrap="square" lIns="0" tIns="0" rIns="0" bIns="0" rtlCol="0"/>
            <a:lstStyle/>
            <a:p>
              <a:endParaRPr/>
            </a:p>
          </p:txBody>
        </p:sp>
        <p:sp>
          <p:nvSpPr>
            <p:cNvPr id="15" name="object 15"/>
            <p:cNvSpPr/>
            <p:nvPr/>
          </p:nvSpPr>
          <p:spPr>
            <a:xfrm>
              <a:off x="10147371" y="4037381"/>
              <a:ext cx="366395" cy="459740"/>
            </a:xfrm>
            <a:custGeom>
              <a:avLst/>
              <a:gdLst/>
              <a:ahLst/>
              <a:cxnLst/>
              <a:rect l="l" t="t" r="r" b="b"/>
              <a:pathLst>
                <a:path w="366395" h="459739">
                  <a:moveTo>
                    <a:pt x="366024" y="229734"/>
                  </a:moveTo>
                  <a:lnTo>
                    <a:pt x="361190" y="282408"/>
                  </a:lnTo>
                  <a:lnTo>
                    <a:pt x="347419" y="330763"/>
                  </a:lnTo>
                  <a:lnTo>
                    <a:pt x="325812" y="373419"/>
                  </a:lnTo>
                  <a:lnTo>
                    <a:pt x="297468" y="408996"/>
                  </a:lnTo>
                  <a:lnTo>
                    <a:pt x="263487" y="436116"/>
                  </a:lnTo>
                  <a:lnTo>
                    <a:pt x="224968" y="453400"/>
                  </a:lnTo>
                  <a:lnTo>
                    <a:pt x="183012" y="459468"/>
                  </a:lnTo>
                  <a:lnTo>
                    <a:pt x="141046" y="453400"/>
                  </a:lnTo>
                  <a:lnTo>
                    <a:pt x="102524" y="436116"/>
                  </a:lnTo>
                  <a:lnTo>
                    <a:pt x="68543" y="408996"/>
                  </a:lnTo>
                  <a:lnTo>
                    <a:pt x="40202" y="373419"/>
                  </a:lnTo>
                  <a:lnTo>
                    <a:pt x="18600" y="330763"/>
                  </a:lnTo>
                  <a:lnTo>
                    <a:pt x="4833" y="282408"/>
                  </a:lnTo>
                  <a:lnTo>
                    <a:pt x="0" y="229734"/>
                  </a:lnTo>
                  <a:lnTo>
                    <a:pt x="4833" y="177059"/>
                  </a:lnTo>
                  <a:lnTo>
                    <a:pt x="18599" y="128704"/>
                  </a:lnTo>
                  <a:lnTo>
                    <a:pt x="40202" y="86048"/>
                  </a:lnTo>
                  <a:lnTo>
                    <a:pt x="68543" y="50471"/>
                  </a:lnTo>
                  <a:lnTo>
                    <a:pt x="102524" y="23351"/>
                  </a:lnTo>
                  <a:lnTo>
                    <a:pt x="141046" y="6067"/>
                  </a:lnTo>
                  <a:lnTo>
                    <a:pt x="183012" y="0"/>
                  </a:lnTo>
                  <a:lnTo>
                    <a:pt x="224968" y="6067"/>
                  </a:lnTo>
                  <a:lnTo>
                    <a:pt x="263487" y="23351"/>
                  </a:lnTo>
                  <a:lnTo>
                    <a:pt x="297468" y="50471"/>
                  </a:lnTo>
                  <a:lnTo>
                    <a:pt x="325812" y="86048"/>
                  </a:lnTo>
                  <a:lnTo>
                    <a:pt x="347419" y="128704"/>
                  </a:lnTo>
                  <a:lnTo>
                    <a:pt x="361190" y="177059"/>
                  </a:lnTo>
                  <a:lnTo>
                    <a:pt x="366024" y="229734"/>
                  </a:lnTo>
                  <a:close/>
                </a:path>
              </a:pathLst>
            </a:custGeom>
            <a:ln w="22914">
              <a:solidFill>
                <a:srgbClr val="1A1817"/>
              </a:solidFill>
            </a:ln>
          </p:spPr>
          <p:txBody>
            <a:bodyPr wrap="square" lIns="0" tIns="0" rIns="0" bIns="0" rtlCol="0"/>
            <a:lstStyle/>
            <a:p>
              <a:endParaRPr/>
            </a:p>
          </p:txBody>
        </p:sp>
        <p:pic>
          <p:nvPicPr>
            <p:cNvPr id="16" name="object 16"/>
            <p:cNvPicPr/>
            <p:nvPr/>
          </p:nvPicPr>
          <p:blipFill>
            <a:blip r:embed="rId3" cstate="print"/>
            <a:stretch>
              <a:fillRect/>
            </a:stretch>
          </p:blipFill>
          <p:spPr>
            <a:xfrm>
              <a:off x="9678377" y="4186732"/>
              <a:ext cx="160184" cy="160765"/>
            </a:xfrm>
            <a:prstGeom prst="rect">
              <a:avLst/>
            </a:prstGeom>
          </p:spPr>
        </p:pic>
        <p:pic>
          <p:nvPicPr>
            <p:cNvPr id="17" name="object 17"/>
            <p:cNvPicPr/>
            <p:nvPr/>
          </p:nvPicPr>
          <p:blipFill>
            <a:blip r:embed="rId3" cstate="print"/>
            <a:stretch>
              <a:fillRect/>
            </a:stretch>
          </p:blipFill>
          <p:spPr>
            <a:xfrm>
              <a:off x="10822204" y="4186733"/>
              <a:ext cx="160184" cy="160765"/>
            </a:xfrm>
            <a:prstGeom prst="rect">
              <a:avLst/>
            </a:prstGeom>
          </p:spPr>
        </p:pic>
      </p:grpSp>
      <p:grpSp>
        <p:nvGrpSpPr>
          <p:cNvPr id="18" name="object 18"/>
          <p:cNvGrpSpPr/>
          <p:nvPr/>
        </p:nvGrpSpPr>
        <p:grpSpPr>
          <a:xfrm>
            <a:off x="8105912" y="2839567"/>
            <a:ext cx="3043555" cy="887730"/>
            <a:chOff x="8105912" y="2839567"/>
            <a:chExt cx="3043555" cy="887730"/>
          </a:xfrm>
        </p:grpSpPr>
        <p:sp>
          <p:nvSpPr>
            <p:cNvPr id="19" name="object 19"/>
            <p:cNvSpPr/>
            <p:nvPr/>
          </p:nvSpPr>
          <p:spPr>
            <a:xfrm>
              <a:off x="9584607" y="3182770"/>
              <a:ext cx="1327150" cy="505459"/>
            </a:xfrm>
            <a:custGeom>
              <a:avLst/>
              <a:gdLst/>
              <a:ahLst/>
              <a:cxnLst/>
              <a:rect l="l" t="t" r="r" b="b"/>
              <a:pathLst>
                <a:path w="1327150" h="505460">
                  <a:moveTo>
                    <a:pt x="1230757" y="0"/>
                  </a:moveTo>
                  <a:lnTo>
                    <a:pt x="0" y="505414"/>
                  </a:lnTo>
                  <a:lnTo>
                    <a:pt x="704597" y="365277"/>
                  </a:lnTo>
                  <a:lnTo>
                    <a:pt x="1155265" y="181489"/>
                  </a:lnTo>
                  <a:lnTo>
                    <a:pt x="1189580" y="268788"/>
                  </a:lnTo>
                  <a:lnTo>
                    <a:pt x="1326839" y="241220"/>
                  </a:lnTo>
                  <a:lnTo>
                    <a:pt x="1230757" y="0"/>
                  </a:lnTo>
                  <a:close/>
                </a:path>
              </a:pathLst>
            </a:custGeom>
            <a:solidFill>
              <a:srgbClr val="CC0000"/>
            </a:solidFill>
          </p:spPr>
          <p:txBody>
            <a:bodyPr wrap="square" lIns="0" tIns="0" rIns="0" bIns="0" rtlCol="0"/>
            <a:lstStyle/>
            <a:p>
              <a:endParaRPr/>
            </a:p>
          </p:txBody>
        </p:sp>
        <p:sp>
          <p:nvSpPr>
            <p:cNvPr id="20" name="object 20"/>
            <p:cNvSpPr/>
            <p:nvPr/>
          </p:nvSpPr>
          <p:spPr>
            <a:xfrm>
              <a:off x="9584607" y="3182770"/>
              <a:ext cx="1327150" cy="505459"/>
            </a:xfrm>
            <a:custGeom>
              <a:avLst/>
              <a:gdLst/>
              <a:ahLst/>
              <a:cxnLst/>
              <a:rect l="l" t="t" r="r" b="b"/>
              <a:pathLst>
                <a:path w="1327150" h="505460">
                  <a:moveTo>
                    <a:pt x="1155265" y="181489"/>
                  </a:moveTo>
                  <a:lnTo>
                    <a:pt x="1189580" y="268788"/>
                  </a:lnTo>
                  <a:lnTo>
                    <a:pt x="1326839" y="241220"/>
                  </a:lnTo>
                  <a:lnTo>
                    <a:pt x="1230757" y="0"/>
                  </a:lnTo>
                  <a:lnTo>
                    <a:pt x="0" y="505414"/>
                  </a:lnTo>
                  <a:lnTo>
                    <a:pt x="704597" y="365277"/>
                  </a:lnTo>
                  <a:lnTo>
                    <a:pt x="1155265" y="181489"/>
                  </a:lnTo>
                  <a:close/>
                </a:path>
              </a:pathLst>
            </a:custGeom>
            <a:ln w="22961">
              <a:solidFill>
                <a:srgbClr val="1A1817"/>
              </a:solidFill>
            </a:ln>
          </p:spPr>
          <p:txBody>
            <a:bodyPr wrap="square" lIns="0" tIns="0" rIns="0" bIns="0" rtlCol="0"/>
            <a:lstStyle/>
            <a:p>
              <a:endParaRPr/>
            </a:p>
          </p:txBody>
        </p:sp>
        <p:sp>
          <p:nvSpPr>
            <p:cNvPr id="21" name="object 21"/>
            <p:cNvSpPr/>
            <p:nvPr/>
          </p:nvSpPr>
          <p:spPr>
            <a:xfrm>
              <a:off x="9918605" y="3481425"/>
              <a:ext cx="1219835" cy="234950"/>
            </a:xfrm>
            <a:custGeom>
              <a:avLst/>
              <a:gdLst/>
              <a:ahLst/>
              <a:cxnLst/>
              <a:rect l="l" t="t" r="r" b="b"/>
              <a:pathLst>
                <a:path w="1219834" h="234950">
                  <a:moveTo>
                    <a:pt x="1173566" y="0"/>
                  </a:moveTo>
                  <a:lnTo>
                    <a:pt x="0" y="234328"/>
                  </a:lnTo>
                  <a:lnTo>
                    <a:pt x="702309" y="234328"/>
                  </a:lnTo>
                  <a:lnTo>
                    <a:pt x="1063759" y="163111"/>
                  </a:lnTo>
                  <a:lnTo>
                    <a:pt x="1079772" y="234328"/>
                  </a:lnTo>
                  <a:lnTo>
                    <a:pt x="1219319" y="234328"/>
                  </a:lnTo>
                  <a:lnTo>
                    <a:pt x="1173566" y="0"/>
                  </a:lnTo>
                  <a:close/>
                </a:path>
              </a:pathLst>
            </a:custGeom>
            <a:solidFill>
              <a:srgbClr val="CC0000"/>
            </a:solidFill>
          </p:spPr>
          <p:txBody>
            <a:bodyPr wrap="square" lIns="0" tIns="0" rIns="0" bIns="0" rtlCol="0"/>
            <a:lstStyle/>
            <a:p>
              <a:endParaRPr/>
            </a:p>
          </p:txBody>
        </p:sp>
        <p:sp>
          <p:nvSpPr>
            <p:cNvPr id="22" name="object 22"/>
            <p:cNvSpPr/>
            <p:nvPr/>
          </p:nvSpPr>
          <p:spPr>
            <a:xfrm>
              <a:off x="9918605" y="3481425"/>
              <a:ext cx="1219835" cy="234950"/>
            </a:xfrm>
            <a:custGeom>
              <a:avLst/>
              <a:gdLst/>
              <a:ahLst/>
              <a:cxnLst/>
              <a:rect l="l" t="t" r="r" b="b"/>
              <a:pathLst>
                <a:path w="1219834" h="234950">
                  <a:moveTo>
                    <a:pt x="702309" y="234328"/>
                  </a:moveTo>
                  <a:lnTo>
                    <a:pt x="1063759" y="163111"/>
                  </a:lnTo>
                  <a:lnTo>
                    <a:pt x="1079772" y="234328"/>
                  </a:lnTo>
                  <a:lnTo>
                    <a:pt x="1219319" y="234328"/>
                  </a:lnTo>
                  <a:lnTo>
                    <a:pt x="1173566" y="0"/>
                  </a:lnTo>
                  <a:lnTo>
                    <a:pt x="0" y="234328"/>
                  </a:lnTo>
                  <a:lnTo>
                    <a:pt x="702309" y="234328"/>
                  </a:lnTo>
                  <a:close/>
                </a:path>
              </a:pathLst>
            </a:custGeom>
            <a:ln w="22969">
              <a:solidFill>
                <a:srgbClr val="1A1817"/>
              </a:solidFill>
            </a:ln>
          </p:spPr>
          <p:txBody>
            <a:bodyPr wrap="square" lIns="0" tIns="0" rIns="0" bIns="0" rtlCol="0"/>
            <a:lstStyle/>
            <a:p>
              <a:endParaRPr/>
            </a:p>
          </p:txBody>
        </p:sp>
        <p:sp>
          <p:nvSpPr>
            <p:cNvPr id="23" name="object 23"/>
            <p:cNvSpPr/>
            <p:nvPr/>
          </p:nvSpPr>
          <p:spPr>
            <a:xfrm>
              <a:off x="8114246" y="2848470"/>
              <a:ext cx="1460500" cy="668020"/>
            </a:xfrm>
            <a:custGeom>
              <a:avLst/>
              <a:gdLst/>
              <a:ahLst/>
              <a:cxnLst/>
              <a:rect l="l" t="t" r="r" b="b"/>
              <a:pathLst>
                <a:path w="1460500" h="668020">
                  <a:moveTo>
                    <a:pt x="1460144" y="0"/>
                  </a:moveTo>
                  <a:lnTo>
                    <a:pt x="0" y="0"/>
                  </a:lnTo>
                  <a:lnTo>
                    <a:pt x="0" y="99339"/>
                  </a:lnTo>
                  <a:lnTo>
                    <a:pt x="0" y="566801"/>
                  </a:lnTo>
                  <a:lnTo>
                    <a:pt x="0" y="667423"/>
                  </a:lnTo>
                  <a:lnTo>
                    <a:pt x="1460144" y="667423"/>
                  </a:lnTo>
                  <a:lnTo>
                    <a:pt x="1460144" y="566889"/>
                  </a:lnTo>
                  <a:lnTo>
                    <a:pt x="1460144" y="99580"/>
                  </a:lnTo>
                  <a:lnTo>
                    <a:pt x="1360589" y="99580"/>
                  </a:lnTo>
                  <a:lnTo>
                    <a:pt x="1360589" y="566801"/>
                  </a:lnTo>
                  <a:lnTo>
                    <a:pt x="99555" y="566801"/>
                  </a:lnTo>
                  <a:lnTo>
                    <a:pt x="99555" y="99339"/>
                  </a:lnTo>
                  <a:lnTo>
                    <a:pt x="1460144" y="99339"/>
                  </a:lnTo>
                  <a:lnTo>
                    <a:pt x="1460144" y="0"/>
                  </a:lnTo>
                  <a:close/>
                </a:path>
              </a:pathLst>
            </a:custGeom>
            <a:solidFill>
              <a:srgbClr val="CC0000"/>
            </a:solidFill>
          </p:spPr>
          <p:txBody>
            <a:bodyPr wrap="square" lIns="0" tIns="0" rIns="0" bIns="0" rtlCol="0"/>
            <a:lstStyle/>
            <a:p>
              <a:endParaRPr/>
            </a:p>
          </p:txBody>
        </p:sp>
        <p:sp>
          <p:nvSpPr>
            <p:cNvPr id="24" name="object 24"/>
            <p:cNvSpPr/>
            <p:nvPr/>
          </p:nvSpPr>
          <p:spPr>
            <a:xfrm>
              <a:off x="8114248" y="2847903"/>
              <a:ext cx="1460500" cy="668020"/>
            </a:xfrm>
            <a:custGeom>
              <a:avLst/>
              <a:gdLst/>
              <a:ahLst/>
              <a:cxnLst/>
              <a:rect l="l" t="t" r="r" b="b"/>
              <a:pathLst>
                <a:path w="1460500" h="668020">
                  <a:moveTo>
                    <a:pt x="0" y="0"/>
                  </a:moveTo>
                  <a:lnTo>
                    <a:pt x="0" y="667590"/>
                  </a:lnTo>
                  <a:lnTo>
                    <a:pt x="1460152" y="667590"/>
                  </a:lnTo>
                  <a:lnTo>
                    <a:pt x="1460152" y="0"/>
                  </a:lnTo>
                  <a:lnTo>
                    <a:pt x="0" y="0"/>
                  </a:lnTo>
                  <a:close/>
                </a:path>
                <a:path w="1460500" h="668020">
                  <a:moveTo>
                    <a:pt x="1360596" y="567452"/>
                  </a:moveTo>
                  <a:lnTo>
                    <a:pt x="99555" y="567452"/>
                  </a:lnTo>
                  <a:lnTo>
                    <a:pt x="99555" y="100138"/>
                  </a:lnTo>
                  <a:lnTo>
                    <a:pt x="1360596" y="100138"/>
                  </a:lnTo>
                  <a:lnTo>
                    <a:pt x="1360596" y="567452"/>
                  </a:lnTo>
                  <a:close/>
                </a:path>
              </a:pathLst>
            </a:custGeom>
            <a:ln w="16641">
              <a:solidFill>
                <a:srgbClr val="1A1817"/>
              </a:solidFill>
            </a:ln>
          </p:spPr>
          <p:txBody>
            <a:bodyPr wrap="square" lIns="0" tIns="0" rIns="0" bIns="0" rtlCol="0"/>
            <a:lstStyle/>
            <a:p>
              <a:endParaRPr/>
            </a:p>
          </p:txBody>
        </p:sp>
        <p:sp>
          <p:nvSpPr>
            <p:cNvPr id="25" name="object 25"/>
            <p:cNvSpPr/>
            <p:nvPr/>
          </p:nvSpPr>
          <p:spPr>
            <a:xfrm>
              <a:off x="8280179" y="3148319"/>
              <a:ext cx="763270" cy="67310"/>
            </a:xfrm>
            <a:custGeom>
              <a:avLst/>
              <a:gdLst/>
              <a:ahLst/>
              <a:cxnLst/>
              <a:rect l="l" t="t" r="r" b="b"/>
              <a:pathLst>
                <a:path w="763270" h="67310">
                  <a:moveTo>
                    <a:pt x="763258" y="0"/>
                  </a:moveTo>
                  <a:lnTo>
                    <a:pt x="0" y="0"/>
                  </a:lnTo>
                  <a:lnTo>
                    <a:pt x="0" y="66759"/>
                  </a:lnTo>
                  <a:lnTo>
                    <a:pt x="763258" y="66759"/>
                  </a:lnTo>
                  <a:lnTo>
                    <a:pt x="763258" y="0"/>
                  </a:lnTo>
                  <a:close/>
                </a:path>
              </a:pathLst>
            </a:custGeom>
            <a:solidFill>
              <a:srgbClr val="CC0000"/>
            </a:solidFill>
          </p:spPr>
          <p:txBody>
            <a:bodyPr wrap="square" lIns="0" tIns="0" rIns="0" bIns="0" rtlCol="0"/>
            <a:lstStyle/>
            <a:p>
              <a:endParaRPr/>
            </a:p>
          </p:txBody>
        </p:sp>
        <p:sp>
          <p:nvSpPr>
            <p:cNvPr id="26" name="object 26"/>
            <p:cNvSpPr/>
            <p:nvPr/>
          </p:nvSpPr>
          <p:spPr>
            <a:xfrm>
              <a:off x="8280179" y="3148319"/>
              <a:ext cx="763270" cy="67310"/>
            </a:xfrm>
            <a:custGeom>
              <a:avLst/>
              <a:gdLst/>
              <a:ahLst/>
              <a:cxnLst/>
              <a:rect l="l" t="t" r="r" b="b"/>
              <a:pathLst>
                <a:path w="763270" h="67310">
                  <a:moveTo>
                    <a:pt x="0" y="66759"/>
                  </a:moveTo>
                  <a:lnTo>
                    <a:pt x="763258" y="66759"/>
                  </a:lnTo>
                  <a:lnTo>
                    <a:pt x="763258" y="0"/>
                  </a:lnTo>
                  <a:lnTo>
                    <a:pt x="0" y="0"/>
                  </a:lnTo>
                  <a:lnTo>
                    <a:pt x="0" y="66759"/>
                  </a:lnTo>
                  <a:close/>
                </a:path>
              </a:pathLst>
            </a:custGeom>
            <a:ln w="16689">
              <a:solidFill>
                <a:srgbClr val="1A1817"/>
              </a:solidFill>
            </a:ln>
          </p:spPr>
          <p:txBody>
            <a:bodyPr wrap="square" lIns="0" tIns="0" rIns="0" bIns="0" rtlCol="0"/>
            <a:lstStyle/>
            <a:p>
              <a:endParaRPr/>
            </a:p>
          </p:txBody>
        </p:sp>
        <p:sp>
          <p:nvSpPr>
            <p:cNvPr id="27" name="object 27"/>
            <p:cNvSpPr/>
            <p:nvPr/>
          </p:nvSpPr>
          <p:spPr>
            <a:xfrm>
              <a:off x="8280179" y="3014801"/>
              <a:ext cx="299085" cy="67310"/>
            </a:xfrm>
            <a:custGeom>
              <a:avLst/>
              <a:gdLst/>
              <a:ahLst/>
              <a:cxnLst/>
              <a:rect l="l" t="t" r="r" b="b"/>
              <a:pathLst>
                <a:path w="299084" h="67310">
                  <a:moveTo>
                    <a:pt x="298666" y="0"/>
                  </a:moveTo>
                  <a:lnTo>
                    <a:pt x="0" y="0"/>
                  </a:lnTo>
                  <a:lnTo>
                    <a:pt x="0" y="66759"/>
                  </a:lnTo>
                  <a:lnTo>
                    <a:pt x="298666" y="66759"/>
                  </a:lnTo>
                  <a:lnTo>
                    <a:pt x="298666" y="0"/>
                  </a:lnTo>
                  <a:close/>
                </a:path>
              </a:pathLst>
            </a:custGeom>
            <a:solidFill>
              <a:srgbClr val="CC0000"/>
            </a:solidFill>
          </p:spPr>
          <p:txBody>
            <a:bodyPr wrap="square" lIns="0" tIns="0" rIns="0" bIns="0" rtlCol="0"/>
            <a:lstStyle/>
            <a:p>
              <a:endParaRPr/>
            </a:p>
          </p:txBody>
        </p:sp>
        <p:sp>
          <p:nvSpPr>
            <p:cNvPr id="28" name="object 28"/>
            <p:cNvSpPr/>
            <p:nvPr/>
          </p:nvSpPr>
          <p:spPr>
            <a:xfrm>
              <a:off x="8280179" y="3014801"/>
              <a:ext cx="299085" cy="67310"/>
            </a:xfrm>
            <a:custGeom>
              <a:avLst/>
              <a:gdLst/>
              <a:ahLst/>
              <a:cxnLst/>
              <a:rect l="l" t="t" r="r" b="b"/>
              <a:pathLst>
                <a:path w="299084" h="67310">
                  <a:moveTo>
                    <a:pt x="0" y="66759"/>
                  </a:moveTo>
                  <a:lnTo>
                    <a:pt x="298666" y="66759"/>
                  </a:lnTo>
                  <a:lnTo>
                    <a:pt x="298666" y="0"/>
                  </a:lnTo>
                  <a:lnTo>
                    <a:pt x="0" y="0"/>
                  </a:lnTo>
                  <a:lnTo>
                    <a:pt x="0" y="66759"/>
                  </a:lnTo>
                  <a:close/>
                </a:path>
              </a:pathLst>
            </a:custGeom>
            <a:ln w="16685">
              <a:solidFill>
                <a:srgbClr val="1A1817"/>
              </a:solidFill>
            </a:ln>
          </p:spPr>
          <p:txBody>
            <a:bodyPr wrap="square" lIns="0" tIns="0" rIns="0" bIns="0" rtlCol="0"/>
            <a:lstStyle/>
            <a:p>
              <a:endParaRPr/>
            </a:p>
          </p:txBody>
        </p:sp>
        <p:sp>
          <p:nvSpPr>
            <p:cNvPr id="29" name="object 29"/>
            <p:cNvSpPr/>
            <p:nvPr/>
          </p:nvSpPr>
          <p:spPr>
            <a:xfrm>
              <a:off x="9109808" y="3114940"/>
              <a:ext cx="299085" cy="100330"/>
            </a:xfrm>
            <a:custGeom>
              <a:avLst/>
              <a:gdLst/>
              <a:ahLst/>
              <a:cxnLst/>
              <a:rect l="l" t="t" r="r" b="b"/>
              <a:pathLst>
                <a:path w="299084" h="100330">
                  <a:moveTo>
                    <a:pt x="298666" y="0"/>
                  </a:moveTo>
                  <a:lnTo>
                    <a:pt x="0" y="0"/>
                  </a:lnTo>
                  <a:lnTo>
                    <a:pt x="0" y="100138"/>
                  </a:lnTo>
                  <a:lnTo>
                    <a:pt x="298666" y="100138"/>
                  </a:lnTo>
                  <a:lnTo>
                    <a:pt x="298666" y="0"/>
                  </a:lnTo>
                  <a:close/>
                </a:path>
              </a:pathLst>
            </a:custGeom>
            <a:solidFill>
              <a:srgbClr val="CC0000"/>
            </a:solidFill>
          </p:spPr>
          <p:txBody>
            <a:bodyPr wrap="square" lIns="0" tIns="0" rIns="0" bIns="0" rtlCol="0"/>
            <a:lstStyle/>
            <a:p>
              <a:endParaRPr/>
            </a:p>
          </p:txBody>
        </p:sp>
        <p:sp>
          <p:nvSpPr>
            <p:cNvPr id="30" name="object 30"/>
            <p:cNvSpPr/>
            <p:nvPr/>
          </p:nvSpPr>
          <p:spPr>
            <a:xfrm>
              <a:off x="9109808" y="3114940"/>
              <a:ext cx="299085" cy="100330"/>
            </a:xfrm>
            <a:custGeom>
              <a:avLst/>
              <a:gdLst/>
              <a:ahLst/>
              <a:cxnLst/>
              <a:rect l="l" t="t" r="r" b="b"/>
              <a:pathLst>
                <a:path w="299084" h="100330">
                  <a:moveTo>
                    <a:pt x="0" y="100138"/>
                  </a:moveTo>
                  <a:lnTo>
                    <a:pt x="298666" y="100138"/>
                  </a:lnTo>
                  <a:lnTo>
                    <a:pt x="298666" y="0"/>
                  </a:lnTo>
                  <a:lnTo>
                    <a:pt x="0" y="0"/>
                  </a:lnTo>
                  <a:lnTo>
                    <a:pt x="0" y="100138"/>
                  </a:lnTo>
                  <a:close/>
                </a:path>
              </a:pathLst>
            </a:custGeom>
            <a:ln w="16679">
              <a:solidFill>
                <a:srgbClr val="1A1817"/>
              </a:solidFill>
            </a:ln>
          </p:spPr>
          <p:txBody>
            <a:bodyPr wrap="square" lIns="0" tIns="0" rIns="0" bIns="0" rtlCol="0"/>
            <a:lstStyle/>
            <a:p>
              <a:endParaRPr/>
            </a:p>
          </p:txBody>
        </p:sp>
        <p:sp>
          <p:nvSpPr>
            <p:cNvPr id="31" name="object 31"/>
            <p:cNvSpPr/>
            <p:nvPr/>
          </p:nvSpPr>
          <p:spPr>
            <a:xfrm>
              <a:off x="8864030" y="3245224"/>
              <a:ext cx="528320" cy="142240"/>
            </a:xfrm>
            <a:custGeom>
              <a:avLst/>
              <a:gdLst/>
              <a:ahLst/>
              <a:cxnLst/>
              <a:rect l="l" t="t" r="r" b="b"/>
              <a:pathLst>
                <a:path w="528320" h="142239">
                  <a:moveTo>
                    <a:pt x="200343" y="120062"/>
                  </a:moveTo>
                  <a:lnTo>
                    <a:pt x="106399" y="120062"/>
                  </a:lnTo>
                  <a:lnTo>
                    <a:pt x="111455" y="126737"/>
                  </a:lnTo>
                  <a:lnTo>
                    <a:pt x="119466" y="133413"/>
                  </a:lnTo>
                  <a:lnTo>
                    <a:pt x="130899" y="138837"/>
                  </a:lnTo>
                  <a:lnTo>
                    <a:pt x="146222" y="141758"/>
                  </a:lnTo>
                  <a:lnTo>
                    <a:pt x="151199" y="141758"/>
                  </a:lnTo>
                  <a:lnTo>
                    <a:pt x="172977" y="137873"/>
                  </a:lnTo>
                  <a:lnTo>
                    <a:pt x="191022" y="128198"/>
                  </a:lnTo>
                  <a:lnTo>
                    <a:pt x="200343" y="120062"/>
                  </a:lnTo>
                  <a:close/>
                </a:path>
                <a:path w="528320" h="142239">
                  <a:moveTo>
                    <a:pt x="38577" y="48087"/>
                  </a:moveTo>
                  <a:lnTo>
                    <a:pt x="23792" y="48295"/>
                  </a:lnTo>
                  <a:lnTo>
                    <a:pt x="25577" y="48295"/>
                  </a:lnTo>
                  <a:lnTo>
                    <a:pt x="13481" y="53302"/>
                  </a:lnTo>
                  <a:lnTo>
                    <a:pt x="4485" y="62716"/>
                  </a:lnTo>
                  <a:lnTo>
                    <a:pt x="0" y="74790"/>
                  </a:lnTo>
                  <a:lnTo>
                    <a:pt x="58" y="78963"/>
                  </a:lnTo>
                  <a:lnTo>
                    <a:pt x="181" y="87803"/>
                  </a:lnTo>
                  <a:lnTo>
                    <a:pt x="5185" y="100034"/>
                  </a:lnTo>
                  <a:lnTo>
                    <a:pt x="25074" y="119227"/>
                  </a:lnTo>
                  <a:lnTo>
                    <a:pt x="25224" y="119227"/>
                  </a:lnTo>
                  <a:lnTo>
                    <a:pt x="48948" y="128824"/>
                  </a:lnTo>
                  <a:lnTo>
                    <a:pt x="85486" y="129241"/>
                  </a:lnTo>
                  <a:lnTo>
                    <a:pt x="76006" y="129241"/>
                  </a:lnTo>
                  <a:lnTo>
                    <a:pt x="106399" y="120062"/>
                  </a:lnTo>
                  <a:lnTo>
                    <a:pt x="200343" y="120062"/>
                  </a:lnTo>
                  <a:lnTo>
                    <a:pt x="205273" y="115759"/>
                  </a:lnTo>
                  <a:lnTo>
                    <a:pt x="215911" y="103372"/>
                  </a:lnTo>
                  <a:lnTo>
                    <a:pt x="219229" y="98365"/>
                  </a:lnTo>
                  <a:lnTo>
                    <a:pt x="225866" y="91689"/>
                  </a:lnTo>
                  <a:lnTo>
                    <a:pt x="234214" y="84778"/>
                  </a:lnTo>
                  <a:lnTo>
                    <a:pt x="244118" y="78963"/>
                  </a:lnTo>
                  <a:lnTo>
                    <a:pt x="255266" y="74086"/>
                  </a:lnTo>
                  <a:lnTo>
                    <a:pt x="257498" y="73330"/>
                  </a:lnTo>
                  <a:lnTo>
                    <a:pt x="154518" y="73330"/>
                  </a:lnTo>
                  <a:lnTo>
                    <a:pt x="152859" y="71661"/>
                  </a:lnTo>
                  <a:lnTo>
                    <a:pt x="151199" y="68323"/>
                  </a:lnTo>
                  <a:lnTo>
                    <a:pt x="147881" y="66654"/>
                  </a:lnTo>
                  <a:lnTo>
                    <a:pt x="63259" y="66654"/>
                  </a:lnTo>
                  <a:lnTo>
                    <a:pt x="59940" y="63316"/>
                  </a:lnTo>
                  <a:lnTo>
                    <a:pt x="59940" y="61647"/>
                  </a:lnTo>
                  <a:lnTo>
                    <a:pt x="50581" y="52598"/>
                  </a:lnTo>
                  <a:lnTo>
                    <a:pt x="38577" y="48087"/>
                  </a:lnTo>
                  <a:close/>
                </a:path>
                <a:path w="528320" h="142239">
                  <a:moveTo>
                    <a:pt x="523849" y="69992"/>
                  </a:moveTo>
                  <a:lnTo>
                    <a:pt x="267348" y="69992"/>
                  </a:lnTo>
                  <a:lnTo>
                    <a:pt x="270433" y="86526"/>
                  </a:lnTo>
                  <a:lnTo>
                    <a:pt x="277096" y="100868"/>
                  </a:lnTo>
                  <a:lnTo>
                    <a:pt x="287181" y="112708"/>
                  </a:lnTo>
                  <a:lnTo>
                    <a:pt x="300533" y="121730"/>
                  </a:lnTo>
                  <a:lnTo>
                    <a:pt x="317773" y="127989"/>
                  </a:lnTo>
                  <a:lnTo>
                    <a:pt x="336414" y="129241"/>
                  </a:lnTo>
                  <a:lnTo>
                    <a:pt x="355366" y="125486"/>
                  </a:lnTo>
                  <a:lnTo>
                    <a:pt x="373540" y="116724"/>
                  </a:lnTo>
                  <a:lnTo>
                    <a:pt x="378518" y="113386"/>
                  </a:lnTo>
                  <a:lnTo>
                    <a:pt x="381836" y="110048"/>
                  </a:lnTo>
                  <a:lnTo>
                    <a:pt x="386814" y="106710"/>
                  </a:lnTo>
                  <a:lnTo>
                    <a:pt x="388473" y="105041"/>
                  </a:lnTo>
                  <a:lnTo>
                    <a:pt x="520485" y="105041"/>
                  </a:lnTo>
                  <a:lnTo>
                    <a:pt x="525233" y="97974"/>
                  </a:lnTo>
                  <a:lnTo>
                    <a:pt x="527851" y="85013"/>
                  </a:lnTo>
                  <a:lnTo>
                    <a:pt x="525233" y="72052"/>
                  </a:lnTo>
                  <a:lnTo>
                    <a:pt x="523849" y="69992"/>
                  </a:lnTo>
                  <a:close/>
                </a:path>
                <a:path w="528320" h="142239">
                  <a:moveTo>
                    <a:pt x="520485" y="105041"/>
                  </a:moveTo>
                  <a:lnTo>
                    <a:pt x="388473" y="105041"/>
                  </a:lnTo>
                  <a:lnTo>
                    <a:pt x="390133" y="106710"/>
                  </a:lnTo>
                  <a:lnTo>
                    <a:pt x="393451" y="108379"/>
                  </a:lnTo>
                  <a:lnTo>
                    <a:pt x="395110" y="110048"/>
                  </a:lnTo>
                  <a:lnTo>
                    <a:pt x="409473" y="116515"/>
                  </a:lnTo>
                  <a:lnTo>
                    <a:pt x="424148" y="119227"/>
                  </a:lnTo>
                  <a:lnTo>
                    <a:pt x="437577" y="119436"/>
                  </a:lnTo>
                  <a:lnTo>
                    <a:pt x="448207" y="118393"/>
                  </a:lnTo>
                  <a:lnTo>
                    <a:pt x="494666" y="118393"/>
                  </a:lnTo>
                  <a:lnTo>
                    <a:pt x="507551" y="115759"/>
                  </a:lnTo>
                  <a:lnTo>
                    <a:pt x="518103" y="108587"/>
                  </a:lnTo>
                  <a:lnTo>
                    <a:pt x="520485" y="105041"/>
                  </a:lnTo>
                  <a:close/>
                </a:path>
                <a:path w="528320" h="142239">
                  <a:moveTo>
                    <a:pt x="288866" y="0"/>
                  </a:moveTo>
                  <a:lnTo>
                    <a:pt x="243159" y="7823"/>
                  </a:lnTo>
                  <a:lnTo>
                    <a:pt x="200381" y="27851"/>
                  </a:lnTo>
                  <a:lnTo>
                    <a:pt x="171111" y="54971"/>
                  </a:lnTo>
                  <a:lnTo>
                    <a:pt x="162814" y="63316"/>
                  </a:lnTo>
                  <a:lnTo>
                    <a:pt x="157836" y="69992"/>
                  </a:lnTo>
                  <a:lnTo>
                    <a:pt x="154518" y="73330"/>
                  </a:lnTo>
                  <a:lnTo>
                    <a:pt x="257498" y="73330"/>
                  </a:lnTo>
                  <a:lnTo>
                    <a:pt x="267348" y="69992"/>
                  </a:lnTo>
                  <a:lnTo>
                    <a:pt x="523849" y="69992"/>
                  </a:lnTo>
                  <a:lnTo>
                    <a:pt x="518243" y="61647"/>
                  </a:lnTo>
                  <a:lnTo>
                    <a:pt x="335377" y="61647"/>
                  </a:lnTo>
                  <a:lnTo>
                    <a:pt x="336246" y="54971"/>
                  </a:lnTo>
                  <a:lnTo>
                    <a:pt x="336337" y="54267"/>
                  </a:lnTo>
                  <a:lnTo>
                    <a:pt x="336463" y="53302"/>
                  </a:lnTo>
                  <a:lnTo>
                    <a:pt x="336549" y="48087"/>
                  </a:lnTo>
                  <a:lnTo>
                    <a:pt x="336622" y="43497"/>
                  </a:lnTo>
                  <a:lnTo>
                    <a:pt x="334910" y="32779"/>
                  </a:lnTo>
                  <a:lnTo>
                    <a:pt x="330399" y="21592"/>
                  </a:lnTo>
                  <a:lnTo>
                    <a:pt x="320081" y="10013"/>
                  </a:lnTo>
                  <a:lnTo>
                    <a:pt x="306340" y="2816"/>
                  </a:lnTo>
                  <a:lnTo>
                    <a:pt x="288866" y="0"/>
                  </a:lnTo>
                  <a:close/>
                </a:path>
                <a:path w="528320" h="142239">
                  <a:moveTo>
                    <a:pt x="117599" y="52051"/>
                  </a:moveTo>
                  <a:lnTo>
                    <a:pt x="99814" y="53042"/>
                  </a:lnTo>
                  <a:lnTo>
                    <a:pt x="79851" y="59978"/>
                  </a:lnTo>
                  <a:lnTo>
                    <a:pt x="63259" y="66654"/>
                  </a:lnTo>
                  <a:lnTo>
                    <a:pt x="147881" y="66654"/>
                  </a:lnTo>
                  <a:lnTo>
                    <a:pt x="133518" y="56693"/>
                  </a:lnTo>
                  <a:lnTo>
                    <a:pt x="117599" y="52051"/>
                  </a:lnTo>
                  <a:close/>
                </a:path>
                <a:path w="528320" h="142239">
                  <a:moveTo>
                    <a:pt x="392570" y="34944"/>
                  </a:moveTo>
                  <a:lnTo>
                    <a:pt x="349299" y="49756"/>
                  </a:lnTo>
                  <a:lnTo>
                    <a:pt x="338696" y="59978"/>
                  </a:lnTo>
                  <a:lnTo>
                    <a:pt x="337036" y="59978"/>
                  </a:lnTo>
                  <a:lnTo>
                    <a:pt x="337036" y="61647"/>
                  </a:lnTo>
                  <a:lnTo>
                    <a:pt x="518243" y="61647"/>
                  </a:lnTo>
                  <a:lnTo>
                    <a:pt x="518103" y="61439"/>
                  </a:lnTo>
                  <a:lnTo>
                    <a:pt x="507551" y="54267"/>
                  </a:lnTo>
                  <a:lnTo>
                    <a:pt x="502831" y="53302"/>
                  </a:lnTo>
                  <a:lnTo>
                    <a:pt x="439910" y="53302"/>
                  </a:lnTo>
                  <a:lnTo>
                    <a:pt x="439910" y="51660"/>
                  </a:lnTo>
                  <a:lnTo>
                    <a:pt x="428322" y="51660"/>
                  </a:lnTo>
                  <a:lnTo>
                    <a:pt x="426636" y="49965"/>
                  </a:lnTo>
                  <a:lnTo>
                    <a:pt x="418599" y="44123"/>
                  </a:lnTo>
                  <a:lnTo>
                    <a:pt x="407140" y="38282"/>
                  </a:lnTo>
                  <a:lnTo>
                    <a:pt x="392570" y="34944"/>
                  </a:lnTo>
                  <a:close/>
                </a:path>
                <a:path w="528320" h="142239">
                  <a:moveTo>
                    <a:pt x="494794" y="51660"/>
                  </a:moveTo>
                  <a:lnTo>
                    <a:pt x="462077" y="51660"/>
                  </a:lnTo>
                  <a:lnTo>
                    <a:pt x="454222" y="51842"/>
                  </a:lnTo>
                  <a:lnTo>
                    <a:pt x="446677" y="52338"/>
                  </a:lnTo>
                  <a:lnTo>
                    <a:pt x="439910" y="53302"/>
                  </a:lnTo>
                  <a:lnTo>
                    <a:pt x="502831" y="53302"/>
                  </a:lnTo>
                  <a:lnTo>
                    <a:pt x="494794" y="51660"/>
                  </a:lnTo>
                  <a:close/>
                </a:path>
              </a:pathLst>
            </a:custGeom>
            <a:solidFill>
              <a:srgbClr val="CC0000"/>
            </a:solidFill>
          </p:spPr>
          <p:txBody>
            <a:bodyPr wrap="square" lIns="0" tIns="0" rIns="0" bIns="0" rtlCol="0"/>
            <a:lstStyle/>
            <a:p>
              <a:endParaRPr/>
            </a:p>
          </p:txBody>
        </p:sp>
        <p:sp>
          <p:nvSpPr>
            <p:cNvPr id="32" name="object 32"/>
            <p:cNvSpPr/>
            <p:nvPr/>
          </p:nvSpPr>
          <p:spPr>
            <a:xfrm>
              <a:off x="8864030" y="3245224"/>
              <a:ext cx="528320" cy="142240"/>
            </a:xfrm>
            <a:custGeom>
              <a:avLst/>
              <a:gdLst/>
              <a:ahLst/>
              <a:cxnLst/>
              <a:rect l="l" t="t" r="r" b="b"/>
              <a:pathLst>
                <a:path w="528320" h="142239">
                  <a:moveTo>
                    <a:pt x="166133" y="59978"/>
                  </a:moveTo>
                  <a:lnTo>
                    <a:pt x="162814" y="63316"/>
                  </a:lnTo>
                  <a:lnTo>
                    <a:pt x="157836" y="69992"/>
                  </a:lnTo>
                  <a:lnTo>
                    <a:pt x="154518" y="73330"/>
                  </a:lnTo>
                  <a:lnTo>
                    <a:pt x="152859" y="71661"/>
                  </a:lnTo>
                  <a:lnTo>
                    <a:pt x="151199" y="68323"/>
                  </a:lnTo>
                  <a:lnTo>
                    <a:pt x="147881" y="66654"/>
                  </a:lnTo>
                  <a:lnTo>
                    <a:pt x="133518" y="56693"/>
                  </a:lnTo>
                  <a:lnTo>
                    <a:pt x="117599" y="52051"/>
                  </a:lnTo>
                  <a:lnTo>
                    <a:pt x="99814" y="53042"/>
                  </a:lnTo>
                  <a:lnTo>
                    <a:pt x="79851" y="59978"/>
                  </a:lnTo>
                  <a:lnTo>
                    <a:pt x="63259" y="66654"/>
                  </a:lnTo>
                  <a:lnTo>
                    <a:pt x="59940" y="63316"/>
                  </a:lnTo>
                  <a:lnTo>
                    <a:pt x="59940" y="61647"/>
                  </a:lnTo>
                  <a:lnTo>
                    <a:pt x="50581" y="52598"/>
                  </a:lnTo>
                  <a:lnTo>
                    <a:pt x="38577" y="48087"/>
                  </a:lnTo>
                  <a:lnTo>
                    <a:pt x="25640" y="48269"/>
                  </a:lnTo>
                  <a:lnTo>
                    <a:pt x="13481" y="53302"/>
                  </a:lnTo>
                  <a:lnTo>
                    <a:pt x="4485" y="62716"/>
                  </a:lnTo>
                  <a:lnTo>
                    <a:pt x="0" y="74790"/>
                  </a:lnTo>
                  <a:lnTo>
                    <a:pt x="181" y="87803"/>
                  </a:lnTo>
                  <a:lnTo>
                    <a:pt x="5185" y="100034"/>
                  </a:lnTo>
                  <a:lnTo>
                    <a:pt x="24966" y="119123"/>
                  </a:lnTo>
                  <a:lnTo>
                    <a:pt x="48948" y="128824"/>
                  </a:lnTo>
                  <a:lnTo>
                    <a:pt x="76351" y="129137"/>
                  </a:lnTo>
                  <a:lnTo>
                    <a:pt x="106399" y="120061"/>
                  </a:lnTo>
                  <a:lnTo>
                    <a:pt x="111455" y="126737"/>
                  </a:lnTo>
                  <a:lnTo>
                    <a:pt x="119466" y="133413"/>
                  </a:lnTo>
                  <a:lnTo>
                    <a:pt x="130899" y="138837"/>
                  </a:lnTo>
                  <a:lnTo>
                    <a:pt x="146222" y="141758"/>
                  </a:lnTo>
                  <a:lnTo>
                    <a:pt x="147881" y="141758"/>
                  </a:lnTo>
                  <a:lnTo>
                    <a:pt x="149540" y="141758"/>
                  </a:lnTo>
                  <a:lnTo>
                    <a:pt x="151199" y="141758"/>
                  </a:lnTo>
                  <a:lnTo>
                    <a:pt x="191022" y="128198"/>
                  </a:lnTo>
                  <a:lnTo>
                    <a:pt x="219229" y="98365"/>
                  </a:lnTo>
                  <a:lnTo>
                    <a:pt x="222548" y="95027"/>
                  </a:lnTo>
                  <a:lnTo>
                    <a:pt x="255266" y="74086"/>
                  </a:lnTo>
                  <a:lnTo>
                    <a:pt x="267348" y="69992"/>
                  </a:lnTo>
                  <a:lnTo>
                    <a:pt x="270433" y="86526"/>
                  </a:lnTo>
                  <a:lnTo>
                    <a:pt x="277096" y="100868"/>
                  </a:lnTo>
                  <a:lnTo>
                    <a:pt x="287181" y="112708"/>
                  </a:lnTo>
                  <a:lnTo>
                    <a:pt x="300533" y="121730"/>
                  </a:lnTo>
                  <a:lnTo>
                    <a:pt x="317773" y="127989"/>
                  </a:lnTo>
                  <a:lnTo>
                    <a:pt x="336414" y="129241"/>
                  </a:lnTo>
                  <a:lnTo>
                    <a:pt x="355366" y="125486"/>
                  </a:lnTo>
                  <a:lnTo>
                    <a:pt x="373540" y="116724"/>
                  </a:lnTo>
                  <a:lnTo>
                    <a:pt x="378518" y="113386"/>
                  </a:lnTo>
                  <a:lnTo>
                    <a:pt x="381836" y="110048"/>
                  </a:lnTo>
                  <a:lnTo>
                    <a:pt x="386814" y="106710"/>
                  </a:lnTo>
                  <a:lnTo>
                    <a:pt x="388473" y="105041"/>
                  </a:lnTo>
                  <a:lnTo>
                    <a:pt x="390133" y="106710"/>
                  </a:lnTo>
                  <a:lnTo>
                    <a:pt x="393451" y="108379"/>
                  </a:lnTo>
                  <a:lnTo>
                    <a:pt x="395110" y="110048"/>
                  </a:lnTo>
                  <a:lnTo>
                    <a:pt x="409473" y="116515"/>
                  </a:lnTo>
                  <a:lnTo>
                    <a:pt x="424148" y="119227"/>
                  </a:lnTo>
                  <a:lnTo>
                    <a:pt x="437577" y="119436"/>
                  </a:lnTo>
                  <a:lnTo>
                    <a:pt x="448207" y="118393"/>
                  </a:lnTo>
                  <a:lnTo>
                    <a:pt x="458966" y="118393"/>
                  </a:lnTo>
                  <a:lnTo>
                    <a:pt x="474547" y="118393"/>
                  </a:lnTo>
                  <a:lnTo>
                    <a:pt x="488573" y="118393"/>
                  </a:lnTo>
                  <a:lnTo>
                    <a:pt x="494666" y="118393"/>
                  </a:lnTo>
                  <a:lnTo>
                    <a:pt x="507551" y="115759"/>
                  </a:lnTo>
                  <a:lnTo>
                    <a:pt x="518103" y="108587"/>
                  </a:lnTo>
                  <a:lnTo>
                    <a:pt x="525233" y="97974"/>
                  </a:lnTo>
                  <a:lnTo>
                    <a:pt x="527851" y="85013"/>
                  </a:lnTo>
                  <a:lnTo>
                    <a:pt x="525233" y="72052"/>
                  </a:lnTo>
                  <a:lnTo>
                    <a:pt x="518103" y="61439"/>
                  </a:lnTo>
                  <a:lnTo>
                    <a:pt x="507551" y="54267"/>
                  </a:lnTo>
                  <a:lnTo>
                    <a:pt x="494666" y="51633"/>
                  </a:lnTo>
                  <a:lnTo>
                    <a:pt x="469777" y="51633"/>
                  </a:lnTo>
                  <a:lnTo>
                    <a:pt x="462077" y="51660"/>
                  </a:lnTo>
                  <a:lnTo>
                    <a:pt x="454222" y="51842"/>
                  </a:lnTo>
                  <a:lnTo>
                    <a:pt x="446677" y="52338"/>
                  </a:lnTo>
                  <a:lnTo>
                    <a:pt x="439910" y="53302"/>
                  </a:lnTo>
                  <a:lnTo>
                    <a:pt x="439910" y="51633"/>
                  </a:lnTo>
                  <a:lnTo>
                    <a:pt x="436592" y="51633"/>
                  </a:lnTo>
                  <a:lnTo>
                    <a:pt x="431614" y="51633"/>
                  </a:lnTo>
                  <a:lnTo>
                    <a:pt x="428296" y="51633"/>
                  </a:lnTo>
                  <a:lnTo>
                    <a:pt x="426636" y="49965"/>
                  </a:lnTo>
                  <a:lnTo>
                    <a:pt x="418599" y="44123"/>
                  </a:lnTo>
                  <a:lnTo>
                    <a:pt x="407140" y="38282"/>
                  </a:lnTo>
                  <a:lnTo>
                    <a:pt x="392570" y="34944"/>
                  </a:lnTo>
                  <a:lnTo>
                    <a:pt x="375199" y="36613"/>
                  </a:lnTo>
                  <a:lnTo>
                    <a:pt x="364907" y="39951"/>
                  </a:lnTo>
                  <a:lnTo>
                    <a:pt x="356325" y="44540"/>
                  </a:lnTo>
                  <a:lnTo>
                    <a:pt x="349299" y="49756"/>
                  </a:lnTo>
                  <a:lnTo>
                    <a:pt x="343673" y="54971"/>
                  </a:lnTo>
                  <a:lnTo>
                    <a:pt x="342014" y="56640"/>
                  </a:lnTo>
                  <a:lnTo>
                    <a:pt x="340355" y="58309"/>
                  </a:lnTo>
                  <a:lnTo>
                    <a:pt x="338696" y="59978"/>
                  </a:lnTo>
                  <a:lnTo>
                    <a:pt x="337036" y="59978"/>
                  </a:lnTo>
                  <a:lnTo>
                    <a:pt x="337036" y="61647"/>
                  </a:lnTo>
                  <a:lnTo>
                    <a:pt x="335377" y="61647"/>
                  </a:lnTo>
                  <a:lnTo>
                    <a:pt x="336466" y="53276"/>
                  </a:lnTo>
                  <a:lnTo>
                    <a:pt x="336622" y="43497"/>
                  </a:lnTo>
                  <a:lnTo>
                    <a:pt x="306340" y="2816"/>
                  </a:lnTo>
                  <a:lnTo>
                    <a:pt x="288866" y="0"/>
                  </a:lnTo>
                  <a:lnTo>
                    <a:pt x="267348" y="1564"/>
                  </a:lnTo>
                  <a:lnTo>
                    <a:pt x="220681" y="16585"/>
                  </a:lnTo>
                  <a:lnTo>
                    <a:pt x="182725" y="41620"/>
                  </a:lnTo>
                  <a:lnTo>
                    <a:pt x="171111" y="54971"/>
                  </a:lnTo>
                  <a:lnTo>
                    <a:pt x="166133" y="59978"/>
                  </a:lnTo>
                  <a:close/>
                </a:path>
              </a:pathLst>
            </a:custGeom>
            <a:ln w="16683">
              <a:solidFill>
                <a:srgbClr val="1A1817"/>
              </a:solidFill>
            </a:ln>
          </p:spPr>
          <p:txBody>
            <a:bodyPr wrap="square" lIns="0" tIns="0" rIns="0" bIns="0" rtlCol="0"/>
            <a:lstStyle/>
            <a:p>
              <a:endParaRPr/>
            </a:p>
          </p:txBody>
        </p:sp>
      </p:grpSp>
      <p:grpSp>
        <p:nvGrpSpPr>
          <p:cNvPr id="33" name="object 33"/>
          <p:cNvGrpSpPr/>
          <p:nvPr/>
        </p:nvGrpSpPr>
        <p:grpSpPr>
          <a:xfrm>
            <a:off x="9737072" y="1552338"/>
            <a:ext cx="686435" cy="1477645"/>
            <a:chOff x="9737072" y="1552338"/>
            <a:chExt cx="686435" cy="1477645"/>
          </a:xfrm>
        </p:grpSpPr>
        <p:sp>
          <p:nvSpPr>
            <p:cNvPr id="34" name="object 34"/>
            <p:cNvSpPr/>
            <p:nvPr/>
          </p:nvSpPr>
          <p:spPr>
            <a:xfrm>
              <a:off x="9745484" y="1560749"/>
              <a:ext cx="669925" cy="1461135"/>
            </a:xfrm>
            <a:custGeom>
              <a:avLst/>
              <a:gdLst/>
              <a:ahLst/>
              <a:cxnLst/>
              <a:rect l="l" t="t" r="r" b="b"/>
              <a:pathLst>
                <a:path w="669925" h="1461135">
                  <a:moveTo>
                    <a:pt x="80585" y="1087025"/>
                  </a:moveTo>
                  <a:lnTo>
                    <a:pt x="0" y="1164996"/>
                  </a:lnTo>
                  <a:lnTo>
                    <a:pt x="30127" y="1196655"/>
                  </a:lnTo>
                  <a:lnTo>
                    <a:pt x="62828" y="1225456"/>
                  </a:lnTo>
                  <a:lnTo>
                    <a:pt x="97905" y="1251243"/>
                  </a:lnTo>
                  <a:lnTo>
                    <a:pt x="135159" y="1273857"/>
                  </a:lnTo>
                  <a:lnTo>
                    <a:pt x="204421" y="1299510"/>
                  </a:lnTo>
                  <a:lnTo>
                    <a:pt x="277191" y="1311745"/>
                  </a:lnTo>
                  <a:lnTo>
                    <a:pt x="277191" y="1460692"/>
                  </a:lnTo>
                  <a:lnTo>
                    <a:pt x="377923" y="1460692"/>
                  </a:lnTo>
                  <a:lnTo>
                    <a:pt x="377923" y="1307827"/>
                  </a:lnTo>
                  <a:lnTo>
                    <a:pt x="426701" y="1296291"/>
                  </a:lnTo>
                  <a:lnTo>
                    <a:pt x="473435" y="1278552"/>
                  </a:lnTo>
                  <a:lnTo>
                    <a:pt x="517232" y="1254815"/>
                  </a:lnTo>
                  <a:lnTo>
                    <a:pt x="557200" y="1225287"/>
                  </a:lnTo>
                  <a:lnTo>
                    <a:pt x="583961" y="1198626"/>
                  </a:lnTo>
                  <a:lnTo>
                    <a:pt x="277191" y="1198626"/>
                  </a:lnTo>
                  <a:lnTo>
                    <a:pt x="231919" y="1188728"/>
                  </a:lnTo>
                  <a:lnTo>
                    <a:pt x="189728" y="1171447"/>
                  </a:lnTo>
                  <a:lnTo>
                    <a:pt x="150512" y="1147955"/>
                  </a:lnTo>
                  <a:lnTo>
                    <a:pt x="114166" y="1119424"/>
                  </a:lnTo>
                  <a:lnTo>
                    <a:pt x="80585" y="1087025"/>
                  </a:lnTo>
                  <a:close/>
                </a:path>
                <a:path w="669925" h="1461135">
                  <a:moveTo>
                    <a:pt x="377922" y="0"/>
                  </a:moveTo>
                  <a:lnTo>
                    <a:pt x="277191" y="0"/>
                  </a:lnTo>
                  <a:lnTo>
                    <a:pt x="277191" y="154063"/>
                  </a:lnTo>
                  <a:lnTo>
                    <a:pt x="251564" y="160120"/>
                  </a:lnTo>
                  <a:lnTo>
                    <a:pt x="202098" y="177992"/>
                  </a:lnTo>
                  <a:lnTo>
                    <a:pt x="138436" y="216448"/>
                  </a:lnTo>
                  <a:lnTo>
                    <a:pt x="103464" y="249182"/>
                  </a:lnTo>
                  <a:lnTo>
                    <a:pt x="74129" y="286784"/>
                  </a:lnTo>
                  <a:lnTo>
                    <a:pt x="74008" y="286939"/>
                  </a:lnTo>
                  <a:lnTo>
                    <a:pt x="50522" y="328727"/>
                  </a:lnTo>
                  <a:lnTo>
                    <a:pt x="33458" y="373554"/>
                  </a:lnTo>
                  <a:lnTo>
                    <a:pt x="23267" y="420427"/>
                  </a:lnTo>
                  <a:lnTo>
                    <a:pt x="20402" y="468353"/>
                  </a:lnTo>
                  <a:lnTo>
                    <a:pt x="25314" y="516340"/>
                  </a:lnTo>
                  <a:lnTo>
                    <a:pt x="38456" y="563396"/>
                  </a:lnTo>
                  <a:lnTo>
                    <a:pt x="63190" y="612176"/>
                  </a:lnTo>
                  <a:lnTo>
                    <a:pt x="95943" y="652393"/>
                  </a:lnTo>
                  <a:lnTo>
                    <a:pt x="135218" y="685363"/>
                  </a:lnTo>
                  <a:lnTo>
                    <a:pt x="179516" y="712404"/>
                  </a:lnTo>
                  <a:lnTo>
                    <a:pt x="227340" y="734832"/>
                  </a:lnTo>
                  <a:lnTo>
                    <a:pt x="277191" y="753965"/>
                  </a:lnTo>
                  <a:lnTo>
                    <a:pt x="277191" y="1198626"/>
                  </a:lnTo>
                  <a:lnTo>
                    <a:pt x="583961" y="1198626"/>
                  </a:lnTo>
                  <a:lnTo>
                    <a:pt x="588576" y="1194029"/>
                  </a:lnTo>
                  <a:lnTo>
                    <a:pt x="377923" y="1194029"/>
                  </a:lnTo>
                  <a:lnTo>
                    <a:pt x="377923" y="788274"/>
                  </a:lnTo>
                  <a:lnTo>
                    <a:pt x="601090" y="788274"/>
                  </a:lnTo>
                  <a:lnTo>
                    <a:pt x="578200" y="764314"/>
                  </a:lnTo>
                  <a:lnTo>
                    <a:pt x="532788" y="732109"/>
                  </a:lnTo>
                  <a:lnTo>
                    <a:pt x="482972" y="707293"/>
                  </a:lnTo>
                  <a:lnTo>
                    <a:pt x="430700" y="687510"/>
                  </a:lnTo>
                  <a:lnTo>
                    <a:pt x="377923" y="670400"/>
                  </a:lnTo>
                  <a:lnTo>
                    <a:pt x="377923" y="637789"/>
                  </a:lnTo>
                  <a:lnTo>
                    <a:pt x="277191" y="637789"/>
                  </a:lnTo>
                  <a:lnTo>
                    <a:pt x="233263" y="617339"/>
                  </a:lnTo>
                  <a:lnTo>
                    <a:pt x="193248" y="589892"/>
                  </a:lnTo>
                  <a:lnTo>
                    <a:pt x="163927" y="557201"/>
                  </a:lnTo>
                  <a:lnTo>
                    <a:pt x="144909" y="519511"/>
                  </a:lnTo>
                  <a:lnTo>
                    <a:pt x="135732" y="478732"/>
                  </a:lnTo>
                  <a:lnTo>
                    <a:pt x="135934" y="436774"/>
                  </a:lnTo>
                  <a:lnTo>
                    <a:pt x="145051" y="395549"/>
                  </a:lnTo>
                  <a:lnTo>
                    <a:pt x="162622" y="356967"/>
                  </a:lnTo>
                  <a:lnTo>
                    <a:pt x="188183" y="322939"/>
                  </a:lnTo>
                  <a:lnTo>
                    <a:pt x="221273" y="295376"/>
                  </a:lnTo>
                  <a:lnTo>
                    <a:pt x="262564" y="274380"/>
                  </a:lnTo>
                  <a:lnTo>
                    <a:pt x="277191" y="269378"/>
                  </a:lnTo>
                  <a:lnTo>
                    <a:pt x="377923" y="269378"/>
                  </a:lnTo>
                  <a:lnTo>
                    <a:pt x="377923" y="259708"/>
                  </a:lnTo>
                  <a:lnTo>
                    <a:pt x="628719" y="259708"/>
                  </a:lnTo>
                  <a:lnTo>
                    <a:pt x="601120" y="234582"/>
                  </a:lnTo>
                  <a:lnTo>
                    <a:pt x="561349" y="206415"/>
                  </a:lnTo>
                  <a:lnTo>
                    <a:pt x="518653" y="183407"/>
                  </a:lnTo>
                  <a:lnTo>
                    <a:pt x="473523" y="165784"/>
                  </a:lnTo>
                  <a:lnTo>
                    <a:pt x="426449" y="153776"/>
                  </a:lnTo>
                  <a:lnTo>
                    <a:pt x="377922" y="147608"/>
                  </a:lnTo>
                  <a:lnTo>
                    <a:pt x="377922" y="0"/>
                  </a:lnTo>
                  <a:close/>
                </a:path>
                <a:path w="669925" h="1461135">
                  <a:moveTo>
                    <a:pt x="601090" y="788274"/>
                  </a:moveTo>
                  <a:lnTo>
                    <a:pt x="377923" y="788274"/>
                  </a:lnTo>
                  <a:lnTo>
                    <a:pt x="418926" y="803276"/>
                  </a:lnTo>
                  <a:lnTo>
                    <a:pt x="459445" y="821542"/>
                  </a:lnTo>
                  <a:lnTo>
                    <a:pt x="496620" y="844823"/>
                  </a:lnTo>
                  <a:lnTo>
                    <a:pt x="527593" y="874872"/>
                  </a:lnTo>
                  <a:lnTo>
                    <a:pt x="549503" y="913440"/>
                  </a:lnTo>
                  <a:lnTo>
                    <a:pt x="559569" y="958598"/>
                  </a:lnTo>
                  <a:lnTo>
                    <a:pt x="557904" y="1005494"/>
                  </a:lnTo>
                  <a:lnTo>
                    <a:pt x="545951" y="1051501"/>
                  </a:lnTo>
                  <a:lnTo>
                    <a:pt x="525149" y="1093995"/>
                  </a:lnTo>
                  <a:lnTo>
                    <a:pt x="496943" y="1130347"/>
                  </a:lnTo>
                  <a:lnTo>
                    <a:pt x="441991" y="1170901"/>
                  </a:lnTo>
                  <a:lnTo>
                    <a:pt x="377923" y="1194029"/>
                  </a:lnTo>
                  <a:lnTo>
                    <a:pt x="588576" y="1194029"/>
                  </a:lnTo>
                  <a:lnTo>
                    <a:pt x="622076" y="1149679"/>
                  </a:lnTo>
                  <a:lnTo>
                    <a:pt x="645198" y="1104010"/>
                  </a:lnTo>
                  <a:lnTo>
                    <a:pt x="659369" y="1060538"/>
                  </a:lnTo>
                  <a:lnTo>
                    <a:pt x="667499" y="1015178"/>
                  </a:lnTo>
                  <a:lnTo>
                    <a:pt x="669388" y="969019"/>
                  </a:lnTo>
                  <a:lnTo>
                    <a:pt x="664835" y="923147"/>
                  </a:lnTo>
                  <a:lnTo>
                    <a:pt x="653640" y="878653"/>
                  </a:lnTo>
                  <a:lnTo>
                    <a:pt x="635603" y="836624"/>
                  </a:lnTo>
                  <a:lnTo>
                    <a:pt x="610523" y="798148"/>
                  </a:lnTo>
                  <a:lnTo>
                    <a:pt x="601090" y="788274"/>
                  </a:lnTo>
                  <a:close/>
                </a:path>
                <a:path w="669925" h="1461135">
                  <a:moveTo>
                    <a:pt x="377923" y="269378"/>
                  </a:moveTo>
                  <a:lnTo>
                    <a:pt x="277191" y="269378"/>
                  </a:lnTo>
                  <a:lnTo>
                    <a:pt x="277191" y="637789"/>
                  </a:lnTo>
                  <a:lnTo>
                    <a:pt x="377923" y="637789"/>
                  </a:lnTo>
                  <a:lnTo>
                    <a:pt x="377923" y="269378"/>
                  </a:lnTo>
                  <a:close/>
                </a:path>
                <a:path w="669925" h="1461135">
                  <a:moveTo>
                    <a:pt x="628719" y="259708"/>
                  </a:moveTo>
                  <a:lnTo>
                    <a:pt x="377923" y="259708"/>
                  </a:lnTo>
                  <a:lnTo>
                    <a:pt x="427770" y="268999"/>
                  </a:lnTo>
                  <a:lnTo>
                    <a:pt x="474910" y="286785"/>
                  </a:lnTo>
                  <a:lnTo>
                    <a:pt x="518299" y="312557"/>
                  </a:lnTo>
                  <a:lnTo>
                    <a:pt x="556889" y="345809"/>
                  </a:lnTo>
                  <a:lnTo>
                    <a:pt x="637475" y="267680"/>
                  </a:lnTo>
                  <a:lnTo>
                    <a:pt x="628719" y="259708"/>
                  </a:lnTo>
                  <a:close/>
                </a:path>
              </a:pathLst>
            </a:custGeom>
            <a:solidFill>
              <a:srgbClr val="CC0000"/>
            </a:solidFill>
          </p:spPr>
          <p:txBody>
            <a:bodyPr wrap="square" lIns="0" tIns="0" rIns="0" bIns="0" rtlCol="0"/>
            <a:lstStyle/>
            <a:p>
              <a:endParaRPr/>
            </a:p>
          </p:txBody>
        </p:sp>
        <p:sp>
          <p:nvSpPr>
            <p:cNvPr id="35" name="object 35"/>
            <p:cNvSpPr/>
            <p:nvPr/>
          </p:nvSpPr>
          <p:spPr>
            <a:xfrm>
              <a:off x="9745483" y="1560749"/>
              <a:ext cx="669925" cy="1461135"/>
            </a:xfrm>
            <a:custGeom>
              <a:avLst/>
              <a:gdLst/>
              <a:ahLst/>
              <a:cxnLst/>
              <a:rect l="l" t="t" r="r" b="b"/>
              <a:pathLst>
                <a:path w="669925" h="1461135">
                  <a:moveTo>
                    <a:pt x="578200" y="764314"/>
                  </a:moveTo>
                  <a:lnTo>
                    <a:pt x="532788" y="732109"/>
                  </a:lnTo>
                  <a:lnTo>
                    <a:pt x="482972" y="707293"/>
                  </a:lnTo>
                  <a:lnTo>
                    <a:pt x="430700" y="687510"/>
                  </a:lnTo>
                  <a:lnTo>
                    <a:pt x="377923" y="670400"/>
                  </a:lnTo>
                  <a:lnTo>
                    <a:pt x="377923" y="259708"/>
                  </a:lnTo>
                  <a:lnTo>
                    <a:pt x="427770" y="268999"/>
                  </a:lnTo>
                  <a:lnTo>
                    <a:pt x="474910" y="286785"/>
                  </a:lnTo>
                  <a:lnTo>
                    <a:pt x="518299" y="312557"/>
                  </a:lnTo>
                  <a:lnTo>
                    <a:pt x="556889" y="345809"/>
                  </a:lnTo>
                  <a:lnTo>
                    <a:pt x="637475" y="267680"/>
                  </a:lnTo>
                  <a:lnTo>
                    <a:pt x="601120" y="234582"/>
                  </a:lnTo>
                  <a:lnTo>
                    <a:pt x="561349" y="206415"/>
                  </a:lnTo>
                  <a:lnTo>
                    <a:pt x="518653" y="183407"/>
                  </a:lnTo>
                  <a:lnTo>
                    <a:pt x="473523" y="165784"/>
                  </a:lnTo>
                  <a:lnTo>
                    <a:pt x="426449" y="153776"/>
                  </a:lnTo>
                  <a:lnTo>
                    <a:pt x="377922" y="147608"/>
                  </a:lnTo>
                  <a:lnTo>
                    <a:pt x="377922" y="0"/>
                  </a:lnTo>
                  <a:lnTo>
                    <a:pt x="277191" y="0"/>
                  </a:lnTo>
                  <a:lnTo>
                    <a:pt x="277191" y="154063"/>
                  </a:lnTo>
                  <a:lnTo>
                    <a:pt x="251564" y="160120"/>
                  </a:lnTo>
                  <a:lnTo>
                    <a:pt x="202098" y="177992"/>
                  </a:lnTo>
                  <a:lnTo>
                    <a:pt x="138436" y="216448"/>
                  </a:lnTo>
                  <a:lnTo>
                    <a:pt x="103464" y="249182"/>
                  </a:lnTo>
                  <a:lnTo>
                    <a:pt x="74008" y="286939"/>
                  </a:lnTo>
                  <a:lnTo>
                    <a:pt x="50522" y="328727"/>
                  </a:lnTo>
                  <a:lnTo>
                    <a:pt x="33458" y="373554"/>
                  </a:lnTo>
                  <a:lnTo>
                    <a:pt x="23267" y="420427"/>
                  </a:lnTo>
                  <a:lnTo>
                    <a:pt x="20402" y="468353"/>
                  </a:lnTo>
                  <a:lnTo>
                    <a:pt x="25314" y="516340"/>
                  </a:lnTo>
                  <a:lnTo>
                    <a:pt x="38456" y="563396"/>
                  </a:lnTo>
                  <a:lnTo>
                    <a:pt x="63190" y="612176"/>
                  </a:lnTo>
                  <a:lnTo>
                    <a:pt x="95943" y="652393"/>
                  </a:lnTo>
                  <a:lnTo>
                    <a:pt x="135218" y="685363"/>
                  </a:lnTo>
                  <a:lnTo>
                    <a:pt x="179516" y="712404"/>
                  </a:lnTo>
                  <a:lnTo>
                    <a:pt x="227340" y="734832"/>
                  </a:lnTo>
                  <a:lnTo>
                    <a:pt x="277191" y="753965"/>
                  </a:lnTo>
                  <a:lnTo>
                    <a:pt x="277191" y="1198626"/>
                  </a:lnTo>
                  <a:lnTo>
                    <a:pt x="231919" y="1188728"/>
                  </a:lnTo>
                  <a:lnTo>
                    <a:pt x="189728" y="1171448"/>
                  </a:lnTo>
                  <a:lnTo>
                    <a:pt x="150512" y="1147955"/>
                  </a:lnTo>
                  <a:lnTo>
                    <a:pt x="114166" y="1119424"/>
                  </a:lnTo>
                  <a:lnTo>
                    <a:pt x="80585" y="1087025"/>
                  </a:lnTo>
                  <a:lnTo>
                    <a:pt x="0" y="1164996"/>
                  </a:lnTo>
                  <a:lnTo>
                    <a:pt x="30127" y="1196655"/>
                  </a:lnTo>
                  <a:lnTo>
                    <a:pt x="62828" y="1225456"/>
                  </a:lnTo>
                  <a:lnTo>
                    <a:pt x="97905" y="1251243"/>
                  </a:lnTo>
                  <a:lnTo>
                    <a:pt x="135159" y="1273857"/>
                  </a:lnTo>
                  <a:lnTo>
                    <a:pt x="204421" y="1299510"/>
                  </a:lnTo>
                  <a:lnTo>
                    <a:pt x="277191" y="1311745"/>
                  </a:lnTo>
                  <a:lnTo>
                    <a:pt x="277191" y="1460692"/>
                  </a:lnTo>
                  <a:lnTo>
                    <a:pt x="377923" y="1460692"/>
                  </a:lnTo>
                  <a:lnTo>
                    <a:pt x="377923" y="1307827"/>
                  </a:lnTo>
                  <a:lnTo>
                    <a:pt x="426701" y="1296291"/>
                  </a:lnTo>
                  <a:lnTo>
                    <a:pt x="473435" y="1278552"/>
                  </a:lnTo>
                  <a:lnTo>
                    <a:pt x="517232" y="1254815"/>
                  </a:lnTo>
                  <a:lnTo>
                    <a:pt x="557200" y="1225287"/>
                  </a:lnTo>
                  <a:lnTo>
                    <a:pt x="592445" y="1190173"/>
                  </a:lnTo>
                  <a:lnTo>
                    <a:pt x="622076" y="1149679"/>
                  </a:lnTo>
                  <a:lnTo>
                    <a:pt x="645198" y="1104010"/>
                  </a:lnTo>
                  <a:lnTo>
                    <a:pt x="659369" y="1060538"/>
                  </a:lnTo>
                  <a:lnTo>
                    <a:pt x="667499" y="1015178"/>
                  </a:lnTo>
                  <a:lnTo>
                    <a:pt x="669388" y="969019"/>
                  </a:lnTo>
                  <a:lnTo>
                    <a:pt x="664835" y="923147"/>
                  </a:lnTo>
                  <a:lnTo>
                    <a:pt x="653640" y="878653"/>
                  </a:lnTo>
                  <a:lnTo>
                    <a:pt x="635603" y="836624"/>
                  </a:lnTo>
                  <a:lnTo>
                    <a:pt x="610523" y="798148"/>
                  </a:lnTo>
                  <a:lnTo>
                    <a:pt x="578200" y="764314"/>
                  </a:lnTo>
                  <a:close/>
                </a:path>
                <a:path w="669925" h="1461135">
                  <a:moveTo>
                    <a:pt x="193248" y="589892"/>
                  </a:moveTo>
                  <a:lnTo>
                    <a:pt x="163927" y="557201"/>
                  </a:lnTo>
                  <a:lnTo>
                    <a:pt x="144909" y="519511"/>
                  </a:lnTo>
                  <a:lnTo>
                    <a:pt x="135732" y="478732"/>
                  </a:lnTo>
                  <a:lnTo>
                    <a:pt x="135934" y="436774"/>
                  </a:lnTo>
                  <a:lnTo>
                    <a:pt x="145051" y="395549"/>
                  </a:lnTo>
                  <a:lnTo>
                    <a:pt x="162622" y="356967"/>
                  </a:lnTo>
                  <a:lnTo>
                    <a:pt x="188183" y="322939"/>
                  </a:lnTo>
                  <a:lnTo>
                    <a:pt x="221273" y="295376"/>
                  </a:lnTo>
                  <a:lnTo>
                    <a:pt x="262564" y="274380"/>
                  </a:lnTo>
                  <a:lnTo>
                    <a:pt x="277191" y="269378"/>
                  </a:lnTo>
                  <a:lnTo>
                    <a:pt x="277191" y="637789"/>
                  </a:lnTo>
                  <a:lnTo>
                    <a:pt x="254792" y="628471"/>
                  </a:lnTo>
                  <a:lnTo>
                    <a:pt x="233263" y="617339"/>
                  </a:lnTo>
                  <a:lnTo>
                    <a:pt x="212713" y="604458"/>
                  </a:lnTo>
                  <a:lnTo>
                    <a:pt x="193248" y="589892"/>
                  </a:lnTo>
                  <a:close/>
                </a:path>
                <a:path w="669925" h="1461135">
                  <a:moveTo>
                    <a:pt x="496943" y="1130347"/>
                  </a:moveTo>
                  <a:lnTo>
                    <a:pt x="470839" y="1152679"/>
                  </a:lnTo>
                  <a:lnTo>
                    <a:pt x="441991" y="1170901"/>
                  </a:lnTo>
                  <a:lnTo>
                    <a:pt x="410865" y="1184767"/>
                  </a:lnTo>
                  <a:lnTo>
                    <a:pt x="377923" y="1194029"/>
                  </a:lnTo>
                  <a:lnTo>
                    <a:pt x="377923" y="788274"/>
                  </a:lnTo>
                  <a:lnTo>
                    <a:pt x="418926" y="803276"/>
                  </a:lnTo>
                  <a:lnTo>
                    <a:pt x="459445" y="821542"/>
                  </a:lnTo>
                  <a:lnTo>
                    <a:pt x="496620" y="844823"/>
                  </a:lnTo>
                  <a:lnTo>
                    <a:pt x="527593" y="874872"/>
                  </a:lnTo>
                  <a:lnTo>
                    <a:pt x="549503" y="913440"/>
                  </a:lnTo>
                  <a:lnTo>
                    <a:pt x="559569" y="958598"/>
                  </a:lnTo>
                  <a:lnTo>
                    <a:pt x="557904" y="1005494"/>
                  </a:lnTo>
                  <a:lnTo>
                    <a:pt x="545950" y="1051501"/>
                  </a:lnTo>
                  <a:lnTo>
                    <a:pt x="525149" y="1093995"/>
                  </a:lnTo>
                  <a:lnTo>
                    <a:pt x="496943" y="1130347"/>
                  </a:lnTo>
                  <a:close/>
                </a:path>
              </a:pathLst>
            </a:custGeom>
            <a:ln w="16886">
              <a:solidFill>
                <a:srgbClr val="1A1817"/>
              </a:solidFill>
            </a:ln>
          </p:spPr>
          <p:txBody>
            <a:bodyPr wrap="square" lIns="0" tIns="0" rIns="0" bIns="0" rtlCol="0"/>
            <a:lstStyle/>
            <a:p>
              <a:endParaRPr/>
            </a:p>
          </p:txBody>
        </p:sp>
      </p:grpSp>
      <p:sp>
        <p:nvSpPr>
          <p:cNvPr id="36" name="object 36"/>
          <p:cNvSpPr txBox="1"/>
          <p:nvPr/>
        </p:nvSpPr>
        <p:spPr>
          <a:xfrm>
            <a:off x="8683370" y="6186264"/>
            <a:ext cx="1323340" cy="269304"/>
          </a:xfrm>
          <a:prstGeom prst="rect">
            <a:avLst/>
          </a:prstGeom>
        </p:spPr>
        <p:txBody>
          <a:bodyPr vert="horz" wrap="square" lIns="0" tIns="0" rIns="0" bIns="0" rtlCol="0">
            <a:spAutoFit/>
          </a:bodyPr>
          <a:lstStyle/>
          <a:p>
            <a:pPr marL="12700">
              <a:lnSpc>
                <a:spcPts val="2090"/>
              </a:lnSpc>
            </a:pPr>
            <a:r>
              <a:rPr lang="ja-JP" altLang="en-US" sz="1800" spc="-10" dirty="0">
                <a:solidFill>
                  <a:srgbClr val="1A1817"/>
                </a:solidFill>
                <a:latin typeface="Arial"/>
                <a:cs typeface="Arial"/>
              </a:rPr>
              <a:t>经济援助</a:t>
            </a:r>
            <a:endParaRPr sz="1800" dirty="0">
              <a:latin typeface="Arial"/>
              <a:cs typeface="Arial"/>
            </a:endParaRPr>
          </a:p>
        </p:txBody>
      </p:sp>
    </p:spTree>
    <p:extLst>
      <p:ext uri="{BB962C8B-B14F-4D97-AF65-F5344CB8AC3E}">
        <p14:creationId xmlns:p14="http://schemas.microsoft.com/office/powerpoint/2010/main" val="2057782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52800" y="0"/>
            <a:ext cx="8839200" cy="5486400"/>
          </a:xfrm>
          <a:custGeom>
            <a:avLst/>
            <a:gdLst/>
            <a:ahLst/>
            <a:cxnLst/>
            <a:rect l="l" t="t" r="r" b="b"/>
            <a:pathLst>
              <a:path w="8839200" h="5486400">
                <a:moveTo>
                  <a:pt x="8839200" y="0"/>
                </a:moveTo>
                <a:lnTo>
                  <a:pt x="0" y="0"/>
                </a:lnTo>
                <a:lnTo>
                  <a:pt x="0" y="5486400"/>
                </a:lnTo>
                <a:lnTo>
                  <a:pt x="8839200" y="5486400"/>
                </a:lnTo>
                <a:lnTo>
                  <a:pt x="8839200" y="0"/>
                </a:lnTo>
                <a:close/>
              </a:path>
            </a:pathLst>
          </a:custGeom>
          <a:solidFill>
            <a:srgbClr val="E2E3E1"/>
          </a:solidFill>
        </p:spPr>
        <p:txBody>
          <a:bodyPr wrap="square" lIns="0" tIns="0" rIns="0" bIns="0" rtlCol="0"/>
          <a:lstStyle/>
          <a:p>
            <a:endParaRPr/>
          </a:p>
        </p:txBody>
      </p:sp>
      <p:sp>
        <p:nvSpPr>
          <p:cNvPr id="3" name="object 3"/>
          <p:cNvSpPr/>
          <p:nvPr/>
        </p:nvSpPr>
        <p:spPr>
          <a:xfrm>
            <a:off x="10296525" y="6029325"/>
            <a:ext cx="1895475" cy="828675"/>
          </a:xfrm>
          <a:custGeom>
            <a:avLst/>
            <a:gdLst/>
            <a:ahLst/>
            <a:cxnLst/>
            <a:rect l="l" t="t" r="r" b="b"/>
            <a:pathLst>
              <a:path w="1895475" h="828675">
                <a:moveTo>
                  <a:pt x="1895475" y="0"/>
                </a:moveTo>
                <a:lnTo>
                  <a:pt x="0" y="0"/>
                </a:lnTo>
                <a:lnTo>
                  <a:pt x="0" y="828675"/>
                </a:lnTo>
                <a:lnTo>
                  <a:pt x="1895475" y="828675"/>
                </a:lnTo>
                <a:lnTo>
                  <a:pt x="1895475" y="0"/>
                </a:lnTo>
                <a:close/>
              </a:path>
            </a:pathLst>
          </a:custGeom>
          <a:solidFill>
            <a:srgbClr val="E2E3E1"/>
          </a:solidFill>
        </p:spPr>
        <p:txBody>
          <a:bodyPr wrap="square" lIns="0" tIns="0" rIns="0" bIns="0" rtlCol="0"/>
          <a:lstStyle/>
          <a:p>
            <a:endParaRPr/>
          </a:p>
        </p:txBody>
      </p:sp>
      <p:sp>
        <p:nvSpPr>
          <p:cNvPr id="4" name="object 4"/>
          <p:cNvSpPr/>
          <p:nvPr/>
        </p:nvSpPr>
        <p:spPr>
          <a:xfrm>
            <a:off x="0" y="0"/>
            <a:ext cx="3352800" cy="5486400"/>
          </a:xfrm>
          <a:custGeom>
            <a:avLst/>
            <a:gdLst/>
            <a:ahLst/>
            <a:cxnLst/>
            <a:rect l="l" t="t" r="r" b="b"/>
            <a:pathLst>
              <a:path w="3352800" h="5486400">
                <a:moveTo>
                  <a:pt x="3352800" y="0"/>
                </a:moveTo>
                <a:lnTo>
                  <a:pt x="0" y="0"/>
                </a:lnTo>
                <a:lnTo>
                  <a:pt x="0" y="5486400"/>
                </a:lnTo>
                <a:lnTo>
                  <a:pt x="3352800" y="5486400"/>
                </a:lnTo>
                <a:lnTo>
                  <a:pt x="3352800" y="0"/>
                </a:lnTo>
                <a:close/>
              </a:path>
            </a:pathLst>
          </a:custGeom>
          <a:solidFill>
            <a:srgbClr val="CC0000"/>
          </a:solidFill>
        </p:spPr>
        <p:txBody>
          <a:bodyPr wrap="square" lIns="0" tIns="0" rIns="0" bIns="0" rtlCol="0"/>
          <a:lstStyle/>
          <a:p>
            <a:endParaRPr/>
          </a:p>
        </p:txBody>
      </p:sp>
      <p:sp>
        <p:nvSpPr>
          <p:cNvPr id="5" name="object 5"/>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pic>
        <p:nvPicPr>
          <p:cNvPr id="6" name="object 6"/>
          <p:cNvPicPr/>
          <p:nvPr/>
        </p:nvPicPr>
        <p:blipFill>
          <a:blip r:embed="rId2" cstate="print"/>
          <a:stretch>
            <a:fillRect/>
          </a:stretch>
        </p:blipFill>
        <p:spPr>
          <a:xfrm>
            <a:off x="10515600" y="6238875"/>
            <a:ext cx="1485900" cy="180975"/>
          </a:xfrm>
          <a:prstGeom prst="rect">
            <a:avLst/>
          </a:prstGeom>
        </p:spPr>
      </p:pic>
      <p:sp>
        <p:nvSpPr>
          <p:cNvPr id="7" name="object 7"/>
          <p:cNvSpPr txBox="1"/>
          <p:nvPr/>
        </p:nvSpPr>
        <p:spPr>
          <a:xfrm>
            <a:off x="6963156" y="1416430"/>
            <a:ext cx="4263390" cy="2732799"/>
          </a:xfrm>
          <a:prstGeom prst="rect">
            <a:avLst/>
          </a:prstGeom>
        </p:spPr>
        <p:txBody>
          <a:bodyPr vert="horz" wrap="square" lIns="0" tIns="16510" rIns="0" bIns="0" rtlCol="0">
            <a:spAutoFit/>
          </a:bodyPr>
          <a:lstStyle/>
          <a:p>
            <a:pPr marL="298450" indent="-285750">
              <a:lnSpc>
                <a:spcPct val="100000"/>
              </a:lnSpc>
              <a:spcBef>
                <a:spcPts val="130"/>
              </a:spcBef>
              <a:buClr>
                <a:srgbClr val="1A1817"/>
              </a:buClr>
              <a:buFont typeface="Arial"/>
              <a:buChar char="•"/>
              <a:tabLst>
                <a:tab pos="298450" algn="l"/>
              </a:tabLst>
            </a:pPr>
            <a:r>
              <a:rPr lang="zh-CN" altLang="en-US" sz="2450" spc="-10" dirty="0">
                <a:solidFill>
                  <a:srgbClr val="1A1817"/>
                </a:solidFill>
                <a:latin typeface="Source Sans 3"/>
                <a:cs typeface="Source Sans 3"/>
              </a:rPr>
              <a:t>助学金</a:t>
            </a:r>
          </a:p>
          <a:p>
            <a:pPr marL="298450" indent="-285750">
              <a:lnSpc>
                <a:spcPct val="100000"/>
              </a:lnSpc>
              <a:spcBef>
                <a:spcPts val="130"/>
              </a:spcBef>
              <a:buClr>
                <a:srgbClr val="1A1817"/>
              </a:buClr>
              <a:buFont typeface="Arial"/>
              <a:buChar char="•"/>
              <a:tabLst>
                <a:tab pos="298450" algn="l"/>
              </a:tabLst>
            </a:pPr>
            <a:r>
              <a:rPr lang="zh-CN" altLang="en-US" sz="2450" spc="-10" dirty="0">
                <a:solidFill>
                  <a:srgbClr val="1A1817"/>
                </a:solidFill>
                <a:latin typeface="Source Sans 3"/>
                <a:cs typeface="Source Sans 3"/>
              </a:rPr>
              <a:t>奖学金</a:t>
            </a:r>
          </a:p>
          <a:p>
            <a:pPr marL="298450" indent="-285750">
              <a:lnSpc>
                <a:spcPct val="100000"/>
              </a:lnSpc>
              <a:spcBef>
                <a:spcPts val="130"/>
              </a:spcBef>
              <a:buClr>
                <a:srgbClr val="1A1817"/>
              </a:buClr>
              <a:buFont typeface="Arial"/>
              <a:buChar char="•"/>
              <a:tabLst>
                <a:tab pos="298450" algn="l"/>
              </a:tabLst>
            </a:pPr>
            <a:r>
              <a:rPr lang="zh-CN" altLang="en-US" sz="2450" spc="-10" dirty="0">
                <a:solidFill>
                  <a:srgbClr val="1A1817"/>
                </a:solidFill>
                <a:latin typeface="Source Sans 3"/>
                <a:cs typeface="Source Sans 3"/>
              </a:rPr>
              <a:t>学生就业</a:t>
            </a:r>
          </a:p>
          <a:p>
            <a:pPr marL="298450" indent="-285750">
              <a:lnSpc>
                <a:spcPct val="100000"/>
              </a:lnSpc>
              <a:spcBef>
                <a:spcPts val="130"/>
              </a:spcBef>
              <a:buClr>
                <a:srgbClr val="1A1817"/>
              </a:buClr>
              <a:buFont typeface="Arial"/>
              <a:buChar char="•"/>
              <a:tabLst>
                <a:tab pos="298450" algn="l"/>
              </a:tabLst>
            </a:pPr>
            <a:r>
              <a:rPr lang="zh-CN" altLang="en-US" sz="2450" spc="-10" dirty="0">
                <a:solidFill>
                  <a:srgbClr val="1A1817"/>
                </a:solidFill>
                <a:latin typeface="Source Sans 3"/>
                <a:cs typeface="Source Sans 3"/>
              </a:rPr>
              <a:t>贷款</a:t>
            </a:r>
          </a:p>
          <a:p>
            <a:pPr marL="298450" indent="-285750">
              <a:lnSpc>
                <a:spcPct val="100000"/>
              </a:lnSpc>
              <a:spcBef>
                <a:spcPts val="130"/>
              </a:spcBef>
              <a:buClr>
                <a:srgbClr val="1A1817"/>
              </a:buClr>
              <a:buFont typeface="Arial"/>
              <a:buChar char="•"/>
              <a:tabLst>
                <a:tab pos="298450" algn="l"/>
              </a:tabLst>
            </a:pPr>
            <a:r>
              <a:rPr lang="zh-CN" altLang="en-US" sz="2450" spc="-10" dirty="0">
                <a:solidFill>
                  <a:srgbClr val="1A1817"/>
                </a:solidFill>
                <a:latin typeface="Source Sans 3"/>
                <a:cs typeface="Source Sans 3"/>
              </a:rPr>
              <a:t>付款计划</a:t>
            </a:r>
          </a:p>
          <a:p>
            <a:pPr marL="298450" indent="-285750">
              <a:lnSpc>
                <a:spcPct val="100000"/>
              </a:lnSpc>
              <a:spcBef>
                <a:spcPts val="130"/>
              </a:spcBef>
              <a:buClr>
                <a:srgbClr val="1A1817"/>
              </a:buClr>
              <a:buFont typeface="Arial"/>
              <a:buChar char="•"/>
              <a:tabLst>
                <a:tab pos="298450" algn="l"/>
              </a:tabLst>
            </a:pPr>
            <a:r>
              <a:rPr lang="zh-CN" altLang="en-US" sz="2450" spc="-10" dirty="0">
                <a:solidFill>
                  <a:srgbClr val="1A1817"/>
                </a:solidFill>
                <a:latin typeface="Source Sans 3"/>
                <a:cs typeface="Source Sans 3"/>
              </a:rPr>
              <a:t>其他 （军人，学费减免，大学储蓄计划等）</a:t>
            </a:r>
            <a:endParaRPr sz="2450" dirty="0">
              <a:latin typeface="Source Sans 3"/>
              <a:cs typeface="Source Sans 3"/>
            </a:endParaRPr>
          </a:p>
        </p:txBody>
      </p:sp>
      <p:sp>
        <p:nvSpPr>
          <p:cNvPr id="8" name="object 8"/>
          <p:cNvSpPr txBox="1">
            <a:spLocks noGrp="1"/>
          </p:cNvSpPr>
          <p:nvPr>
            <p:ph type="title"/>
          </p:nvPr>
        </p:nvSpPr>
        <p:spPr>
          <a:xfrm>
            <a:off x="7183119" y="340931"/>
            <a:ext cx="3985260" cy="542456"/>
          </a:xfrm>
          <a:prstGeom prst="rect">
            <a:avLst/>
          </a:prstGeom>
        </p:spPr>
        <p:txBody>
          <a:bodyPr vert="horz" wrap="square" lIns="0" tIns="67310" rIns="0" bIns="0" rtlCol="0">
            <a:spAutoFit/>
          </a:bodyPr>
          <a:lstStyle/>
          <a:p>
            <a:pPr marL="12700" marR="5080">
              <a:lnSpc>
                <a:spcPts val="3679"/>
              </a:lnSpc>
              <a:spcBef>
                <a:spcPts val="530"/>
              </a:spcBef>
            </a:pPr>
            <a:r>
              <a:rPr lang="zh-CN" altLang="en-US" dirty="0"/>
              <a:t>有哪些资金可用？</a:t>
            </a:r>
            <a:endParaRPr spc="-10" dirty="0"/>
          </a:p>
        </p:txBody>
      </p:sp>
      <p:grpSp>
        <p:nvGrpSpPr>
          <p:cNvPr id="9" name="object 9"/>
          <p:cNvGrpSpPr/>
          <p:nvPr/>
        </p:nvGrpSpPr>
        <p:grpSpPr>
          <a:xfrm>
            <a:off x="0" y="409575"/>
            <a:ext cx="6486525" cy="5076825"/>
            <a:chOff x="0" y="409575"/>
            <a:chExt cx="6486525" cy="5076825"/>
          </a:xfrm>
        </p:grpSpPr>
        <p:pic>
          <p:nvPicPr>
            <p:cNvPr id="10" name="object 10"/>
            <p:cNvPicPr/>
            <p:nvPr/>
          </p:nvPicPr>
          <p:blipFill>
            <a:blip r:embed="rId3" cstate="print"/>
            <a:stretch>
              <a:fillRect/>
            </a:stretch>
          </p:blipFill>
          <p:spPr>
            <a:xfrm>
              <a:off x="0" y="409575"/>
              <a:ext cx="6486525" cy="5076825"/>
            </a:xfrm>
            <a:prstGeom prst="rect">
              <a:avLst/>
            </a:prstGeom>
          </p:spPr>
        </p:pic>
        <p:pic>
          <p:nvPicPr>
            <p:cNvPr id="11" name="object 11"/>
            <p:cNvPicPr/>
            <p:nvPr/>
          </p:nvPicPr>
          <p:blipFill>
            <a:blip r:embed="rId4" cstate="print"/>
            <a:stretch>
              <a:fillRect/>
            </a:stretch>
          </p:blipFill>
          <p:spPr>
            <a:xfrm>
              <a:off x="0" y="619125"/>
              <a:ext cx="6095999" cy="4476750"/>
            </a:xfrm>
            <a:prstGeom prst="rect">
              <a:avLst/>
            </a:prstGeom>
          </p:spPr>
        </p:pic>
      </p:grpSp>
      <p:sp>
        <p:nvSpPr>
          <p:cNvPr id="12" name="object 12"/>
          <p:cNvSpPr txBox="1"/>
          <p:nvPr/>
        </p:nvSpPr>
        <p:spPr>
          <a:xfrm>
            <a:off x="8683370" y="6186264"/>
            <a:ext cx="1323340" cy="269304"/>
          </a:xfrm>
          <a:prstGeom prst="rect">
            <a:avLst/>
          </a:prstGeom>
        </p:spPr>
        <p:txBody>
          <a:bodyPr vert="horz" wrap="square" lIns="0" tIns="0" rIns="0" bIns="0" rtlCol="0">
            <a:spAutoFit/>
          </a:bodyPr>
          <a:lstStyle/>
          <a:p>
            <a:pPr marL="12700">
              <a:lnSpc>
                <a:spcPts val="2090"/>
              </a:lnSpc>
            </a:pPr>
            <a:r>
              <a:rPr lang="zh-CN" altLang="en-US" spc="-10" dirty="0">
                <a:solidFill>
                  <a:srgbClr val="1A1817"/>
                </a:solidFill>
                <a:latin typeface="Arial"/>
                <a:cs typeface="Arial"/>
              </a:rPr>
              <a:t>经济</a:t>
            </a:r>
            <a:r>
              <a:rPr lang="zh-CN" altLang="en-US" sz="1800" spc="-10" dirty="0">
                <a:solidFill>
                  <a:srgbClr val="1A1817"/>
                </a:solidFill>
                <a:latin typeface="Arial"/>
                <a:cs typeface="Arial"/>
              </a:rPr>
              <a:t>援助</a:t>
            </a:r>
            <a:endParaRPr sz="1800"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352800" cy="6248400"/>
          </a:xfrm>
          <a:custGeom>
            <a:avLst/>
            <a:gdLst/>
            <a:ahLst/>
            <a:cxnLst/>
            <a:rect l="l" t="t" r="r" b="b"/>
            <a:pathLst>
              <a:path w="3352800" h="6248400">
                <a:moveTo>
                  <a:pt x="3352800" y="0"/>
                </a:moveTo>
                <a:lnTo>
                  <a:pt x="0" y="0"/>
                </a:lnTo>
                <a:lnTo>
                  <a:pt x="0" y="6248400"/>
                </a:lnTo>
                <a:lnTo>
                  <a:pt x="3352800" y="6248400"/>
                </a:lnTo>
                <a:lnTo>
                  <a:pt x="3352800" y="0"/>
                </a:lnTo>
                <a:close/>
              </a:path>
            </a:pathLst>
          </a:custGeom>
          <a:solidFill>
            <a:srgbClr val="CC0000"/>
          </a:solidFill>
        </p:spPr>
        <p:txBody>
          <a:bodyPr wrap="square" lIns="0" tIns="0" rIns="0" bIns="0" rtlCol="0"/>
          <a:lstStyle/>
          <a:p>
            <a:endParaRPr/>
          </a:p>
        </p:txBody>
      </p:sp>
      <p:sp>
        <p:nvSpPr>
          <p:cNvPr id="3" name="object 3"/>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4" name="object 4"/>
          <p:cNvSpPr/>
          <p:nvPr/>
        </p:nvSpPr>
        <p:spPr>
          <a:xfrm>
            <a:off x="63055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5" name="object 5"/>
          <p:cNvSpPr/>
          <p:nvPr/>
        </p:nvSpPr>
        <p:spPr>
          <a:xfrm>
            <a:off x="67627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6" name="object 6"/>
          <p:cNvSpPr/>
          <p:nvPr/>
        </p:nvSpPr>
        <p:spPr>
          <a:xfrm>
            <a:off x="72104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7" name="object 7"/>
          <p:cNvSpPr/>
          <p:nvPr/>
        </p:nvSpPr>
        <p:spPr>
          <a:xfrm>
            <a:off x="76581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pic>
        <p:nvPicPr>
          <p:cNvPr id="8" name="object 8"/>
          <p:cNvPicPr/>
          <p:nvPr/>
        </p:nvPicPr>
        <p:blipFill>
          <a:blip r:embed="rId2" cstate="print"/>
          <a:stretch>
            <a:fillRect/>
          </a:stretch>
        </p:blipFill>
        <p:spPr>
          <a:xfrm>
            <a:off x="10515600" y="6238875"/>
            <a:ext cx="1485900" cy="180975"/>
          </a:xfrm>
          <a:prstGeom prst="rect">
            <a:avLst/>
          </a:prstGeom>
        </p:spPr>
      </p:pic>
      <p:sp>
        <p:nvSpPr>
          <p:cNvPr id="9" name="object 9"/>
          <p:cNvSpPr txBox="1">
            <a:spLocks noGrp="1"/>
          </p:cNvSpPr>
          <p:nvPr>
            <p:ph type="title"/>
          </p:nvPr>
        </p:nvSpPr>
        <p:spPr>
          <a:xfrm>
            <a:off x="355917" y="340931"/>
            <a:ext cx="11495341" cy="929805"/>
          </a:xfrm>
          <a:prstGeom prst="rect">
            <a:avLst/>
          </a:prstGeom>
        </p:spPr>
        <p:txBody>
          <a:bodyPr vert="horz" wrap="square" lIns="0" tIns="410273" rIns="0" bIns="0" rtlCol="0">
            <a:spAutoFit/>
          </a:bodyPr>
          <a:lstStyle/>
          <a:p>
            <a:pPr marL="5949950">
              <a:lnSpc>
                <a:spcPct val="100000"/>
              </a:lnSpc>
              <a:spcBef>
                <a:spcPts val="130"/>
              </a:spcBef>
            </a:pPr>
            <a:r>
              <a:rPr lang="ja-JP" altLang="en-US" dirty="0">
                <a:solidFill>
                  <a:srgbClr val="1A1817"/>
                </a:solidFill>
              </a:rPr>
              <a:t>援助的</a:t>
            </a:r>
            <a:r>
              <a:rPr lang="zh-CN" altLang="en-US" dirty="0">
                <a:solidFill>
                  <a:srgbClr val="1A1817"/>
                </a:solidFill>
              </a:rPr>
              <a:t>提供</a:t>
            </a:r>
            <a:endParaRPr spc="-25" dirty="0">
              <a:solidFill>
                <a:srgbClr val="CC0000"/>
              </a:solidFill>
            </a:endParaRPr>
          </a:p>
        </p:txBody>
      </p:sp>
      <p:sp>
        <p:nvSpPr>
          <p:cNvPr id="10" name="object 10"/>
          <p:cNvSpPr txBox="1"/>
          <p:nvPr/>
        </p:nvSpPr>
        <p:spPr>
          <a:xfrm>
            <a:off x="6293739" y="1860867"/>
            <a:ext cx="4918710" cy="2555187"/>
          </a:xfrm>
          <a:prstGeom prst="rect">
            <a:avLst/>
          </a:prstGeom>
        </p:spPr>
        <p:txBody>
          <a:bodyPr vert="horz" wrap="square" lIns="0" tIns="15875" rIns="0" bIns="0" rtlCol="0" anchor="t">
            <a:spAutoFit/>
          </a:bodyPr>
          <a:lstStyle/>
          <a:p>
            <a:pPr marL="241300" indent="-228600">
              <a:lnSpc>
                <a:spcPct val="100000"/>
              </a:lnSpc>
              <a:spcBef>
                <a:spcPts val="125"/>
              </a:spcBef>
              <a:buFont typeface="Wingdings"/>
              <a:buChar char=""/>
              <a:tabLst>
                <a:tab pos="241300" algn="l"/>
              </a:tabLst>
            </a:pPr>
            <a:r>
              <a:rPr lang="zh-CN" altLang="en-US" sz="2000" dirty="0">
                <a:solidFill>
                  <a:srgbClr val="1A1817"/>
                </a:solidFill>
                <a:latin typeface="Source Sans 3"/>
                <a:cs typeface="Source Sans 3"/>
              </a:rPr>
              <a:t>提供的援助摘要
基于估计的出勤成本、</a:t>
            </a:r>
            <a:r>
              <a:rPr lang="en-US" altLang="zh-CN" sz="2000" dirty="0">
                <a:solidFill>
                  <a:srgbClr val="1A1817"/>
                </a:solidFill>
                <a:latin typeface="Source Sans 3"/>
                <a:cs typeface="Source Sans 3"/>
              </a:rPr>
              <a:t>FAFSA </a:t>
            </a:r>
            <a:r>
              <a:rPr lang="zh-CN" altLang="en-US" sz="2000" dirty="0">
                <a:solidFill>
                  <a:srgbClr val="1A1817"/>
                </a:solidFill>
                <a:latin typeface="Source Sans 3"/>
                <a:cs typeface="Source Sans 3"/>
              </a:rPr>
              <a:t>结果和可用的援助
美洲狮网
经济援助 </a:t>
            </a:r>
            <a:r>
              <a:rPr lang="en-US" altLang="zh-CN" sz="2000" dirty="0">
                <a:solidFill>
                  <a:srgbClr val="1A1817"/>
                </a:solidFill>
                <a:latin typeface="Source Sans 3"/>
                <a:cs typeface="Source Sans 3"/>
              </a:rPr>
              <a:t>&gt; </a:t>
            </a:r>
            <a:r>
              <a:rPr lang="zh-CN" altLang="en-US" sz="2000" dirty="0">
                <a:solidFill>
                  <a:srgbClr val="1A1817"/>
                </a:solidFill>
                <a:latin typeface="Source Sans 3"/>
                <a:cs typeface="Source Sans 3"/>
              </a:rPr>
              <a:t>经济援助自助服务</a:t>
            </a:r>
            <a:r>
              <a:rPr lang="en-US" altLang="zh-CN" sz="2000" dirty="0">
                <a:solidFill>
                  <a:srgbClr val="1A1817"/>
                </a:solidFill>
                <a:latin typeface="Source Sans 3"/>
                <a:cs typeface="Source Sans 3"/>
              </a:rPr>
              <a:t>&gt; &gt; </a:t>
            </a:r>
            <a:r>
              <a:rPr lang="zh-CN" altLang="en-US" sz="2000" dirty="0">
                <a:solidFill>
                  <a:srgbClr val="1A1817"/>
                </a:solidFill>
                <a:latin typeface="Source Sans 3"/>
                <a:cs typeface="Source Sans 3"/>
              </a:rPr>
              <a:t>援助 </a:t>
            </a:r>
            <a:r>
              <a:rPr lang="en-US" altLang="zh-CN" sz="2000" dirty="0">
                <a:solidFill>
                  <a:srgbClr val="1A1817"/>
                </a:solidFill>
                <a:latin typeface="Source Sans 3"/>
                <a:cs typeface="Source Sans 3"/>
              </a:rPr>
              <a:t>&gt; </a:t>
            </a:r>
            <a:r>
              <a:rPr lang="zh-CN" altLang="en-US" sz="2000" dirty="0">
                <a:solidFill>
                  <a:srgbClr val="1A1817"/>
                </a:solidFill>
                <a:latin typeface="Source Sans 3"/>
                <a:cs typeface="Source Sans 3"/>
              </a:rPr>
              <a:t>年</a:t>
            </a:r>
            <a:r>
              <a:rPr lang="en-US" altLang="zh-CN" sz="2000" dirty="0">
                <a:solidFill>
                  <a:srgbClr val="1A1817"/>
                </a:solidFill>
                <a:latin typeface="Source Sans 3"/>
                <a:cs typeface="Source Sans 3"/>
              </a:rPr>
              <a:t>&gt;2025 -2026 &gt; </a:t>
            </a:r>
            <a:r>
              <a:rPr lang="zh-CN" altLang="en-US" sz="2000" dirty="0">
                <a:solidFill>
                  <a:srgbClr val="1A1817"/>
                </a:solidFill>
                <a:latin typeface="Source Sans 3"/>
                <a:cs typeface="Source Sans 3"/>
              </a:rPr>
              <a:t>接受援助</a:t>
            </a:r>
            <a:r>
              <a:rPr lang="en-US" altLang="zh-CN" sz="2000" dirty="0">
                <a:solidFill>
                  <a:srgbClr val="1A1817"/>
                </a:solidFill>
                <a:latin typeface="Source Sans 3"/>
                <a:cs typeface="Source Sans 3"/>
              </a:rPr>
              <a:t>&gt;</a:t>
            </a:r>
            <a:r>
              <a:rPr lang="zh-CN" altLang="en-US" sz="2000" dirty="0">
                <a:solidFill>
                  <a:srgbClr val="1A1817"/>
                </a:solidFill>
                <a:latin typeface="Source Sans 3"/>
                <a:cs typeface="Source Sans 3"/>
              </a:rPr>
              <a:t>提交
每年接受援助
确认您的经济援助</a:t>
            </a:r>
            <a:endParaRPr sz="2000" dirty="0">
              <a:latin typeface="Source Sans 3"/>
              <a:cs typeface="Source Sans 3"/>
            </a:endParaRPr>
          </a:p>
        </p:txBody>
      </p:sp>
      <p:grpSp>
        <p:nvGrpSpPr>
          <p:cNvPr id="11" name="object 11"/>
          <p:cNvGrpSpPr/>
          <p:nvPr/>
        </p:nvGrpSpPr>
        <p:grpSpPr>
          <a:xfrm>
            <a:off x="0" y="409575"/>
            <a:ext cx="6210300" cy="6010275"/>
            <a:chOff x="0" y="409575"/>
            <a:chExt cx="6210300" cy="6010275"/>
          </a:xfrm>
        </p:grpSpPr>
        <p:pic>
          <p:nvPicPr>
            <p:cNvPr id="12" name="object 12"/>
            <p:cNvPicPr/>
            <p:nvPr/>
          </p:nvPicPr>
          <p:blipFill>
            <a:blip r:embed="rId3" cstate="print"/>
            <a:stretch>
              <a:fillRect/>
            </a:stretch>
          </p:blipFill>
          <p:spPr>
            <a:xfrm>
              <a:off x="0" y="409575"/>
              <a:ext cx="6210300" cy="6010275"/>
            </a:xfrm>
            <a:prstGeom prst="rect">
              <a:avLst/>
            </a:prstGeom>
          </p:spPr>
        </p:pic>
        <p:pic>
          <p:nvPicPr>
            <p:cNvPr id="13" name="object 13"/>
            <p:cNvPicPr/>
            <p:nvPr/>
          </p:nvPicPr>
          <p:blipFill>
            <a:blip r:embed="rId4" cstate="print"/>
            <a:stretch>
              <a:fillRect/>
            </a:stretch>
          </p:blipFill>
          <p:spPr>
            <a:xfrm>
              <a:off x="0" y="619125"/>
              <a:ext cx="5819774" cy="5410200"/>
            </a:xfrm>
            <a:prstGeom prst="rect">
              <a:avLst/>
            </a:prstGeom>
          </p:spPr>
        </p:pic>
      </p:grpSp>
      <p:sp>
        <p:nvSpPr>
          <p:cNvPr id="14" name="object 14"/>
          <p:cNvSpPr txBox="1"/>
          <p:nvPr/>
        </p:nvSpPr>
        <p:spPr>
          <a:xfrm>
            <a:off x="8683370" y="6186264"/>
            <a:ext cx="1323340" cy="269304"/>
          </a:xfrm>
          <a:prstGeom prst="rect">
            <a:avLst/>
          </a:prstGeom>
        </p:spPr>
        <p:txBody>
          <a:bodyPr vert="horz" wrap="square" lIns="0" tIns="0" rIns="0" bIns="0" rtlCol="0">
            <a:spAutoFit/>
          </a:bodyPr>
          <a:lstStyle/>
          <a:p>
            <a:pPr marL="12700">
              <a:lnSpc>
                <a:spcPts val="2090"/>
              </a:lnSpc>
            </a:pPr>
            <a:r>
              <a:rPr lang="zh-CN" altLang="en-US" sz="1800" dirty="0">
                <a:latin typeface="Arial"/>
                <a:cs typeface="Arial"/>
              </a:rPr>
              <a:t>经济援助</a:t>
            </a:r>
            <a:endParaRPr sz="1800" dirty="0">
              <a:latin typeface="Arial"/>
              <a:cs typeface="Arial"/>
            </a:endParaRPr>
          </a:p>
        </p:txBody>
      </p:sp>
    </p:spTree>
    <p:extLst>
      <p:ext uri="{BB962C8B-B14F-4D97-AF65-F5344CB8AC3E}">
        <p14:creationId xmlns:p14="http://schemas.microsoft.com/office/powerpoint/2010/main" val="369275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49F44C-A115-1EFA-3A7E-1F8BA0FB199C}"/>
            </a:ext>
          </a:extLst>
        </p:cNvPr>
        <p:cNvGrpSpPr/>
        <p:nvPr/>
      </p:nvGrpSpPr>
      <p:grpSpPr>
        <a:xfrm>
          <a:off x="0" y="0"/>
          <a:ext cx="0" cy="0"/>
          <a:chOff x="0" y="0"/>
          <a:chExt cx="0" cy="0"/>
        </a:xfrm>
      </p:grpSpPr>
      <p:pic>
        <p:nvPicPr>
          <p:cNvPr id="3" name="object 6">
            <a:extLst>
              <a:ext uri="{FF2B5EF4-FFF2-40B4-BE49-F238E27FC236}">
                <a16:creationId xmlns:a16="http://schemas.microsoft.com/office/drawing/2014/main" id="{1FF2EC73-A65B-89AC-1CB1-94A730A54B22}"/>
              </a:ext>
            </a:extLst>
          </p:cNvPr>
          <p:cNvPicPr/>
          <p:nvPr/>
        </p:nvPicPr>
        <p:blipFill>
          <a:blip r:embed="rId4" cstate="print"/>
          <a:stretch>
            <a:fillRect/>
          </a:stretch>
        </p:blipFill>
        <p:spPr>
          <a:xfrm>
            <a:off x="9523638" y="6093279"/>
            <a:ext cx="2469697" cy="295275"/>
          </a:xfrm>
          <a:prstGeom prst="rect">
            <a:avLst/>
          </a:prstGeom>
        </p:spPr>
      </p:pic>
      <p:sp>
        <p:nvSpPr>
          <p:cNvPr id="8" name="object 5">
            <a:extLst>
              <a:ext uri="{FF2B5EF4-FFF2-40B4-BE49-F238E27FC236}">
                <a16:creationId xmlns:a16="http://schemas.microsoft.com/office/drawing/2014/main" id="{FC3AB1ED-2945-8280-1E00-01161245C875}"/>
              </a:ext>
            </a:extLst>
          </p:cNvPr>
          <p:cNvSpPr txBox="1">
            <a:spLocks/>
          </p:cNvSpPr>
          <p:nvPr/>
        </p:nvSpPr>
        <p:spPr>
          <a:xfrm>
            <a:off x="263072" y="1751993"/>
            <a:ext cx="10661661" cy="629275"/>
          </a:xfrm>
          <a:prstGeom prst="rect">
            <a:avLst/>
          </a:prstGeom>
        </p:spPr>
        <p:txBody>
          <a:bodyPr vert="horz" wrap="square" lIns="0" tIns="67945" rIns="0" bIns="0" rtlCol="0" anchor="t">
            <a:spAutoFit/>
          </a:bodyPr>
          <a:lstStyle>
            <a:lvl1pPr>
              <a:defRPr sz="3050" b="0" i="0">
                <a:solidFill>
                  <a:srgbClr val="C00000"/>
                </a:solidFill>
                <a:latin typeface="Arial Black"/>
                <a:ea typeface="+mj-ea"/>
                <a:cs typeface="Arial Black"/>
              </a:defRPr>
            </a:lvl1pPr>
          </a:lstStyle>
          <a:p>
            <a:pPr marL="12700" marR="5080" algn="l">
              <a:lnSpc>
                <a:spcPts val="3300"/>
              </a:lnSpc>
              <a:spcBef>
                <a:spcPts val="535"/>
              </a:spcBef>
            </a:pPr>
            <a:r>
              <a:rPr lang="ja-JP" altLang="en-US" sz="7200" dirty="0"/>
              <a:t>它不同吗？</a:t>
            </a:r>
            <a:endParaRPr lang="en-US" sz="7200" dirty="0">
              <a:solidFill>
                <a:schemeClr val="tx1">
                  <a:lumMod val="65000"/>
                  <a:lumOff val="35000"/>
                </a:schemeClr>
              </a:solidFill>
            </a:endParaRPr>
          </a:p>
        </p:txBody>
      </p:sp>
      <p:pic>
        <p:nvPicPr>
          <p:cNvPr id="58" name="Picture 57" descr="A group of people sitting in a row using laptops">
            <a:extLst>
              <a:ext uri="{FF2B5EF4-FFF2-40B4-BE49-F238E27FC236}">
                <a16:creationId xmlns:a16="http://schemas.microsoft.com/office/drawing/2014/main" id="{04BEEBA4-FFAB-0493-0D67-B25A4C087E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260" y="2951675"/>
            <a:ext cx="3734873" cy="2486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 name="Picture 59" descr="A couple of people digging in the sand">
            <a:extLst>
              <a:ext uri="{FF2B5EF4-FFF2-40B4-BE49-F238E27FC236}">
                <a16:creationId xmlns:a16="http://schemas.microsoft.com/office/drawing/2014/main" id="{7793B02D-B8EA-F02E-5E94-25394884A5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03293" y="2945318"/>
            <a:ext cx="3778376" cy="2486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2" name="Picture 61" descr="A group of people working on a machine&#10;&#10;Description automatically generated">
            <a:extLst>
              <a:ext uri="{FF2B5EF4-FFF2-40B4-BE49-F238E27FC236}">
                <a16:creationId xmlns:a16="http://schemas.microsoft.com/office/drawing/2014/main" id="{BDB8EFD1-915B-3496-A271-FDB55117B5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0979" y="2945318"/>
            <a:ext cx="3778269" cy="2486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924567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52800" y="0"/>
            <a:ext cx="8839200" cy="5486400"/>
          </a:xfrm>
          <a:custGeom>
            <a:avLst/>
            <a:gdLst/>
            <a:ahLst/>
            <a:cxnLst/>
            <a:rect l="l" t="t" r="r" b="b"/>
            <a:pathLst>
              <a:path w="8839200" h="5486400">
                <a:moveTo>
                  <a:pt x="8839200" y="0"/>
                </a:moveTo>
                <a:lnTo>
                  <a:pt x="0" y="0"/>
                </a:lnTo>
                <a:lnTo>
                  <a:pt x="0" y="5486400"/>
                </a:lnTo>
                <a:lnTo>
                  <a:pt x="8839200" y="5486400"/>
                </a:lnTo>
                <a:lnTo>
                  <a:pt x="8839200" y="0"/>
                </a:lnTo>
                <a:close/>
              </a:path>
            </a:pathLst>
          </a:custGeom>
          <a:solidFill>
            <a:srgbClr val="E2E3E1"/>
          </a:solidFill>
        </p:spPr>
        <p:txBody>
          <a:bodyPr wrap="square" lIns="0" tIns="0" rIns="0" bIns="0" rtlCol="0"/>
          <a:lstStyle/>
          <a:p>
            <a:endParaRPr/>
          </a:p>
        </p:txBody>
      </p:sp>
      <p:sp>
        <p:nvSpPr>
          <p:cNvPr id="3" name="object 3"/>
          <p:cNvSpPr/>
          <p:nvPr/>
        </p:nvSpPr>
        <p:spPr>
          <a:xfrm>
            <a:off x="10296525" y="6029325"/>
            <a:ext cx="1895475" cy="828675"/>
          </a:xfrm>
          <a:custGeom>
            <a:avLst/>
            <a:gdLst/>
            <a:ahLst/>
            <a:cxnLst/>
            <a:rect l="l" t="t" r="r" b="b"/>
            <a:pathLst>
              <a:path w="1895475" h="828675">
                <a:moveTo>
                  <a:pt x="1895475" y="0"/>
                </a:moveTo>
                <a:lnTo>
                  <a:pt x="0" y="0"/>
                </a:lnTo>
                <a:lnTo>
                  <a:pt x="0" y="828675"/>
                </a:lnTo>
                <a:lnTo>
                  <a:pt x="1895475" y="828675"/>
                </a:lnTo>
                <a:lnTo>
                  <a:pt x="1895475" y="0"/>
                </a:lnTo>
                <a:close/>
              </a:path>
            </a:pathLst>
          </a:custGeom>
          <a:solidFill>
            <a:srgbClr val="E2E3E1"/>
          </a:solidFill>
        </p:spPr>
        <p:txBody>
          <a:bodyPr wrap="square" lIns="0" tIns="0" rIns="0" bIns="0" rtlCol="0"/>
          <a:lstStyle/>
          <a:p>
            <a:endParaRPr/>
          </a:p>
        </p:txBody>
      </p:sp>
      <p:sp>
        <p:nvSpPr>
          <p:cNvPr id="4" name="object 4"/>
          <p:cNvSpPr/>
          <p:nvPr/>
        </p:nvSpPr>
        <p:spPr>
          <a:xfrm>
            <a:off x="0" y="0"/>
            <a:ext cx="3352800" cy="5486400"/>
          </a:xfrm>
          <a:custGeom>
            <a:avLst/>
            <a:gdLst/>
            <a:ahLst/>
            <a:cxnLst/>
            <a:rect l="l" t="t" r="r" b="b"/>
            <a:pathLst>
              <a:path w="3352800" h="5486400">
                <a:moveTo>
                  <a:pt x="3352800" y="0"/>
                </a:moveTo>
                <a:lnTo>
                  <a:pt x="0" y="0"/>
                </a:lnTo>
                <a:lnTo>
                  <a:pt x="0" y="5486400"/>
                </a:lnTo>
                <a:lnTo>
                  <a:pt x="3352800" y="5486400"/>
                </a:lnTo>
                <a:lnTo>
                  <a:pt x="3352800" y="0"/>
                </a:lnTo>
                <a:close/>
              </a:path>
            </a:pathLst>
          </a:custGeom>
          <a:solidFill>
            <a:srgbClr val="CC0000"/>
          </a:solidFill>
        </p:spPr>
        <p:txBody>
          <a:bodyPr wrap="square" lIns="0" tIns="0" rIns="0" bIns="0" rtlCol="0"/>
          <a:lstStyle/>
          <a:p>
            <a:endParaRPr/>
          </a:p>
        </p:txBody>
      </p:sp>
      <p:sp>
        <p:nvSpPr>
          <p:cNvPr id="5" name="object 5"/>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pic>
        <p:nvPicPr>
          <p:cNvPr id="6" name="object 6"/>
          <p:cNvPicPr/>
          <p:nvPr/>
        </p:nvPicPr>
        <p:blipFill>
          <a:blip r:embed="rId2" cstate="print"/>
          <a:stretch>
            <a:fillRect/>
          </a:stretch>
        </p:blipFill>
        <p:spPr>
          <a:xfrm>
            <a:off x="10515600" y="6238875"/>
            <a:ext cx="1485900" cy="180975"/>
          </a:xfrm>
          <a:prstGeom prst="rect">
            <a:avLst/>
          </a:prstGeom>
        </p:spPr>
      </p:pic>
      <p:sp>
        <p:nvSpPr>
          <p:cNvPr id="7" name="object 7"/>
          <p:cNvSpPr/>
          <p:nvPr/>
        </p:nvSpPr>
        <p:spPr>
          <a:xfrm>
            <a:off x="6691376" y="2795651"/>
            <a:ext cx="3057525" cy="781050"/>
          </a:xfrm>
          <a:custGeom>
            <a:avLst/>
            <a:gdLst/>
            <a:ahLst/>
            <a:cxnLst/>
            <a:rect l="l" t="t" r="r" b="b"/>
            <a:pathLst>
              <a:path w="3057525" h="781050">
                <a:moveTo>
                  <a:pt x="0" y="781050"/>
                </a:moveTo>
                <a:lnTo>
                  <a:pt x="3057525" y="781050"/>
                </a:lnTo>
                <a:lnTo>
                  <a:pt x="3057525" y="0"/>
                </a:lnTo>
                <a:lnTo>
                  <a:pt x="0" y="0"/>
                </a:lnTo>
                <a:lnTo>
                  <a:pt x="0" y="781050"/>
                </a:lnTo>
                <a:close/>
              </a:path>
            </a:pathLst>
          </a:custGeom>
          <a:ln w="12700">
            <a:solidFill>
              <a:srgbClr val="E2E3E1"/>
            </a:solidFill>
          </a:ln>
        </p:spPr>
        <p:txBody>
          <a:bodyPr wrap="square" lIns="0" tIns="0" rIns="0" bIns="0" rtlCol="0"/>
          <a:lstStyle/>
          <a:p>
            <a:endParaRPr/>
          </a:p>
        </p:txBody>
      </p:sp>
      <p:sp>
        <p:nvSpPr>
          <p:cNvPr id="8" name="object 8"/>
          <p:cNvSpPr txBox="1">
            <a:spLocks noGrp="1"/>
          </p:cNvSpPr>
          <p:nvPr>
            <p:ph type="title"/>
          </p:nvPr>
        </p:nvSpPr>
        <p:spPr>
          <a:xfrm>
            <a:off x="355917" y="340931"/>
            <a:ext cx="11495341" cy="765401"/>
          </a:xfrm>
          <a:prstGeom prst="rect">
            <a:avLst/>
          </a:prstGeom>
        </p:spPr>
        <p:txBody>
          <a:bodyPr vert="horz" wrap="square" lIns="0" tIns="262699" rIns="0" bIns="0" rtlCol="0">
            <a:spAutoFit/>
          </a:bodyPr>
          <a:lstStyle/>
          <a:p>
            <a:pPr marL="6675755" marR="5080">
              <a:lnSpc>
                <a:spcPts val="3910"/>
              </a:lnSpc>
              <a:spcBef>
                <a:spcPts val="575"/>
              </a:spcBef>
            </a:pPr>
            <a:r>
              <a:rPr lang="zh-CN" altLang="en-US" sz="3600" dirty="0"/>
              <a:t>我需要更多的钱吗？</a:t>
            </a:r>
            <a:endParaRPr sz="3600" dirty="0"/>
          </a:p>
        </p:txBody>
      </p:sp>
      <p:sp>
        <p:nvSpPr>
          <p:cNvPr id="9" name="object 9"/>
          <p:cNvSpPr txBox="1"/>
          <p:nvPr/>
        </p:nvSpPr>
        <p:spPr>
          <a:xfrm>
            <a:off x="7406004" y="1806196"/>
            <a:ext cx="2042795" cy="1779974"/>
          </a:xfrm>
          <a:prstGeom prst="rect">
            <a:avLst/>
          </a:prstGeom>
        </p:spPr>
        <p:txBody>
          <a:bodyPr vert="horz" wrap="square" lIns="0" tIns="96520" rIns="0" bIns="0" rtlCol="0">
            <a:spAutoFit/>
          </a:bodyPr>
          <a:lstStyle/>
          <a:p>
            <a:pPr marL="468630" indent="-455930">
              <a:lnSpc>
                <a:spcPct val="100000"/>
              </a:lnSpc>
              <a:spcBef>
                <a:spcPts val="760"/>
              </a:spcBef>
              <a:buAutoNum type="alphaUcPeriod"/>
              <a:tabLst>
                <a:tab pos="468630" algn="l"/>
              </a:tabLst>
            </a:pPr>
            <a:r>
              <a:rPr lang="ja-JP" altLang="en-US" sz="3200" spc="-25" dirty="0">
                <a:solidFill>
                  <a:srgbClr val="1A1817"/>
                </a:solidFill>
                <a:latin typeface="Arial"/>
                <a:cs typeface="Arial"/>
              </a:rPr>
              <a:t>是的
不
或？</a:t>
            </a:r>
            <a:endParaRPr sz="3200" dirty="0">
              <a:latin typeface="Arial"/>
              <a:cs typeface="Arial"/>
            </a:endParaRPr>
          </a:p>
        </p:txBody>
      </p:sp>
      <p:grpSp>
        <p:nvGrpSpPr>
          <p:cNvPr id="10" name="object 10"/>
          <p:cNvGrpSpPr/>
          <p:nvPr/>
        </p:nvGrpSpPr>
        <p:grpSpPr>
          <a:xfrm>
            <a:off x="0" y="409575"/>
            <a:ext cx="6486525" cy="5076825"/>
            <a:chOff x="0" y="409575"/>
            <a:chExt cx="6486525" cy="5076825"/>
          </a:xfrm>
        </p:grpSpPr>
        <p:pic>
          <p:nvPicPr>
            <p:cNvPr id="11" name="object 11"/>
            <p:cNvPicPr/>
            <p:nvPr/>
          </p:nvPicPr>
          <p:blipFill>
            <a:blip r:embed="rId3" cstate="print"/>
            <a:stretch>
              <a:fillRect/>
            </a:stretch>
          </p:blipFill>
          <p:spPr>
            <a:xfrm>
              <a:off x="0" y="409575"/>
              <a:ext cx="6486525" cy="5076825"/>
            </a:xfrm>
            <a:prstGeom prst="rect">
              <a:avLst/>
            </a:prstGeom>
          </p:spPr>
        </p:pic>
        <p:pic>
          <p:nvPicPr>
            <p:cNvPr id="12" name="object 12"/>
            <p:cNvPicPr/>
            <p:nvPr/>
          </p:nvPicPr>
          <p:blipFill>
            <a:blip r:embed="rId4" cstate="print"/>
            <a:stretch>
              <a:fillRect/>
            </a:stretch>
          </p:blipFill>
          <p:spPr>
            <a:xfrm>
              <a:off x="0" y="619125"/>
              <a:ext cx="6095999" cy="4476750"/>
            </a:xfrm>
            <a:prstGeom prst="rect">
              <a:avLst/>
            </a:prstGeom>
          </p:spPr>
        </p:pic>
      </p:grpSp>
      <p:sp>
        <p:nvSpPr>
          <p:cNvPr id="13" name="object 13"/>
          <p:cNvSpPr txBox="1"/>
          <p:nvPr/>
        </p:nvSpPr>
        <p:spPr>
          <a:xfrm>
            <a:off x="8683370" y="6186264"/>
            <a:ext cx="1323340" cy="269304"/>
          </a:xfrm>
          <a:prstGeom prst="rect">
            <a:avLst/>
          </a:prstGeom>
        </p:spPr>
        <p:txBody>
          <a:bodyPr vert="horz" wrap="square" lIns="0" tIns="0" rIns="0" bIns="0" rtlCol="0">
            <a:spAutoFit/>
          </a:bodyPr>
          <a:lstStyle/>
          <a:p>
            <a:pPr marL="12700">
              <a:lnSpc>
                <a:spcPts val="2090"/>
              </a:lnSpc>
            </a:pPr>
            <a:r>
              <a:rPr lang="zh-CN" altLang="en-US" sz="1800" spc="-10" dirty="0">
                <a:solidFill>
                  <a:srgbClr val="1A1817"/>
                </a:solidFill>
                <a:latin typeface="Arial"/>
                <a:cs typeface="Arial"/>
              </a:rPr>
              <a:t>经济援助</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0" y="52131"/>
            <a:ext cx="6096000" cy="5648325"/>
          </a:xfrm>
          <a:custGeom>
            <a:avLst/>
            <a:gdLst/>
            <a:ahLst/>
            <a:cxnLst/>
            <a:rect l="l" t="t" r="r" b="b"/>
            <a:pathLst>
              <a:path w="6096000" h="5648325">
                <a:moveTo>
                  <a:pt x="6096000" y="0"/>
                </a:moveTo>
                <a:lnTo>
                  <a:pt x="0" y="0"/>
                </a:lnTo>
                <a:lnTo>
                  <a:pt x="0" y="5648325"/>
                </a:lnTo>
                <a:lnTo>
                  <a:pt x="6096000" y="5648325"/>
                </a:lnTo>
                <a:lnTo>
                  <a:pt x="6096000" y="0"/>
                </a:lnTo>
                <a:close/>
              </a:path>
            </a:pathLst>
          </a:custGeom>
          <a:solidFill>
            <a:srgbClr val="E2E3E1"/>
          </a:solidFill>
        </p:spPr>
        <p:txBody>
          <a:bodyPr wrap="square" lIns="0" tIns="0" rIns="0" bIns="0" rtlCol="0"/>
          <a:lstStyle/>
          <a:p>
            <a:endParaRPr/>
          </a:p>
        </p:txBody>
      </p:sp>
      <p:grpSp>
        <p:nvGrpSpPr>
          <p:cNvPr id="3" name="object 3"/>
          <p:cNvGrpSpPr/>
          <p:nvPr/>
        </p:nvGrpSpPr>
        <p:grpSpPr>
          <a:xfrm>
            <a:off x="6905625" y="6029325"/>
            <a:ext cx="5286375" cy="828675"/>
            <a:chOff x="6905625" y="6029325"/>
            <a:chExt cx="5286375" cy="828675"/>
          </a:xfrm>
        </p:grpSpPr>
        <p:sp>
          <p:nvSpPr>
            <p:cNvPr id="4" name="object 4"/>
            <p:cNvSpPr/>
            <p:nvPr/>
          </p:nvSpPr>
          <p:spPr>
            <a:xfrm>
              <a:off x="10296525" y="6029325"/>
              <a:ext cx="1895475" cy="828675"/>
            </a:xfrm>
            <a:custGeom>
              <a:avLst/>
              <a:gdLst/>
              <a:ahLst/>
              <a:cxnLst/>
              <a:rect l="l" t="t" r="r" b="b"/>
              <a:pathLst>
                <a:path w="1895475" h="828675">
                  <a:moveTo>
                    <a:pt x="1895475" y="0"/>
                  </a:moveTo>
                  <a:lnTo>
                    <a:pt x="0" y="0"/>
                  </a:lnTo>
                  <a:lnTo>
                    <a:pt x="0" y="828675"/>
                  </a:lnTo>
                  <a:lnTo>
                    <a:pt x="1895475" y="828675"/>
                  </a:lnTo>
                  <a:lnTo>
                    <a:pt x="1895475" y="0"/>
                  </a:lnTo>
                  <a:close/>
                </a:path>
              </a:pathLst>
            </a:custGeom>
            <a:solidFill>
              <a:srgbClr val="E2E3E1"/>
            </a:solidFill>
          </p:spPr>
          <p:txBody>
            <a:bodyPr wrap="square" lIns="0" tIns="0" rIns="0" bIns="0" rtlCol="0"/>
            <a:lstStyle/>
            <a:p>
              <a:endParaRPr/>
            </a:p>
          </p:txBody>
        </p:sp>
        <p:sp>
          <p:nvSpPr>
            <p:cNvPr id="5" name="object 5"/>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grpSp>
      <p:sp>
        <p:nvSpPr>
          <p:cNvPr id="6" name="object 6"/>
          <p:cNvSpPr/>
          <p:nvPr/>
        </p:nvSpPr>
        <p:spPr>
          <a:xfrm>
            <a:off x="609600" y="0"/>
            <a:ext cx="6677025" cy="381000"/>
          </a:xfrm>
          <a:custGeom>
            <a:avLst/>
            <a:gdLst/>
            <a:ahLst/>
            <a:cxnLst/>
            <a:rect l="l" t="t" r="r" b="b"/>
            <a:pathLst>
              <a:path w="6677025" h="381000">
                <a:moveTo>
                  <a:pt x="6677025" y="0"/>
                </a:moveTo>
                <a:lnTo>
                  <a:pt x="0" y="0"/>
                </a:lnTo>
                <a:lnTo>
                  <a:pt x="0" y="381000"/>
                </a:lnTo>
                <a:lnTo>
                  <a:pt x="6677025" y="381000"/>
                </a:lnTo>
                <a:lnTo>
                  <a:pt x="6677025" y="0"/>
                </a:lnTo>
                <a:close/>
              </a:path>
            </a:pathLst>
          </a:custGeom>
          <a:solidFill>
            <a:srgbClr val="CC0000"/>
          </a:solidFill>
        </p:spPr>
        <p:txBody>
          <a:bodyPr wrap="square" lIns="0" tIns="0" rIns="0" bIns="0" rtlCol="0"/>
          <a:lstStyle/>
          <a:p>
            <a:endParaRPr/>
          </a:p>
        </p:txBody>
      </p:sp>
      <p:sp>
        <p:nvSpPr>
          <p:cNvPr id="7" name="object 7"/>
          <p:cNvSpPr/>
          <p:nvPr/>
        </p:nvSpPr>
        <p:spPr>
          <a:xfrm>
            <a:off x="7048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8" name="object 8"/>
          <p:cNvSpPr/>
          <p:nvPr/>
        </p:nvSpPr>
        <p:spPr>
          <a:xfrm>
            <a:off x="11620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9" name="object 9"/>
          <p:cNvSpPr/>
          <p:nvPr/>
        </p:nvSpPr>
        <p:spPr>
          <a:xfrm>
            <a:off x="16097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10" name="object 10"/>
          <p:cNvSpPr/>
          <p:nvPr/>
        </p:nvSpPr>
        <p:spPr>
          <a:xfrm>
            <a:off x="20574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pic>
        <p:nvPicPr>
          <p:cNvPr id="11" name="object 11"/>
          <p:cNvPicPr/>
          <p:nvPr/>
        </p:nvPicPr>
        <p:blipFill>
          <a:blip r:embed="rId2" cstate="print"/>
          <a:stretch>
            <a:fillRect/>
          </a:stretch>
        </p:blipFill>
        <p:spPr>
          <a:xfrm>
            <a:off x="10515600" y="6238875"/>
            <a:ext cx="1485900" cy="180975"/>
          </a:xfrm>
          <a:prstGeom prst="rect">
            <a:avLst/>
          </a:prstGeom>
        </p:spPr>
      </p:pic>
      <p:sp>
        <p:nvSpPr>
          <p:cNvPr id="12" name="object 12"/>
          <p:cNvSpPr txBox="1">
            <a:spLocks noGrp="1"/>
          </p:cNvSpPr>
          <p:nvPr>
            <p:ph type="title"/>
          </p:nvPr>
        </p:nvSpPr>
        <p:spPr>
          <a:xfrm>
            <a:off x="688975" y="785494"/>
            <a:ext cx="5055235" cy="495300"/>
          </a:xfrm>
          <a:prstGeom prst="rect">
            <a:avLst/>
          </a:prstGeom>
        </p:spPr>
        <p:txBody>
          <a:bodyPr vert="horz" wrap="square" lIns="0" tIns="16510" rIns="0" bIns="0" rtlCol="0">
            <a:spAutoFit/>
          </a:bodyPr>
          <a:lstStyle/>
          <a:p>
            <a:pPr marL="12700">
              <a:lnSpc>
                <a:spcPct val="100000"/>
              </a:lnSpc>
              <a:spcBef>
                <a:spcPts val="130"/>
              </a:spcBef>
            </a:pPr>
            <a:r>
              <a:rPr lang="zh-CN" altLang="en-US" sz="3050" dirty="0"/>
              <a:t>入学</a:t>
            </a:r>
            <a:r>
              <a:rPr lang="ja-JP" altLang="en-US" sz="3050" dirty="0"/>
              <a:t>费用</a:t>
            </a:r>
            <a:endParaRPr sz="3050" dirty="0"/>
          </a:p>
        </p:txBody>
      </p:sp>
      <p:sp>
        <p:nvSpPr>
          <p:cNvPr id="13" name="object 13"/>
          <p:cNvSpPr txBox="1"/>
          <p:nvPr/>
        </p:nvSpPr>
        <p:spPr>
          <a:xfrm>
            <a:off x="9119234" y="6224587"/>
            <a:ext cx="880744" cy="228268"/>
          </a:xfrm>
          <a:prstGeom prst="rect">
            <a:avLst/>
          </a:prstGeom>
        </p:spPr>
        <p:txBody>
          <a:bodyPr vert="horz" wrap="square" lIns="0" tIns="12700" rIns="0" bIns="0" rtlCol="0">
            <a:spAutoFit/>
          </a:bodyPr>
          <a:lstStyle/>
          <a:p>
            <a:pPr marL="12700">
              <a:lnSpc>
                <a:spcPct val="100000"/>
              </a:lnSpc>
              <a:spcBef>
                <a:spcPts val="100"/>
              </a:spcBef>
            </a:pPr>
            <a:r>
              <a:rPr lang="ja-JP" altLang="en-US" sz="1400" spc="-10" dirty="0">
                <a:solidFill>
                  <a:srgbClr val="1A1817"/>
                </a:solidFill>
                <a:latin typeface="Arial"/>
                <a:cs typeface="Arial"/>
              </a:rPr>
              <a:t>经济援助</a:t>
            </a:r>
            <a:endParaRPr sz="1400" dirty="0">
              <a:latin typeface="Arial"/>
              <a:cs typeface="Arial"/>
            </a:endParaRPr>
          </a:p>
        </p:txBody>
      </p:sp>
      <p:graphicFrame>
        <p:nvGraphicFramePr>
          <p:cNvPr id="14" name="object 14"/>
          <p:cNvGraphicFramePr>
            <a:graphicFrameLocks noGrp="1"/>
          </p:cNvGraphicFramePr>
          <p:nvPr/>
        </p:nvGraphicFramePr>
        <p:xfrm>
          <a:off x="6331077" y="858900"/>
          <a:ext cx="5632450" cy="4034789"/>
        </p:xfrm>
        <a:graphic>
          <a:graphicData uri="http://schemas.openxmlformats.org/drawingml/2006/table">
            <a:tbl>
              <a:tblPr firstRow="1" bandRow="1">
                <a:tableStyleId>{2D5ABB26-0587-4C30-8999-92F81FD0307C}</a:tableStyleId>
              </a:tblPr>
              <a:tblGrid>
                <a:gridCol w="4196080">
                  <a:extLst>
                    <a:ext uri="{9D8B030D-6E8A-4147-A177-3AD203B41FA5}">
                      <a16:colId xmlns:a16="http://schemas.microsoft.com/office/drawing/2014/main" val="20000"/>
                    </a:ext>
                  </a:extLst>
                </a:gridCol>
                <a:gridCol w="1436370">
                  <a:extLst>
                    <a:ext uri="{9D8B030D-6E8A-4147-A177-3AD203B41FA5}">
                      <a16:colId xmlns:a16="http://schemas.microsoft.com/office/drawing/2014/main" val="20001"/>
                    </a:ext>
                  </a:extLst>
                </a:gridCol>
              </a:tblGrid>
              <a:tr h="484505">
                <a:tc>
                  <a:txBody>
                    <a:bodyPr/>
                    <a:lstStyle/>
                    <a:p>
                      <a:pPr marL="95885">
                        <a:lnSpc>
                          <a:spcPct val="100000"/>
                        </a:lnSpc>
                        <a:spcBef>
                          <a:spcPts val="295"/>
                        </a:spcBef>
                      </a:pPr>
                      <a:r>
                        <a:rPr sz="1800" b="1" spc="-10">
                          <a:solidFill>
                            <a:srgbClr val="FFFFFF"/>
                          </a:solidFill>
                          <a:latin typeface="Source Sans 3"/>
                          <a:cs typeface="Source Sans 3"/>
                        </a:rPr>
                        <a:t>Description</a:t>
                      </a:r>
                      <a:endParaRPr sz="1800">
                        <a:latin typeface="Source Sans 3"/>
                        <a:cs typeface="Source Sans 3"/>
                      </a:endParaRPr>
                    </a:p>
                  </a:txBody>
                  <a:tcPr marL="0" marR="0" marT="37465" marB="0">
                    <a:lnL w="12700">
                      <a:solidFill>
                        <a:srgbClr val="6C6D6C"/>
                      </a:solidFill>
                      <a:prstDash val="solid"/>
                    </a:lnL>
                    <a:lnR w="12700">
                      <a:solidFill>
                        <a:srgbClr val="6C6D6C"/>
                      </a:solidFill>
                      <a:prstDash val="solid"/>
                    </a:lnR>
                    <a:lnT w="12700">
                      <a:solidFill>
                        <a:srgbClr val="6C6D6C"/>
                      </a:solidFill>
                      <a:prstDash val="solid"/>
                    </a:lnT>
                    <a:lnB w="28575">
                      <a:solidFill>
                        <a:srgbClr val="6C6D6C"/>
                      </a:solidFill>
                      <a:prstDash val="solid"/>
                    </a:lnB>
                    <a:solidFill>
                      <a:srgbClr val="CC0000"/>
                    </a:solidFill>
                  </a:tcPr>
                </a:tc>
                <a:tc>
                  <a:txBody>
                    <a:bodyPr/>
                    <a:lstStyle/>
                    <a:p>
                      <a:pPr marL="15240" algn="ctr">
                        <a:lnSpc>
                          <a:spcPct val="100000"/>
                        </a:lnSpc>
                        <a:spcBef>
                          <a:spcPts val="295"/>
                        </a:spcBef>
                      </a:pPr>
                      <a:r>
                        <a:rPr sz="1800" b="1" spc="-10">
                          <a:solidFill>
                            <a:srgbClr val="FFFFFF"/>
                          </a:solidFill>
                          <a:latin typeface="Source Sans 3"/>
                          <a:cs typeface="Source Sans 3"/>
                        </a:rPr>
                        <a:t>Expense</a:t>
                      </a:r>
                      <a:endParaRPr sz="1800">
                        <a:latin typeface="Source Sans 3"/>
                        <a:cs typeface="Source Sans 3"/>
                      </a:endParaRPr>
                    </a:p>
                  </a:txBody>
                  <a:tcPr marL="0" marR="0" marT="37465" marB="0">
                    <a:lnL w="12700">
                      <a:solidFill>
                        <a:srgbClr val="6C6D6C"/>
                      </a:solidFill>
                      <a:prstDash val="solid"/>
                    </a:lnL>
                    <a:lnR w="12700">
                      <a:solidFill>
                        <a:srgbClr val="6C6D6C"/>
                      </a:solidFill>
                      <a:prstDash val="solid"/>
                    </a:lnR>
                    <a:lnT w="12700">
                      <a:solidFill>
                        <a:srgbClr val="6C6D6C"/>
                      </a:solidFill>
                      <a:prstDash val="solid"/>
                    </a:lnT>
                    <a:lnB w="28575">
                      <a:solidFill>
                        <a:srgbClr val="6C6D6C"/>
                      </a:solidFill>
                      <a:prstDash val="solid"/>
                    </a:lnB>
                    <a:solidFill>
                      <a:srgbClr val="CC0000"/>
                    </a:solidFill>
                  </a:tcPr>
                </a:tc>
                <a:extLst>
                  <a:ext uri="{0D108BD9-81ED-4DB2-BD59-A6C34878D82A}">
                    <a16:rowId xmlns:a16="http://schemas.microsoft.com/office/drawing/2014/main" val="10000"/>
                  </a:ext>
                </a:extLst>
              </a:tr>
              <a:tr h="427355">
                <a:tc>
                  <a:txBody>
                    <a:bodyPr/>
                    <a:lstStyle/>
                    <a:p>
                      <a:pPr marL="95885">
                        <a:lnSpc>
                          <a:spcPct val="100000"/>
                        </a:lnSpc>
                        <a:spcBef>
                          <a:spcPts val="300"/>
                        </a:spcBef>
                      </a:pPr>
                      <a:r>
                        <a:rPr sz="1800" b="1">
                          <a:solidFill>
                            <a:srgbClr val="1A1817"/>
                          </a:solidFill>
                          <a:latin typeface="Source Sans 3"/>
                          <a:cs typeface="Source Sans 3"/>
                        </a:rPr>
                        <a:t>Tuition</a:t>
                      </a:r>
                      <a:r>
                        <a:rPr sz="1800" b="1" spc="-45">
                          <a:solidFill>
                            <a:srgbClr val="1A1817"/>
                          </a:solidFill>
                          <a:latin typeface="Source Sans 3"/>
                          <a:cs typeface="Source Sans 3"/>
                        </a:rPr>
                        <a:t> </a:t>
                      </a:r>
                      <a:r>
                        <a:rPr sz="1800">
                          <a:solidFill>
                            <a:srgbClr val="1A1817"/>
                          </a:solidFill>
                          <a:latin typeface="Source Sans 3"/>
                          <a:cs typeface="Source Sans 3"/>
                        </a:rPr>
                        <a:t>(15</a:t>
                      </a:r>
                      <a:r>
                        <a:rPr sz="1800" spc="-25">
                          <a:solidFill>
                            <a:srgbClr val="1A1817"/>
                          </a:solidFill>
                          <a:latin typeface="Source Sans 3"/>
                          <a:cs typeface="Source Sans 3"/>
                        </a:rPr>
                        <a:t> </a:t>
                      </a:r>
                      <a:r>
                        <a:rPr sz="1800">
                          <a:solidFill>
                            <a:srgbClr val="1A1817"/>
                          </a:solidFill>
                          <a:latin typeface="Source Sans 3"/>
                          <a:cs typeface="Source Sans 3"/>
                        </a:rPr>
                        <a:t>hrs/semester)</a:t>
                      </a:r>
                      <a:r>
                        <a:rPr sz="1800" spc="-45">
                          <a:solidFill>
                            <a:srgbClr val="1A1817"/>
                          </a:solidFill>
                          <a:latin typeface="Source Sans 3"/>
                          <a:cs typeface="Source Sans 3"/>
                        </a:rPr>
                        <a:t> </a:t>
                      </a:r>
                      <a:r>
                        <a:rPr sz="1800">
                          <a:solidFill>
                            <a:srgbClr val="1A1817"/>
                          </a:solidFill>
                          <a:latin typeface="Source Sans 3"/>
                          <a:cs typeface="Source Sans 3"/>
                        </a:rPr>
                        <a:t>and</a:t>
                      </a:r>
                      <a:r>
                        <a:rPr sz="1800" spc="-10">
                          <a:solidFill>
                            <a:srgbClr val="1A1817"/>
                          </a:solidFill>
                          <a:latin typeface="Source Sans 3"/>
                          <a:cs typeface="Source Sans 3"/>
                        </a:rPr>
                        <a:t> </a:t>
                      </a:r>
                      <a:r>
                        <a:rPr sz="1800" b="1" spc="-10">
                          <a:solidFill>
                            <a:srgbClr val="1A1817"/>
                          </a:solidFill>
                          <a:latin typeface="Source Sans 3"/>
                          <a:cs typeface="Source Sans 3"/>
                        </a:rPr>
                        <a:t>Fees</a:t>
                      </a:r>
                      <a:r>
                        <a:rPr sz="1800" spc="-10">
                          <a:solidFill>
                            <a:srgbClr val="1A1817"/>
                          </a:solidFill>
                          <a:latin typeface="Source Sans 3"/>
                          <a:cs typeface="Source Sans 3"/>
                        </a:rPr>
                        <a:t>*</a:t>
                      </a:r>
                      <a:endParaRPr sz="1800">
                        <a:latin typeface="Source Sans 3"/>
                        <a:cs typeface="Source Sans 3"/>
                      </a:endParaRPr>
                    </a:p>
                  </a:txBody>
                  <a:tcPr marL="0" marR="0" marT="38100" marB="0">
                    <a:lnL w="12700">
                      <a:solidFill>
                        <a:srgbClr val="6C6D6C"/>
                      </a:solidFill>
                      <a:prstDash val="solid"/>
                    </a:lnL>
                    <a:lnR w="12700">
                      <a:solidFill>
                        <a:srgbClr val="6C6D6C"/>
                      </a:solidFill>
                      <a:prstDash val="solid"/>
                    </a:lnR>
                    <a:lnT w="28575">
                      <a:solidFill>
                        <a:srgbClr val="6C6D6C"/>
                      </a:solidFill>
                      <a:prstDash val="solid"/>
                    </a:lnT>
                    <a:lnB w="12700">
                      <a:solidFill>
                        <a:srgbClr val="6C6D6C"/>
                      </a:solidFill>
                      <a:prstDash val="solid"/>
                    </a:lnB>
                    <a:solidFill>
                      <a:srgbClr val="6C6D6C">
                        <a:alpha val="19999"/>
                      </a:srgbClr>
                    </a:solidFill>
                  </a:tcPr>
                </a:tc>
                <a:tc>
                  <a:txBody>
                    <a:bodyPr/>
                    <a:lstStyle/>
                    <a:p>
                      <a:pPr marL="20320" algn="ctr">
                        <a:lnSpc>
                          <a:spcPct val="100000"/>
                        </a:lnSpc>
                        <a:spcBef>
                          <a:spcPts val="300"/>
                        </a:spcBef>
                      </a:pPr>
                      <a:r>
                        <a:rPr sz="1800" b="1" spc="-10" dirty="0">
                          <a:solidFill>
                            <a:srgbClr val="1A1817"/>
                          </a:solidFill>
                          <a:latin typeface="Source Sans 3"/>
                          <a:cs typeface="Source Sans 3"/>
                        </a:rPr>
                        <a:t>$1</a:t>
                      </a:r>
                      <a:r>
                        <a:rPr lang="en-US" sz="1800" b="1" spc="-10" dirty="0">
                          <a:solidFill>
                            <a:srgbClr val="1A1817"/>
                          </a:solidFill>
                          <a:latin typeface="Source Sans 3"/>
                          <a:cs typeface="Source Sans 3"/>
                        </a:rPr>
                        <a:t>3</a:t>
                      </a:r>
                      <a:r>
                        <a:rPr sz="1800" b="1" spc="-10" dirty="0">
                          <a:solidFill>
                            <a:srgbClr val="1A1817"/>
                          </a:solidFill>
                          <a:latin typeface="Source Sans 3"/>
                          <a:cs typeface="Source Sans 3"/>
                        </a:rPr>
                        <a:t>,</a:t>
                      </a:r>
                      <a:r>
                        <a:rPr lang="en-US" sz="1800" b="1" spc="-10" dirty="0">
                          <a:solidFill>
                            <a:srgbClr val="1A1817"/>
                          </a:solidFill>
                          <a:latin typeface="Source Sans 3"/>
                          <a:cs typeface="Source Sans 3"/>
                        </a:rPr>
                        <a:t>299</a:t>
                      </a:r>
                      <a:endParaRPr sz="1800" dirty="0">
                        <a:latin typeface="Source Sans 3"/>
                        <a:cs typeface="Source Sans 3"/>
                      </a:endParaRPr>
                    </a:p>
                  </a:txBody>
                  <a:tcPr marL="0" marR="0" marT="38100" marB="0">
                    <a:lnL w="12700">
                      <a:solidFill>
                        <a:srgbClr val="6C6D6C"/>
                      </a:solidFill>
                      <a:prstDash val="solid"/>
                    </a:lnL>
                    <a:lnR w="12700">
                      <a:solidFill>
                        <a:srgbClr val="6C6D6C"/>
                      </a:solidFill>
                      <a:prstDash val="solid"/>
                    </a:lnR>
                    <a:lnT w="28575">
                      <a:solidFill>
                        <a:srgbClr val="6C6D6C"/>
                      </a:solidFill>
                      <a:prstDash val="solid"/>
                    </a:lnT>
                    <a:lnB w="12700">
                      <a:solidFill>
                        <a:srgbClr val="6C6D6C"/>
                      </a:solidFill>
                      <a:prstDash val="solid"/>
                    </a:lnB>
                    <a:solidFill>
                      <a:srgbClr val="6C6D6C">
                        <a:alpha val="19999"/>
                      </a:srgbClr>
                    </a:solidFill>
                  </a:tcPr>
                </a:tc>
                <a:extLst>
                  <a:ext uri="{0D108BD9-81ED-4DB2-BD59-A6C34878D82A}">
                    <a16:rowId xmlns:a16="http://schemas.microsoft.com/office/drawing/2014/main" val="10001"/>
                  </a:ext>
                </a:extLst>
              </a:tr>
              <a:tr h="448309">
                <a:tc>
                  <a:txBody>
                    <a:bodyPr/>
                    <a:lstStyle/>
                    <a:p>
                      <a:pPr marL="95885">
                        <a:lnSpc>
                          <a:spcPct val="100000"/>
                        </a:lnSpc>
                        <a:spcBef>
                          <a:spcPts val="305"/>
                        </a:spcBef>
                      </a:pPr>
                      <a:r>
                        <a:rPr sz="1800" b="1">
                          <a:solidFill>
                            <a:srgbClr val="1A1817"/>
                          </a:solidFill>
                          <a:latin typeface="Source Sans 3"/>
                          <a:cs typeface="Source Sans 3"/>
                        </a:rPr>
                        <a:t>Living</a:t>
                      </a:r>
                      <a:r>
                        <a:rPr sz="1800" b="1" spc="-55">
                          <a:solidFill>
                            <a:srgbClr val="1A1817"/>
                          </a:solidFill>
                          <a:latin typeface="Source Sans 3"/>
                          <a:cs typeface="Source Sans 3"/>
                        </a:rPr>
                        <a:t> </a:t>
                      </a:r>
                      <a:r>
                        <a:rPr sz="1800" b="1">
                          <a:solidFill>
                            <a:srgbClr val="1A1817"/>
                          </a:solidFill>
                          <a:latin typeface="Source Sans 3"/>
                          <a:cs typeface="Source Sans 3"/>
                        </a:rPr>
                        <a:t>Expenses</a:t>
                      </a:r>
                      <a:r>
                        <a:rPr sz="1800" b="1" spc="-25">
                          <a:solidFill>
                            <a:srgbClr val="1A1817"/>
                          </a:solidFill>
                          <a:latin typeface="Source Sans 3"/>
                          <a:cs typeface="Source Sans 3"/>
                        </a:rPr>
                        <a:t> </a:t>
                      </a:r>
                      <a:r>
                        <a:rPr sz="1800">
                          <a:solidFill>
                            <a:srgbClr val="1A1817"/>
                          </a:solidFill>
                          <a:latin typeface="Source Sans 3"/>
                          <a:cs typeface="Source Sans 3"/>
                        </a:rPr>
                        <a:t>(housing/meal</a:t>
                      </a:r>
                      <a:r>
                        <a:rPr sz="1800" spc="-70">
                          <a:solidFill>
                            <a:srgbClr val="1A1817"/>
                          </a:solidFill>
                          <a:latin typeface="Source Sans 3"/>
                          <a:cs typeface="Source Sans 3"/>
                        </a:rPr>
                        <a:t> </a:t>
                      </a:r>
                      <a:r>
                        <a:rPr sz="1800" spc="-10">
                          <a:solidFill>
                            <a:srgbClr val="1A1817"/>
                          </a:solidFill>
                          <a:latin typeface="Source Sans 3"/>
                          <a:cs typeface="Source Sans 3"/>
                        </a:rPr>
                        <a:t>plan)</a:t>
                      </a:r>
                      <a:endParaRPr sz="1800">
                        <a:latin typeface="Source Sans 3"/>
                        <a:cs typeface="Source Sans 3"/>
                      </a:endParaRPr>
                    </a:p>
                  </a:txBody>
                  <a:tcPr marL="0" marR="0" marT="38735" marB="0">
                    <a:lnL w="12700">
                      <a:solidFill>
                        <a:srgbClr val="6C6D6C"/>
                      </a:solidFill>
                      <a:prstDash val="solid"/>
                    </a:lnL>
                    <a:lnR w="12700">
                      <a:solidFill>
                        <a:srgbClr val="6C6D6C"/>
                      </a:solidFill>
                      <a:prstDash val="solid"/>
                    </a:lnR>
                    <a:lnT w="12700">
                      <a:solidFill>
                        <a:srgbClr val="6C6D6C"/>
                      </a:solidFill>
                      <a:prstDash val="solid"/>
                    </a:lnT>
                    <a:lnB w="12700">
                      <a:solidFill>
                        <a:srgbClr val="6C6D6C"/>
                      </a:solidFill>
                      <a:prstDash val="solid"/>
                    </a:lnB>
                    <a:solidFill>
                      <a:srgbClr val="E2E3E1"/>
                    </a:solidFill>
                  </a:tcPr>
                </a:tc>
                <a:tc>
                  <a:txBody>
                    <a:bodyPr/>
                    <a:lstStyle/>
                    <a:p>
                      <a:pPr marL="20320" algn="ctr">
                        <a:lnSpc>
                          <a:spcPct val="100000"/>
                        </a:lnSpc>
                        <a:spcBef>
                          <a:spcPts val="305"/>
                        </a:spcBef>
                      </a:pPr>
                      <a:r>
                        <a:rPr sz="1800" b="1" spc="-10" dirty="0">
                          <a:solidFill>
                            <a:srgbClr val="1A1817"/>
                          </a:solidFill>
                          <a:latin typeface="Source Sans 3"/>
                          <a:cs typeface="Source Sans 3"/>
                        </a:rPr>
                        <a:t>$1</a:t>
                      </a:r>
                      <a:r>
                        <a:rPr lang="en-US" sz="1800" b="1" spc="-10" dirty="0">
                          <a:solidFill>
                            <a:srgbClr val="1A1817"/>
                          </a:solidFill>
                          <a:latin typeface="Source Sans 3"/>
                          <a:cs typeface="Source Sans 3"/>
                        </a:rPr>
                        <a:t>2,711</a:t>
                      </a:r>
                      <a:endParaRPr sz="1800" dirty="0">
                        <a:latin typeface="Source Sans 3"/>
                        <a:cs typeface="Source Sans 3"/>
                      </a:endParaRPr>
                    </a:p>
                  </a:txBody>
                  <a:tcPr marL="0" marR="0" marT="38735" marB="0">
                    <a:lnL w="12700">
                      <a:solidFill>
                        <a:srgbClr val="6C6D6C"/>
                      </a:solidFill>
                      <a:prstDash val="solid"/>
                    </a:lnL>
                    <a:lnR w="12700">
                      <a:solidFill>
                        <a:srgbClr val="6C6D6C"/>
                      </a:solidFill>
                      <a:prstDash val="solid"/>
                    </a:lnR>
                    <a:lnT w="12700">
                      <a:solidFill>
                        <a:srgbClr val="6C6D6C"/>
                      </a:solidFill>
                      <a:prstDash val="solid"/>
                    </a:lnT>
                    <a:lnB w="12700">
                      <a:solidFill>
                        <a:srgbClr val="6C6D6C"/>
                      </a:solidFill>
                      <a:prstDash val="solid"/>
                    </a:lnB>
                    <a:solidFill>
                      <a:srgbClr val="E2E3E1"/>
                    </a:solidFill>
                  </a:tcPr>
                </a:tc>
                <a:extLst>
                  <a:ext uri="{0D108BD9-81ED-4DB2-BD59-A6C34878D82A}">
                    <a16:rowId xmlns:a16="http://schemas.microsoft.com/office/drawing/2014/main" val="10002"/>
                  </a:ext>
                </a:extLst>
              </a:tr>
              <a:tr h="445770">
                <a:tc>
                  <a:txBody>
                    <a:bodyPr/>
                    <a:lstStyle/>
                    <a:p>
                      <a:pPr marL="95885">
                        <a:lnSpc>
                          <a:spcPct val="100000"/>
                        </a:lnSpc>
                        <a:spcBef>
                          <a:spcPts val="310"/>
                        </a:spcBef>
                      </a:pPr>
                      <a:r>
                        <a:rPr sz="1800" b="1">
                          <a:solidFill>
                            <a:srgbClr val="1A1817"/>
                          </a:solidFill>
                          <a:latin typeface="Source Sans 3"/>
                          <a:cs typeface="Source Sans 3"/>
                        </a:rPr>
                        <a:t>Total</a:t>
                      </a:r>
                      <a:r>
                        <a:rPr sz="1800" b="1" spc="-55">
                          <a:solidFill>
                            <a:srgbClr val="1A1817"/>
                          </a:solidFill>
                          <a:latin typeface="Source Sans 3"/>
                          <a:cs typeface="Source Sans 3"/>
                        </a:rPr>
                        <a:t> </a:t>
                      </a:r>
                      <a:r>
                        <a:rPr sz="1800" b="1">
                          <a:solidFill>
                            <a:srgbClr val="1A1817"/>
                          </a:solidFill>
                          <a:latin typeface="Source Sans 3"/>
                          <a:cs typeface="Source Sans 3"/>
                        </a:rPr>
                        <a:t>Billed</a:t>
                      </a:r>
                      <a:r>
                        <a:rPr sz="1800" b="1" spc="-40">
                          <a:solidFill>
                            <a:srgbClr val="1A1817"/>
                          </a:solidFill>
                          <a:latin typeface="Source Sans 3"/>
                          <a:cs typeface="Source Sans 3"/>
                        </a:rPr>
                        <a:t> </a:t>
                      </a:r>
                      <a:r>
                        <a:rPr sz="1800" b="1" spc="-10">
                          <a:solidFill>
                            <a:srgbClr val="1A1817"/>
                          </a:solidFill>
                          <a:latin typeface="Source Sans 3"/>
                          <a:cs typeface="Source Sans 3"/>
                        </a:rPr>
                        <a:t>Items</a:t>
                      </a:r>
                      <a:endParaRPr sz="1800">
                        <a:latin typeface="Source Sans 3"/>
                        <a:cs typeface="Source Sans 3"/>
                      </a:endParaRPr>
                    </a:p>
                  </a:txBody>
                  <a:tcPr marL="0" marR="0" marT="39370" marB="0">
                    <a:lnL w="12700">
                      <a:solidFill>
                        <a:srgbClr val="6C6D6C"/>
                      </a:solidFill>
                      <a:prstDash val="solid"/>
                    </a:lnL>
                    <a:lnR w="12700">
                      <a:solidFill>
                        <a:srgbClr val="6C6D6C"/>
                      </a:solidFill>
                      <a:prstDash val="solid"/>
                    </a:lnR>
                    <a:lnT w="12700">
                      <a:solidFill>
                        <a:srgbClr val="6C6D6C"/>
                      </a:solidFill>
                      <a:prstDash val="solid"/>
                    </a:lnT>
                    <a:lnB w="12700">
                      <a:solidFill>
                        <a:srgbClr val="6C6D6C"/>
                      </a:solidFill>
                      <a:prstDash val="solid"/>
                    </a:lnB>
                    <a:solidFill>
                      <a:srgbClr val="6C6D6C">
                        <a:alpha val="19999"/>
                      </a:srgbClr>
                    </a:solidFill>
                  </a:tcPr>
                </a:tc>
                <a:tc>
                  <a:txBody>
                    <a:bodyPr/>
                    <a:lstStyle/>
                    <a:p>
                      <a:pPr marL="20320" algn="ctr">
                        <a:lnSpc>
                          <a:spcPct val="100000"/>
                        </a:lnSpc>
                        <a:spcBef>
                          <a:spcPts val="310"/>
                        </a:spcBef>
                      </a:pPr>
                      <a:r>
                        <a:rPr sz="1800" b="1" spc="-10" dirty="0">
                          <a:solidFill>
                            <a:srgbClr val="1A1817"/>
                          </a:solidFill>
                          <a:latin typeface="Source Sans 3"/>
                          <a:cs typeface="Source Sans 3"/>
                        </a:rPr>
                        <a:t>$2</a:t>
                      </a:r>
                      <a:r>
                        <a:rPr lang="en-US" sz="1800" b="1" spc="-10" dirty="0">
                          <a:solidFill>
                            <a:srgbClr val="1A1817"/>
                          </a:solidFill>
                          <a:latin typeface="Source Sans 3"/>
                          <a:cs typeface="Source Sans 3"/>
                        </a:rPr>
                        <a:t>6,010</a:t>
                      </a:r>
                      <a:endParaRPr sz="1800" dirty="0">
                        <a:latin typeface="Source Sans 3"/>
                        <a:cs typeface="Source Sans 3"/>
                      </a:endParaRPr>
                    </a:p>
                  </a:txBody>
                  <a:tcPr marL="0" marR="0" marT="39370" marB="0">
                    <a:lnL w="12700">
                      <a:solidFill>
                        <a:srgbClr val="6C6D6C"/>
                      </a:solidFill>
                      <a:prstDash val="solid"/>
                    </a:lnL>
                    <a:lnR w="12700">
                      <a:solidFill>
                        <a:srgbClr val="6C6D6C"/>
                      </a:solidFill>
                      <a:prstDash val="solid"/>
                    </a:lnR>
                    <a:lnT w="12700">
                      <a:solidFill>
                        <a:srgbClr val="6C6D6C"/>
                      </a:solidFill>
                      <a:prstDash val="solid"/>
                    </a:lnT>
                    <a:lnB w="12700">
                      <a:solidFill>
                        <a:srgbClr val="6C6D6C"/>
                      </a:solidFill>
                      <a:prstDash val="solid"/>
                    </a:lnB>
                    <a:solidFill>
                      <a:srgbClr val="6C6D6C">
                        <a:alpha val="19999"/>
                      </a:srgbClr>
                    </a:solidFill>
                  </a:tcPr>
                </a:tc>
                <a:extLst>
                  <a:ext uri="{0D108BD9-81ED-4DB2-BD59-A6C34878D82A}">
                    <a16:rowId xmlns:a16="http://schemas.microsoft.com/office/drawing/2014/main" val="10003"/>
                  </a:ext>
                </a:extLst>
              </a:tr>
              <a:tr h="445770">
                <a:tc>
                  <a:txBody>
                    <a:bodyPr/>
                    <a:lstStyle/>
                    <a:p>
                      <a:pPr marL="95885">
                        <a:lnSpc>
                          <a:spcPct val="100000"/>
                        </a:lnSpc>
                        <a:spcBef>
                          <a:spcPts val="315"/>
                        </a:spcBef>
                      </a:pPr>
                      <a:r>
                        <a:rPr sz="1800" spc="-10">
                          <a:solidFill>
                            <a:srgbClr val="1A1817"/>
                          </a:solidFill>
                          <a:latin typeface="Source Sans 3"/>
                          <a:cs typeface="Source Sans 3"/>
                        </a:rPr>
                        <a:t>Books/Supplies</a:t>
                      </a:r>
                      <a:endParaRPr sz="1800">
                        <a:latin typeface="Source Sans 3"/>
                        <a:cs typeface="Source Sans 3"/>
                      </a:endParaRPr>
                    </a:p>
                  </a:txBody>
                  <a:tcPr marL="0" marR="0" marT="40005" marB="0">
                    <a:lnL w="12700">
                      <a:solidFill>
                        <a:srgbClr val="6C6D6C"/>
                      </a:solidFill>
                      <a:prstDash val="solid"/>
                    </a:lnL>
                    <a:lnR w="12700">
                      <a:solidFill>
                        <a:srgbClr val="6C6D6C"/>
                      </a:solidFill>
                      <a:prstDash val="solid"/>
                    </a:lnR>
                    <a:lnT w="12700">
                      <a:solidFill>
                        <a:srgbClr val="6C6D6C"/>
                      </a:solidFill>
                      <a:prstDash val="solid"/>
                    </a:lnT>
                    <a:lnB w="12700">
                      <a:solidFill>
                        <a:srgbClr val="6C6D6C"/>
                      </a:solidFill>
                      <a:prstDash val="solid"/>
                    </a:lnB>
                    <a:solidFill>
                      <a:srgbClr val="E2E3E1"/>
                    </a:solidFill>
                  </a:tcPr>
                </a:tc>
                <a:tc>
                  <a:txBody>
                    <a:bodyPr/>
                    <a:lstStyle/>
                    <a:p>
                      <a:pPr marL="15875" algn="ctr">
                        <a:lnSpc>
                          <a:spcPct val="100000"/>
                        </a:lnSpc>
                        <a:spcBef>
                          <a:spcPts val="315"/>
                        </a:spcBef>
                      </a:pPr>
                      <a:r>
                        <a:rPr sz="1800" spc="-10" dirty="0">
                          <a:solidFill>
                            <a:srgbClr val="1A1817"/>
                          </a:solidFill>
                          <a:latin typeface="Source Sans 3"/>
                          <a:cs typeface="Source Sans 3"/>
                        </a:rPr>
                        <a:t>$1,0</a:t>
                      </a:r>
                      <a:r>
                        <a:rPr lang="en-US" sz="1800" spc="-10" dirty="0">
                          <a:solidFill>
                            <a:srgbClr val="1A1817"/>
                          </a:solidFill>
                          <a:latin typeface="Source Sans 3"/>
                          <a:cs typeface="Source Sans 3"/>
                        </a:rPr>
                        <a:t>34</a:t>
                      </a:r>
                      <a:endParaRPr sz="1800" dirty="0">
                        <a:latin typeface="Source Sans 3"/>
                        <a:cs typeface="Source Sans 3"/>
                      </a:endParaRPr>
                    </a:p>
                  </a:txBody>
                  <a:tcPr marL="0" marR="0" marT="40005" marB="0">
                    <a:lnL w="12700">
                      <a:solidFill>
                        <a:srgbClr val="6C6D6C"/>
                      </a:solidFill>
                      <a:prstDash val="solid"/>
                    </a:lnL>
                    <a:lnR w="12700">
                      <a:solidFill>
                        <a:srgbClr val="6C6D6C"/>
                      </a:solidFill>
                      <a:prstDash val="solid"/>
                    </a:lnR>
                    <a:lnT w="12700">
                      <a:solidFill>
                        <a:srgbClr val="6C6D6C"/>
                      </a:solidFill>
                      <a:prstDash val="solid"/>
                    </a:lnT>
                    <a:lnB w="12700">
                      <a:solidFill>
                        <a:srgbClr val="6C6D6C"/>
                      </a:solidFill>
                      <a:prstDash val="solid"/>
                    </a:lnB>
                    <a:solidFill>
                      <a:srgbClr val="E2E3E1"/>
                    </a:solidFill>
                  </a:tcPr>
                </a:tc>
                <a:extLst>
                  <a:ext uri="{0D108BD9-81ED-4DB2-BD59-A6C34878D82A}">
                    <a16:rowId xmlns:a16="http://schemas.microsoft.com/office/drawing/2014/main" val="10004"/>
                  </a:ext>
                </a:extLst>
              </a:tr>
              <a:tr h="445770">
                <a:tc>
                  <a:txBody>
                    <a:bodyPr/>
                    <a:lstStyle/>
                    <a:p>
                      <a:pPr marL="95885">
                        <a:lnSpc>
                          <a:spcPct val="100000"/>
                        </a:lnSpc>
                        <a:spcBef>
                          <a:spcPts val="320"/>
                        </a:spcBef>
                      </a:pPr>
                      <a:r>
                        <a:rPr sz="1800" spc="-10">
                          <a:solidFill>
                            <a:srgbClr val="1A1817"/>
                          </a:solidFill>
                          <a:latin typeface="Source Sans 3"/>
                          <a:cs typeface="Source Sans 3"/>
                        </a:rPr>
                        <a:t>Transportation</a:t>
                      </a:r>
                      <a:endParaRPr sz="1800">
                        <a:latin typeface="Source Sans 3"/>
                        <a:cs typeface="Source Sans 3"/>
                      </a:endParaRPr>
                    </a:p>
                  </a:txBody>
                  <a:tcPr marL="0" marR="0" marT="40640" marB="0">
                    <a:lnL w="12700">
                      <a:solidFill>
                        <a:srgbClr val="6C6D6C"/>
                      </a:solidFill>
                      <a:prstDash val="solid"/>
                    </a:lnL>
                    <a:lnR w="12700">
                      <a:solidFill>
                        <a:srgbClr val="6C6D6C"/>
                      </a:solidFill>
                      <a:prstDash val="solid"/>
                    </a:lnR>
                    <a:lnT w="12700">
                      <a:solidFill>
                        <a:srgbClr val="6C6D6C"/>
                      </a:solidFill>
                      <a:prstDash val="solid"/>
                    </a:lnT>
                    <a:lnB w="12700">
                      <a:solidFill>
                        <a:srgbClr val="6C6D6C"/>
                      </a:solidFill>
                      <a:prstDash val="solid"/>
                    </a:lnB>
                    <a:solidFill>
                      <a:srgbClr val="6C6D6C">
                        <a:alpha val="19999"/>
                      </a:srgbClr>
                    </a:solidFill>
                  </a:tcPr>
                </a:tc>
                <a:tc>
                  <a:txBody>
                    <a:bodyPr/>
                    <a:lstStyle/>
                    <a:p>
                      <a:pPr marL="15875" algn="ctr">
                        <a:lnSpc>
                          <a:spcPct val="100000"/>
                        </a:lnSpc>
                        <a:spcBef>
                          <a:spcPts val="320"/>
                        </a:spcBef>
                      </a:pPr>
                      <a:r>
                        <a:rPr sz="1800" spc="-10" dirty="0">
                          <a:solidFill>
                            <a:srgbClr val="1A1817"/>
                          </a:solidFill>
                          <a:latin typeface="Source Sans 3"/>
                          <a:cs typeface="Source Sans 3"/>
                        </a:rPr>
                        <a:t>$</a:t>
                      </a:r>
                      <a:r>
                        <a:rPr lang="en-US" sz="1800" spc="-10" dirty="0">
                          <a:solidFill>
                            <a:srgbClr val="1A1817"/>
                          </a:solidFill>
                          <a:latin typeface="Source Sans 3"/>
                          <a:cs typeface="Source Sans 3"/>
                        </a:rPr>
                        <a:t>1,776</a:t>
                      </a:r>
                      <a:endParaRPr sz="1800" dirty="0">
                        <a:latin typeface="Source Sans 3"/>
                        <a:cs typeface="Source Sans 3"/>
                      </a:endParaRPr>
                    </a:p>
                  </a:txBody>
                  <a:tcPr marL="0" marR="0" marT="40640" marB="0">
                    <a:lnL w="12700">
                      <a:solidFill>
                        <a:srgbClr val="6C6D6C"/>
                      </a:solidFill>
                      <a:prstDash val="solid"/>
                    </a:lnL>
                    <a:lnR w="12700">
                      <a:solidFill>
                        <a:srgbClr val="6C6D6C"/>
                      </a:solidFill>
                      <a:prstDash val="solid"/>
                    </a:lnR>
                    <a:lnT w="12700">
                      <a:solidFill>
                        <a:srgbClr val="6C6D6C"/>
                      </a:solidFill>
                      <a:prstDash val="solid"/>
                    </a:lnT>
                    <a:lnB w="12700">
                      <a:solidFill>
                        <a:srgbClr val="6C6D6C"/>
                      </a:solidFill>
                      <a:prstDash val="solid"/>
                    </a:lnB>
                    <a:solidFill>
                      <a:srgbClr val="6C6D6C">
                        <a:alpha val="19999"/>
                      </a:srgbClr>
                    </a:solidFill>
                  </a:tcPr>
                </a:tc>
                <a:extLst>
                  <a:ext uri="{0D108BD9-81ED-4DB2-BD59-A6C34878D82A}">
                    <a16:rowId xmlns:a16="http://schemas.microsoft.com/office/drawing/2014/main" val="10005"/>
                  </a:ext>
                </a:extLst>
              </a:tr>
              <a:tr h="445770">
                <a:tc>
                  <a:txBody>
                    <a:bodyPr/>
                    <a:lstStyle/>
                    <a:p>
                      <a:pPr marL="95885">
                        <a:lnSpc>
                          <a:spcPct val="100000"/>
                        </a:lnSpc>
                        <a:spcBef>
                          <a:spcPts val="325"/>
                        </a:spcBef>
                      </a:pPr>
                      <a:r>
                        <a:rPr sz="1800">
                          <a:solidFill>
                            <a:srgbClr val="1A1817"/>
                          </a:solidFill>
                          <a:latin typeface="Source Sans 3"/>
                          <a:cs typeface="Source Sans 3"/>
                        </a:rPr>
                        <a:t>Personal</a:t>
                      </a:r>
                      <a:r>
                        <a:rPr sz="1800" spc="-75">
                          <a:solidFill>
                            <a:srgbClr val="1A1817"/>
                          </a:solidFill>
                          <a:latin typeface="Source Sans 3"/>
                          <a:cs typeface="Source Sans 3"/>
                        </a:rPr>
                        <a:t> </a:t>
                      </a:r>
                      <a:r>
                        <a:rPr sz="1800" spc="-10">
                          <a:solidFill>
                            <a:srgbClr val="1A1817"/>
                          </a:solidFill>
                          <a:latin typeface="Source Sans 3"/>
                          <a:cs typeface="Source Sans 3"/>
                        </a:rPr>
                        <a:t>Expenses</a:t>
                      </a:r>
                      <a:endParaRPr sz="1800">
                        <a:latin typeface="Source Sans 3"/>
                        <a:cs typeface="Source Sans 3"/>
                      </a:endParaRPr>
                    </a:p>
                  </a:txBody>
                  <a:tcPr marL="0" marR="0" marT="41275" marB="0">
                    <a:lnL w="12700">
                      <a:solidFill>
                        <a:srgbClr val="6C6D6C"/>
                      </a:solidFill>
                      <a:prstDash val="solid"/>
                    </a:lnL>
                    <a:lnR w="12700">
                      <a:solidFill>
                        <a:srgbClr val="6C6D6C"/>
                      </a:solidFill>
                      <a:prstDash val="solid"/>
                    </a:lnR>
                    <a:lnT w="12700">
                      <a:solidFill>
                        <a:srgbClr val="6C6D6C"/>
                      </a:solidFill>
                      <a:prstDash val="solid"/>
                    </a:lnT>
                    <a:lnB w="12700">
                      <a:solidFill>
                        <a:srgbClr val="6C6D6C"/>
                      </a:solidFill>
                      <a:prstDash val="solid"/>
                    </a:lnB>
                    <a:solidFill>
                      <a:srgbClr val="E2E3E1"/>
                    </a:solidFill>
                  </a:tcPr>
                </a:tc>
                <a:tc>
                  <a:txBody>
                    <a:bodyPr/>
                    <a:lstStyle/>
                    <a:p>
                      <a:pPr marL="15875" algn="ctr">
                        <a:lnSpc>
                          <a:spcPct val="100000"/>
                        </a:lnSpc>
                        <a:spcBef>
                          <a:spcPts val="325"/>
                        </a:spcBef>
                      </a:pPr>
                      <a:r>
                        <a:rPr sz="1800" spc="-10" dirty="0">
                          <a:solidFill>
                            <a:srgbClr val="1A1817"/>
                          </a:solidFill>
                          <a:latin typeface="Source Sans 3"/>
                          <a:cs typeface="Source Sans 3"/>
                        </a:rPr>
                        <a:t>$1,</a:t>
                      </a:r>
                      <a:r>
                        <a:rPr lang="en-US" sz="1800" spc="-10" dirty="0">
                          <a:solidFill>
                            <a:srgbClr val="1A1817"/>
                          </a:solidFill>
                          <a:latin typeface="Source Sans 3"/>
                          <a:cs typeface="Source Sans 3"/>
                        </a:rPr>
                        <a:t>734</a:t>
                      </a:r>
                      <a:endParaRPr sz="1800" dirty="0">
                        <a:latin typeface="Source Sans 3"/>
                        <a:cs typeface="Source Sans 3"/>
                      </a:endParaRPr>
                    </a:p>
                  </a:txBody>
                  <a:tcPr marL="0" marR="0" marT="41275" marB="0">
                    <a:lnL w="12700">
                      <a:solidFill>
                        <a:srgbClr val="6C6D6C"/>
                      </a:solidFill>
                      <a:prstDash val="solid"/>
                    </a:lnL>
                    <a:lnR w="12700">
                      <a:solidFill>
                        <a:srgbClr val="6C6D6C"/>
                      </a:solidFill>
                      <a:prstDash val="solid"/>
                    </a:lnR>
                    <a:lnT w="12700">
                      <a:solidFill>
                        <a:srgbClr val="6C6D6C"/>
                      </a:solidFill>
                      <a:prstDash val="solid"/>
                    </a:lnT>
                    <a:lnB w="12700">
                      <a:solidFill>
                        <a:srgbClr val="6C6D6C"/>
                      </a:solidFill>
                      <a:prstDash val="solid"/>
                    </a:lnB>
                    <a:solidFill>
                      <a:srgbClr val="E2E3E1"/>
                    </a:solidFill>
                  </a:tcPr>
                </a:tc>
                <a:extLst>
                  <a:ext uri="{0D108BD9-81ED-4DB2-BD59-A6C34878D82A}">
                    <a16:rowId xmlns:a16="http://schemas.microsoft.com/office/drawing/2014/main" val="10006"/>
                  </a:ext>
                </a:extLst>
              </a:tr>
              <a:tr h="445770">
                <a:tc>
                  <a:txBody>
                    <a:bodyPr/>
                    <a:lstStyle/>
                    <a:p>
                      <a:pPr marL="95885">
                        <a:lnSpc>
                          <a:spcPct val="100000"/>
                        </a:lnSpc>
                        <a:spcBef>
                          <a:spcPts val="335"/>
                        </a:spcBef>
                      </a:pPr>
                      <a:r>
                        <a:rPr sz="1800" dirty="0">
                          <a:solidFill>
                            <a:srgbClr val="1A1817"/>
                          </a:solidFill>
                          <a:latin typeface="Source Sans 3"/>
                          <a:cs typeface="Source Sans 3"/>
                        </a:rPr>
                        <a:t>Loan</a:t>
                      </a:r>
                      <a:r>
                        <a:rPr sz="1800" spc="-25" dirty="0">
                          <a:solidFill>
                            <a:srgbClr val="1A1817"/>
                          </a:solidFill>
                          <a:latin typeface="Source Sans 3"/>
                          <a:cs typeface="Source Sans 3"/>
                        </a:rPr>
                        <a:t> </a:t>
                      </a:r>
                      <a:r>
                        <a:rPr sz="1800" spc="-20" dirty="0">
                          <a:solidFill>
                            <a:srgbClr val="1A1817"/>
                          </a:solidFill>
                          <a:latin typeface="Source Sans 3"/>
                          <a:cs typeface="Source Sans 3"/>
                        </a:rPr>
                        <a:t>Fees</a:t>
                      </a:r>
                      <a:endParaRPr sz="1800" dirty="0">
                        <a:latin typeface="Source Sans 3"/>
                        <a:cs typeface="Source Sans 3"/>
                      </a:endParaRPr>
                    </a:p>
                  </a:txBody>
                  <a:tcPr marL="0" marR="0" marT="42545" marB="0">
                    <a:lnL w="12700">
                      <a:solidFill>
                        <a:srgbClr val="6C6D6C"/>
                      </a:solidFill>
                      <a:prstDash val="solid"/>
                    </a:lnL>
                    <a:lnR w="12700" cap="flat" cmpd="sng" algn="ctr">
                      <a:solidFill>
                        <a:srgbClr val="6C6D6C"/>
                      </a:solidFill>
                      <a:prstDash val="solid"/>
                      <a:round/>
                      <a:headEnd type="none" w="med" len="med"/>
                      <a:tailEnd type="none" w="med" len="med"/>
                    </a:lnR>
                    <a:lnT w="12700" cap="flat" cmpd="sng" algn="ctr">
                      <a:solidFill>
                        <a:srgbClr val="6C6D6C"/>
                      </a:solidFill>
                      <a:prstDash val="solid"/>
                      <a:round/>
                      <a:headEnd type="none" w="med" len="med"/>
                      <a:tailEnd type="none" w="med" len="med"/>
                    </a:lnT>
                    <a:lnB w="12700">
                      <a:solidFill>
                        <a:srgbClr val="6C6D6C"/>
                      </a:solidFill>
                      <a:prstDash val="solid"/>
                    </a:lnB>
                    <a:solidFill>
                      <a:srgbClr val="E2E3E1"/>
                    </a:solidFill>
                  </a:tcPr>
                </a:tc>
                <a:tc>
                  <a:txBody>
                    <a:bodyPr/>
                    <a:lstStyle/>
                    <a:p>
                      <a:pPr marL="17145" algn="ctr">
                        <a:lnSpc>
                          <a:spcPct val="100000"/>
                        </a:lnSpc>
                        <a:spcBef>
                          <a:spcPts val="335"/>
                        </a:spcBef>
                      </a:pPr>
                      <a:r>
                        <a:rPr sz="1800" spc="-25" dirty="0">
                          <a:solidFill>
                            <a:srgbClr val="1A1817"/>
                          </a:solidFill>
                          <a:latin typeface="Source Sans 3"/>
                          <a:cs typeface="Source Sans 3"/>
                        </a:rPr>
                        <a:t>$82</a:t>
                      </a:r>
                      <a:endParaRPr sz="1800" dirty="0">
                        <a:latin typeface="Source Sans 3"/>
                        <a:cs typeface="Source Sans 3"/>
                      </a:endParaRPr>
                    </a:p>
                  </a:txBody>
                  <a:tcPr marL="0" marR="0" marT="42545" marB="0">
                    <a:lnL w="12700" cap="flat" cmpd="sng" algn="ctr">
                      <a:solidFill>
                        <a:srgbClr val="6C6D6C"/>
                      </a:solidFill>
                      <a:prstDash val="solid"/>
                      <a:round/>
                      <a:headEnd type="none" w="med" len="med"/>
                      <a:tailEnd type="none" w="med" len="med"/>
                    </a:lnL>
                    <a:lnR w="12700">
                      <a:solidFill>
                        <a:srgbClr val="6C6D6C"/>
                      </a:solidFill>
                      <a:prstDash val="solid"/>
                    </a:lnR>
                    <a:lnT w="12700" cap="flat" cmpd="sng" algn="ctr">
                      <a:solidFill>
                        <a:srgbClr val="6C6D6C"/>
                      </a:solidFill>
                      <a:prstDash val="solid"/>
                      <a:round/>
                      <a:headEnd type="none" w="med" len="med"/>
                      <a:tailEnd type="none" w="med" len="med"/>
                    </a:lnT>
                    <a:lnB w="12700">
                      <a:solidFill>
                        <a:srgbClr val="6C6D6C"/>
                      </a:solidFill>
                      <a:prstDash val="solid"/>
                    </a:lnB>
                    <a:solidFill>
                      <a:srgbClr val="E2E3E1"/>
                    </a:solidFill>
                  </a:tcPr>
                </a:tc>
                <a:extLst>
                  <a:ext uri="{0D108BD9-81ED-4DB2-BD59-A6C34878D82A}">
                    <a16:rowId xmlns:a16="http://schemas.microsoft.com/office/drawing/2014/main" val="10008"/>
                  </a:ext>
                </a:extLst>
              </a:tr>
              <a:tr h="445770">
                <a:tc>
                  <a:txBody>
                    <a:bodyPr/>
                    <a:lstStyle/>
                    <a:p>
                      <a:pPr marL="95885">
                        <a:lnSpc>
                          <a:spcPct val="100000"/>
                        </a:lnSpc>
                        <a:spcBef>
                          <a:spcPts val="340"/>
                        </a:spcBef>
                      </a:pPr>
                      <a:r>
                        <a:rPr sz="1800" b="1" dirty="0">
                          <a:solidFill>
                            <a:srgbClr val="1A1817"/>
                          </a:solidFill>
                          <a:latin typeface="Source Sans 3"/>
                          <a:cs typeface="Source Sans 3"/>
                        </a:rPr>
                        <a:t>Total</a:t>
                      </a:r>
                      <a:r>
                        <a:rPr sz="1800" b="1" spc="-30" dirty="0">
                          <a:solidFill>
                            <a:srgbClr val="1A1817"/>
                          </a:solidFill>
                          <a:latin typeface="Source Sans 3"/>
                          <a:cs typeface="Source Sans 3"/>
                        </a:rPr>
                        <a:t> </a:t>
                      </a:r>
                      <a:r>
                        <a:rPr sz="1800" b="1" spc="-10" dirty="0">
                          <a:solidFill>
                            <a:srgbClr val="1A1817"/>
                          </a:solidFill>
                          <a:latin typeface="Source Sans 3"/>
                          <a:cs typeface="Source Sans 3"/>
                        </a:rPr>
                        <a:t>Budget</a:t>
                      </a:r>
                      <a:endParaRPr sz="1800" dirty="0">
                        <a:latin typeface="Source Sans 3"/>
                        <a:cs typeface="Source Sans 3"/>
                      </a:endParaRPr>
                    </a:p>
                  </a:txBody>
                  <a:tcPr marL="0" marR="0" marT="43180" marB="0">
                    <a:lnL w="12700">
                      <a:solidFill>
                        <a:srgbClr val="6C6D6C"/>
                      </a:solidFill>
                      <a:prstDash val="solid"/>
                    </a:lnL>
                    <a:lnR w="12700" cap="flat" cmpd="sng" algn="ctr">
                      <a:solidFill>
                        <a:srgbClr val="6C6D6C"/>
                      </a:solidFill>
                      <a:prstDash val="solid"/>
                      <a:round/>
                      <a:headEnd type="none" w="med" len="med"/>
                      <a:tailEnd type="none" w="med" len="med"/>
                    </a:lnR>
                    <a:lnT w="12700" cap="flat" cmpd="sng" algn="ctr">
                      <a:solidFill>
                        <a:srgbClr val="6C6D6C"/>
                      </a:solidFill>
                      <a:prstDash val="solid"/>
                      <a:round/>
                      <a:headEnd type="none" w="med" len="med"/>
                      <a:tailEnd type="none" w="med" len="med"/>
                    </a:lnT>
                    <a:lnB w="12700">
                      <a:solidFill>
                        <a:srgbClr val="6C6D6C"/>
                      </a:solidFill>
                      <a:prstDash val="solid"/>
                    </a:lnB>
                    <a:solidFill>
                      <a:srgbClr val="6C6D6C">
                        <a:alpha val="19999"/>
                      </a:srgbClr>
                    </a:solidFill>
                  </a:tcPr>
                </a:tc>
                <a:tc>
                  <a:txBody>
                    <a:bodyPr/>
                    <a:lstStyle/>
                    <a:p>
                      <a:pPr marL="20320" algn="ctr">
                        <a:lnSpc>
                          <a:spcPct val="100000"/>
                        </a:lnSpc>
                        <a:spcBef>
                          <a:spcPts val="340"/>
                        </a:spcBef>
                      </a:pPr>
                      <a:r>
                        <a:rPr sz="1800" b="1" spc="-10" dirty="0">
                          <a:solidFill>
                            <a:srgbClr val="1A1817"/>
                          </a:solidFill>
                          <a:latin typeface="Source Sans 3"/>
                          <a:cs typeface="Source Sans 3"/>
                        </a:rPr>
                        <a:t>$3</a:t>
                      </a:r>
                      <a:r>
                        <a:rPr lang="en-US" sz="1800" b="1" spc="-10" dirty="0">
                          <a:solidFill>
                            <a:srgbClr val="1A1817"/>
                          </a:solidFill>
                          <a:latin typeface="Source Sans 3"/>
                          <a:cs typeface="Source Sans 3"/>
                        </a:rPr>
                        <a:t>0,636</a:t>
                      </a:r>
                      <a:endParaRPr sz="1800" dirty="0">
                        <a:latin typeface="Source Sans 3"/>
                        <a:cs typeface="Source Sans 3"/>
                      </a:endParaRPr>
                    </a:p>
                  </a:txBody>
                  <a:tcPr marL="0" marR="0" marT="43180" marB="0">
                    <a:lnL w="12700" cap="flat" cmpd="sng" algn="ctr">
                      <a:solidFill>
                        <a:srgbClr val="6C6D6C"/>
                      </a:solidFill>
                      <a:prstDash val="solid"/>
                      <a:round/>
                      <a:headEnd type="none" w="med" len="med"/>
                      <a:tailEnd type="none" w="med" len="med"/>
                    </a:lnL>
                    <a:lnR w="12700">
                      <a:solidFill>
                        <a:srgbClr val="6C6D6C"/>
                      </a:solidFill>
                      <a:prstDash val="solid"/>
                    </a:lnR>
                    <a:lnT w="12700" cap="flat" cmpd="sng" algn="ctr">
                      <a:solidFill>
                        <a:srgbClr val="6C6D6C"/>
                      </a:solidFill>
                      <a:prstDash val="solid"/>
                      <a:round/>
                      <a:headEnd type="none" w="med" len="med"/>
                      <a:tailEnd type="none" w="med" len="med"/>
                    </a:lnT>
                    <a:lnB w="12700">
                      <a:solidFill>
                        <a:srgbClr val="6C6D6C"/>
                      </a:solidFill>
                      <a:prstDash val="solid"/>
                    </a:lnB>
                    <a:solidFill>
                      <a:srgbClr val="6C6D6C">
                        <a:alpha val="19999"/>
                      </a:srgbClr>
                    </a:solidFill>
                  </a:tcPr>
                </a:tc>
                <a:extLst>
                  <a:ext uri="{0D108BD9-81ED-4DB2-BD59-A6C34878D82A}">
                    <a16:rowId xmlns:a16="http://schemas.microsoft.com/office/drawing/2014/main" val="10009"/>
                  </a:ext>
                </a:extLst>
              </a:tr>
            </a:tbl>
          </a:graphicData>
        </a:graphic>
      </p:graphicFrame>
      <p:sp>
        <p:nvSpPr>
          <p:cNvPr id="15" name="object 15"/>
          <p:cNvSpPr txBox="1"/>
          <p:nvPr/>
        </p:nvSpPr>
        <p:spPr>
          <a:xfrm>
            <a:off x="555625" y="1671103"/>
            <a:ext cx="4697730" cy="2000548"/>
          </a:xfrm>
          <a:prstGeom prst="rect">
            <a:avLst/>
          </a:prstGeom>
        </p:spPr>
        <p:txBody>
          <a:bodyPr vert="horz" wrap="square" lIns="0" tIns="38100" rIns="0" bIns="0" rtlCol="0">
            <a:spAutoFit/>
          </a:bodyPr>
          <a:lstStyle/>
          <a:p>
            <a:pPr marL="240665" indent="-227965">
              <a:lnSpc>
                <a:spcPct val="100000"/>
              </a:lnSpc>
              <a:spcBef>
                <a:spcPts val="300"/>
              </a:spcBef>
              <a:buFont typeface="Wingdings"/>
              <a:buChar char=""/>
              <a:tabLst>
                <a:tab pos="240665" algn="l"/>
              </a:tabLst>
            </a:pPr>
            <a:r>
              <a:rPr lang="zh-CN" altLang="en-US" sz="2400" b="1" dirty="0">
                <a:solidFill>
                  <a:srgbClr val="1A1817"/>
                </a:solidFill>
                <a:latin typeface="Source Sans 3"/>
                <a:cs typeface="Source Sans 3"/>
              </a:rPr>
              <a:t>估算你的：
学杂费（*包括教科书租赁）
住房（我们使用 合租）
膳食计划（我们使用膳食计划 </a:t>
            </a:r>
            <a:r>
              <a:rPr lang="en-US" altLang="zh-CN" sz="2400" b="1" dirty="0">
                <a:solidFill>
                  <a:srgbClr val="1A1817"/>
                </a:solidFill>
                <a:latin typeface="Source Sans 3"/>
                <a:cs typeface="Source Sans 3"/>
              </a:rPr>
              <a:t>C</a:t>
            </a:r>
            <a:r>
              <a:rPr lang="zh-CN" altLang="en-US" sz="2400" b="1" dirty="0">
                <a:solidFill>
                  <a:srgbClr val="1A1817"/>
                </a:solidFill>
                <a:latin typeface="Source Sans 3"/>
                <a:cs typeface="Source Sans 3"/>
              </a:rPr>
              <a:t>）</a:t>
            </a:r>
            <a:endParaRPr sz="2400" dirty="0">
              <a:latin typeface="Source Sans 3"/>
              <a:cs typeface="Source Sans 3"/>
            </a:endParaRPr>
          </a:p>
        </p:txBody>
      </p:sp>
      <p:sp>
        <p:nvSpPr>
          <p:cNvPr id="16" name="object 16"/>
          <p:cNvSpPr txBox="1"/>
          <p:nvPr/>
        </p:nvSpPr>
        <p:spPr>
          <a:xfrm>
            <a:off x="507998" y="3858704"/>
            <a:ext cx="5291455" cy="2854628"/>
          </a:xfrm>
          <a:prstGeom prst="rect">
            <a:avLst/>
          </a:prstGeom>
        </p:spPr>
        <p:txBody>
          <a:bodyPr vert="horz" wrap="square" lIns="0" tIns="38100" rIns="0" bIns="0" rtlCol="0">
            <a:spAutoFit/>
          </a:bodyPr>
          <a:lstStyle/>
          <a:p>
            <a:pPr marL="240665" indent="-227965">
              <a:lnSpc>
                <a:spcPct val="100000"/>
              </a:lnSpc>
              <a:spcBef>
                <a:spcPts val="300"/>
              </a:spcBef>
              <a:buFont typeface="Wingdings"/>
              <a:buChar char=""/>
              <a:tabLst>
                <a:tab pos="240665" algn="l"/>
              </a:tabLst>
            </a:pPr>
            <a:r>
              <a:rPr lang="zh-CN" altLang="en-US" sz="2400" b="1" spc="55" dirty="0">
                <a:solidFill>
                  <a:srgbClr val="1A1817"/>
                </a:solidFill>
                <a:latin typeface="Calibri"/>
                <a:cs typeface="Calibri"/>
              </a:rPr>
              <a:t>别忘了：
用品
运输费用
杂项费用
停车证 （</a:t>
            </a:r>
            <a:r>
              <a:rPr lang="en-US" altLang="zh-CN" sz="2400" b="1" spc="55" dirty="0">
                <a:solidFill>
                  <a:srgbClr val="1A1817"/>
                </a:solidFill>
                <a:latin typeface="Calibri"/>
                <a:cs typeface="Calibri"/>
              </a:rPr>
              <a:t>$167 - $237</a:t>
            </a:r>
            <a:r>
              <a:rPr lang="zh-CN" altLang="en-US" sz="2400" b="1" spc="55" dirty="0">
                <a:solidFill>
                  <a:srgbClr val="1A1817"/>
                </a:solidFill>
                <a:latin typeface="Calibri"/>
                <a:cs typeface="Calibri"/>
              </a:rPr>
              <a:t>）
健康保险（如有需要**
**可以提交保险豁免</a:t>
            </a:r>
            <a:endParaRPr sz="1400" dirty="0">
              <a:latin typeface="Source Sans 3"/>
              <a:cs typeface="Source Sans 3"/>
            </a:endParaRPr>
          </a:p>
        </p:txBody>
      </p:sp>
      <p:sp>
        <p:nvSpPr>
          <p:cNvPr id="17" name="object 17"/>
          <p:cNvSpPr txBox="1"/>
          <p:nvPr/>
        </p:nvSpPr>
        <p:spPr>
          <a:xfrm>
            <a:off x="7593965" y="173037"/>
            <a:ext cx="3909060" cy="639445"/>
          </a:xfrm>
          <a:prstGeom prst="rect">
            <a:avLst/>
          </a:prstGeom>
        </p:spPr>
        <p:txBody>
          <a:bodyPr vert="horz" wrap="square" lIns="0" tIns="15875" rIns="0" bIns="0" rtlCol="0">
            <a:spAutoFit/>
          </a:bodyPr>
          <a:lstStyle/>
          <a:p>
            <a:pPr marL="12700" marR="5080">
              <a:lnSpc>
                <a:spcPct val="100000"/>
              </a:lnSpc>
              <a:spcBef>
                <a:spcPts val="125"/>
              </a:spcBef>
            </a:pPr>
            <a:r>
              <a:rPr sz="2000" b="1" u="sng" spc="-10" dirty="0">
                <a:solidFill>
                  <a:srgbClr val="C2180E"/>
                </a:solidFill>
                <a:uFill>
                  <a:solidFill>
                    <a:srgbClr val="C2180E"/>
                  </a:solidFill>
                </a:uFill>
                <a:latin typeface="Source Sans 3"/>
                <a:cs typeface="Source Sans 3"/>
              </a:rPr>
              <a:t>siue.edu/paying-</a:t>
            </a:r>
            <a:r>
              <a:rPr sz="2000" b="1" u="sng" spc="-20" dirty="0">
                <a:solidFill>
                  <a:srgbClr val="C2180E"/>
                </a:solidFill>
                <a:uFill>
                  <a:solidFill>
                    <a:srgbClr val="C2180E"/>
                  </a:solidFill>
                </a:uFill>
                <a:latin typeface="Source Sans 3"/>
                <a:cs typeface="Source Sans 3"/>
              </a:rPr>
              <a:t>for</a:t>
            </a:r>
            <a:r>
              <a:rPr lang="en-US" sz="2000" b="1" u="sng" spc="-20" dirty="0">
                <a:solidFill>
                  <a:srgbClr val="C2180E"/>
                </a:solidFill>
                <a:uFill>
                  <a:solidFill>
                    <a:srgbClr val="C2180E"/>
                  </a:solidFill>
                </a:uFill>
                <a:latin typeface="Source Sans 3"/>
                <a:cs typeface="Source Sans 3"/>
              </a:rPr>
              <a:t>-</a:t>
            </a:r>
            <a:r>
              <a:rPr sz="2000" b="1" u="sng" spc="-10" dirty="0">
                <a:solidFill>
                  <a:srgbClr val="C2180E"/>
                </a:solidFill>
                <a:uFill>
                  <a:solidFill>
                    <a:srgbClr val="C2180E"/>
                  </a:solidFill>
                </a:uFill>
                <a:latin typeface="Source Sans 3"/>
                <a:cs typeface="Source Sans 3"/>
              </a:rPr>
              <a:t>college/estimator</a:t>
            </a:r>
            <a:endParaRPr sz="2000" dirty="0">
              <a:latin typeface="Source Sans 3"/>
              <a:cs typeface="Source Sans 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352800" cy="6248400"/>
          </a:xfrm>
          <a:custGeom>
            <a:avLst/>
            <a:gdLst/>
            <a:ahLst/>
            <a:cxnLst/>
            <a:rect l="l" t="t" r="r" b="b"/>
            <a:pathLst>
              <a:path w="3352800" h="6248400">
                <a:moveTo>
                  <a:pt x="3352800" y="0"/>
                </a:moveTo>
                <a:lnTo>
                  <a:pt x="0" y="0"/>
                </a:lnTo>
                <a:lnTo>
                  <a:pt x="0" y="6248400"/>
                </a:lnTo>
                <a:lnTo>
                  <a:pt x="3352800" y="6248400"/>
                </a:lnTo>
                <a:lnTo>
                  <a:pt x="3352800" y="0"/>
                </a:lnTo>
                <a:close/>
              </a:path>
            </a:pathLst>
          </a:custGeom>
          <a:solidFill>
            <a:srgbClr val="CC0000"/>
          </a:solidFill>
        </p:spPr>
        <p:txBody>
          <a:bodyPr wrap="square" lIns="0" tIns="0" rIns="0" bIns="0" rtlCol="0"/>
          <a:lstStyle/>
          <a:p>
            <a:endParaRPr/>
          </a:p>
        </p:txBody>
      </p:sp>
      <p:sp>
        <p:nvSpPr>
          <p:cNvPr id="3" name="object 3"/>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4" name="object 4"/>
          <p:cNvSpPr/>
          <p:nvPr/>
        </p:nvSpPr>
        <p:spPr>
          <a:xfrm>
            <a:off x="63055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5" name="object 5"/>
          <p:cNvSpPr/>
          <p:nvPr/>
        </p:nvSpPr>
        <p:spPr>
          <a:xfrm>
            <a:off x="67627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6" name="object 6"/>
          <p:cNvSpPr/>
          <p:nvPr/>
        </p:nvSpPr>
        <p:spPr>
          <a:xfrm>
            <a:off x="72104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7" name="object 7"/>
          <p:cNvSpPr/>
          <p:nvPr/>
        </p:nvSpPr>
        <p:spPr>
          <a:xfrm>
            <a:off x="76581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pic>
        <p:nvPicPr>
          <p:cNvPr id="8" name="object 8"/>
          <p:cNvPicPr/>
          <p:nvPr/>
        </p:nvPicPr>
        <p:blipFill>
          <a:blip r:embed="rId2" cstate="print"/>
          <a:stretch>
            <a:fillRect/>
          </a:stretch>
        </p:blipFill>
        <p:spPr>
          <a:xfrm>
            <a:off x="10515600" y="6238875"/>
            <a:ext cx="1485900" cy="180975"/>
          </a:xfrm>
          <a:prstGeom prst="rect">
            <a:avLst/>
          </a:prstGeom>
        </p:spPr>
      </p:pic>
      <p:sp>
        <p:nvSpPr>
          <p:cNvPr id="9" name="object 9"/>
          <p:cNvSpPr txBox="1">
            <a:spLocks noGrp="1"/>
          </p:cNvSpPr>
          <p:nvPr>
            <p:ph type="body" idx="1"/>
          </p:nvPr>
        </p:nvSpPr>
        <p:spPr>
          <a:xfrm>
            <a:off x="6288659" y="1869503"/>
            <a:ext cx="5400040" cy="2542363"/>
          </a:xfrm>
          <a:prstGeom prst="rect">
            <a:avLst/>
          </a:prstGeom>
        </p:spPr>
        <p:txBody>
          <a:bodyPr vert="horz" wrap="square" lIns="0" tIns="15875" rIns="0" bIns="0" rtlCol="0">
            <a:spAutoFit/>
          </a:bodyPr>
          <a:lstStyle/>
          <a:p>
            <a:pPr marL="470534" indent="-457834">
              <a:lnSpc>
                <a:spcPct val="100000"/>
              </a:lnSpc>
              <a:spcBef>
                <a:spcPts val="125"/>
              </a:spcBef>
              <a:buClr>
                <a:srgbClr val="1A1817"/>
              </a:buClr>
              <a:buFont typeface="Source Sans 3"/>
              <a:buAutoNum type="arabicPeriod"/>
              <a:tabLst>
                <a:tab pos="470534" algn="l"/>
              </a:tabLst>
            </a:pPr>
            <a:r>
              <a:rPr lang="zh-CN" altLang="en-US" dirty="0"/>
              <a:t>你有这些吗？
助学金（州、联邦、机构）
奖学金（机构和</a:t>
            </a:r>
            <a:r>
              <a:rPr lang="en-US" altLang="zh-CN" dirty="0"/>
              <a:t>/</a:t>
            </a:r>
            <a:r>
              <a:rPr lang="zh-CN" altLang="en-US" dirty="0"/>
              <a:t>或私人）。将私人奖学金发送到经济援助</a:t>
            </a:r>
            <a:r>
              <a:rPr lang="en-US" altLang="zh-CN" dirty="0"/>
              <a:t>– </a:t>
            </a:r>
            <a:r>
              <a:rPr lang="zh-CN" altLang="en-US" dirty="0"/>
              <a:t>将在收到款项后使用。
减去助学金和奖学金后，您的剩余成本是多少？
你会使用你提供的学生贷款吗？
您还需要更多资金吗？</a:t>
            </a:r>
            <a:endParaRPr spc="-10" dirty="0"/>
          </a:p>
        </p:txBody>
      </p:sp>
      <p:sp>
        <p:nvSpPr>
          <p:cNvPr id="10" name="object 10"/>
          <p:cNvSpPr txBox="1">
            <a:spLocks noGrp="1"/>
          </p:cNvSpPr>
          <p:nvPr>
            <p:ph type="title"/>
          </p:nvPr>
        </p:nvSpPr>
        <p:spPr>
          <a:xfrm>
            <a:off x="387509" y="69368"/>
            <a:ext cx="11495341" cy="1206354"/>
          </a:xfrm>
          <a:prstGeom prst="rect">
            <a:avLst/>
          </a:prstGeom>
        </p:spPr>
        <p:txBody>
          <a:bodyPr vert="horz" wrap="square" lIns="0" tIns="409827" rIns="0" bIns="0" rtlCol="0">
            <a:spAutoFit/>
          </a:bodyPr>
          <a:lstStyle/>
          <a:p>
            <a:pPr marL="5949950">
              <a:lnSpc>
                <a:spcPct val="100000"/>
              </a:lnSpc>
              <a:spcBef>
                <a:spcPts val="885"/>
              </a:spcBef>
            </a:pPr>
            <a:r>
              <a:rPr lang="ja-JP" altLang="en-US" dirty="0"/>
              <a:t>成本 </a:t>
            </a:r>
            <a:r>
              <a:rPr lang="en-US" altLang="ja-JP" dirty="0"/>
              <a:t>- </a:t>
            </a:r>
            <a:r>
              <a:rPr lang="ja-JP" altLang="en-US" dirty="0"/>
              <a:t>援助 </a:t>
            </a:r>
            <a:r>
              <a:rPr lang="en-US" altLang="ja-JP" dirty="0"/>
              <a:t>= </a:t>
            </a:r>
            <a:r>
              <a:rPr lang="ja-JP" altLang="en-US" dirty="0"/>
              <a:t>需求</a:t>
            </a:r>
            <a:br>
              <a:rPr lang="en-US" altLang="ja-JP" dirty="0"/>
            </a:br>
            <a:r>
              <a:rPr lang="ja-JP" altLang="en-US" sz="1800" dirty="0">
                <a:solidFill>
                  <a:srgbClr val="1A1817"/>
                </a:solidFill>
              </a:rPr>
              <a:t>预算工作表和 </a:t>
            </a:r>
            <a:r>
              <a:rPr lang="en-US" sz="1800" dirty="0" err="1">
                <a:solidFill>
                  <a:srgbClr val="1A1817"/>
                </a:solidFill>
              </a:rPr>
              <a:t>CougarNet</a:t>
            </a:r>
            <a:endParaRPr sz="1800" dirty="0"/>
          </a:p>
        </p:txBody>
      </p:sp>
      <p:grpSp>
        <p:nvGrpSpPr>
          <p:cNvPr id="11" name="object 11"/>
          <p:cNvGrpSpPr/>
          <p:nvPr/>
        </p:nvGrpSpPr>
        <p:grpSpPr>
          <a:xfrm>
            <a:off x="0" y="409575"/>
            <a:ext cx="6372225" cy="6010275"/>
            <a:chOff x="0" y="409575"/>
            <a:chExt cx="6372225" cy="6010275"/>
          </a:xfrm>
        </p:grpSpPr>
        <p:pic>
          <p:nvPicPr>
            <p:cNvPr id="12" name="object 12"/>
            <p:cNvPicPr/>
            <p:nvPr/>
          </p:nvPicPr>
          <p:blipFill>
            <a:blip r:embed="rId3" cstate="print"/>
            <a:stretch>
              <a:fillRect/>
            </a:stretch>
          </p:blipFill>
          <p:spPr>
            <a:xfrm>
              <a:off x="0" y="409575"/>
              <a:ext cx="6372225" cy="6010275"/>
            </a:xfrm>
            <a:prstGeom prst="rect">
              <a:avLst/>
            </a:prstGeom>
          </p:spPr>
        </p:pic>
        <p:pic>
          <p:nvPicPr>
            <p:cNvPr id="13" name="object 13"/>
            <p:cNvPicPr/>
            <p:nvPr/>
          </p:nvPicPr>
          <p:blipFill>
            <a:blip r:embed="rId4" cstate="print"/>
            <a:stretch>
              <a:fillRect/>
            </a:stretch>
          </p:blipFill>
          <p:spPr>
            <a:xfrm>
              <a:off x="0" y="619125"/>
              <a:ext cx="5981699" cy="5410200"/>
            </a:xfrm>
            <a:prstGeom prst="rect">
              <a:avLst/>
            </a:prstGeom>
          </p:spPr>
        </p:pic>
      </p:grpSp>
      <p:sp>
        <p:nvSpPr>
          <p:cNvPr id="14" name="object 14"/>
          <p:cNvSpPr txBox="1"/>
          <p:nvPr/>
        </p:nvSpPr>
        <p:spPr>
          <a:xfrm>
            <a:off x="8683370" y="6186264"/>
            <a:ext cx="1323340" cy="269304"/>
          </a:xfrm>
          <a:prstGeom prst="rect">
            <a:avLst/>
          </a:prstGeom>
        </p:spPr>
        <p:txBody>
          <a:bodyPr vert="horz" wrap="square" lIns="0" tIns="0" rIns="0" bIns="0" rtlCol="0">
            <a:spAutoFit/>
          </a:bodyPr>
          <a:lstStyle/>
          <a:p>
            <a:pPr marL="12700">
              <a:lnSpc>
                <a:spcPts val="2090"/>
              </a:lnSpc>
            </a:pPr>
            <a:r>
              <a:rPr lang="zh-CN" altLang="en-US" sz="1800" spc="-10" dirty="0">
                <a:solidFill>
                  <a:srgbClr val="1A1817"/>
                </a:solidFill>
                <a:latin typeface="Arial"/>
                <a:cs typeface="Arial"/>
              </a:rPr>
              <a:t>经济援助</a:t>
            </a:r>
          </a:p>
        </p:txBody>
      </p:sp>
    </p:spTree>
    <p:extLst>
      <p:ext uri="{BB962C8B-B14F-4D97-AF65-F5344CB8AC3E}">
        <p14:creationId xmlns:p14="http://schemas.microsoft.com/office/powerpoint/2010/main" val="12814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352800" cy="6248400"/>
          </a:xfrm>
          <a:custGeom>
            <a:avLst/>
            <a:gdLst/>
            <a:ahLst/>
            <a:cxnLst/>
            <a:rect l="l" t="t" r="r" b="b"/>
            <a:pathLst>
              <a:path w="3352800" h="6248400">
                <a:moveTo>
                  <a:pt x="3352800" y="0"/>
                </a:moveTo>
                <a:lnTo>
                  <a:pt x="0" y="0"/>
                </a:lnTo>
                <a:lnTo>
                  <a:pt x="0" y="6248400"/>
                </a:lnTo>
                <a:lnTo>
                  <a:pt x="3352800" y="6248400"/>
                </a:lnTo>
                <a:lnTo>
                  <a:pt x="3352800" y="0"/>
                </a:lnTo>
                <a:close/>
              </a:path>
            </a:pathLst>
          </a:custGeom>
          <a:solidFill>
            <a:srgbClr val="CC0000"/>
          </a:solidFill>
        </p:spPr>
        <p:txBody>
          <a:bodyPr wrap="square" lIns="0" tIns="0" rIns="0" bIns="0" rtlCol="0"/>
          <a:lstStyle/>
          <a:p>
            <a:endParaRPr/>
          </a:p>
        </p:txBody>
      </p:sp>
      <p:sp>
        <p:nvSpPr>
          <p:cNvPr id="3" name="object 3"/>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4" name="object 4"/>
          <p:cNvSpPr/>
          <p:nvPr/>
        </p:nvSpPr>
        <p:spPr>
          <a:xfrm>
            <a:off x="63055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5" name="object 5"/>
          <p:cNvSpPr/>
          <p:nvPr/>
        </p:nvSpPr>
        <p:spPr>
          <a:xfrm>
            <a:off x="67627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6" name="object 6"/>
          <p:cNvSpPr/>
          <p:nvPr/>
        </p:nvSpPr>
        <p:spPr>
          <a:xfrm>
            <a:off x="72104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7" name="object 7"/>
          <p:cNvSpPr/>
          <p:nvPr/>
        </p:nvSpPr>
        <p:spPr>
          <a:xfrm>
            <a:off x="76581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pic>
        <p:nvPicPr>
          <p:cNvPr id="8" name="object 8"/>
          <p:cNvPicPr/>
          <p:nvPr/>
        </p:nvPicPr>
        <p:blipFill>
          <a:blip r:embed="rId2" cstate="print"/>
          <a:stretch>
            <a:fillRect/>
          </a:stretch>
        </p:blipFill>
        <p:spPr>
          <a:xfrm>
            <a:off x="10515600" y="6238875"/>
            <a:ext cx="1485900" cy="180975"/>
          </a:xfrm>
          <a:prstGeom prst="rect">
            <a:avLst/>
          </a:prstGeom>
        </p:spPr>
      </p:pic>
      <p:sp>
        <p:nvSpPr>
          <p:cNvPr id="9" name="object 9"/>
          <p:cNvSpPr txBox="1">
            <a:spLocks noGrp="1"/>
          </p:cNvSpPr>
          <p:nvPr>
            <p:ph type="title"/>
          </p:nvPr>
        </p:nvSpPr>
        <p:spPr>
          <a:xfrm>
            <a:off x="355917" y="340931"/>
            <a:ext cx="11495341" cy="929805"/>
          </a:xfrm>
          <a:prstGeom prst="rect">
            <a:avLst/>
          </a:prstGeom>
        </p:spPr>
        <p:txBody>
          <a:bodyPr vert="horz" wrap="square" lIns="0" tIns="410273" rIns="0" bIns="0" rtlCol="0">
            <a:spAutoFit/>
          </a:bodyPr>
          <a:lstStyle/>
          <a:p>
            <a:pPr marL="5949950">
              <a:lnSpc>
                <a:spcPct val="100000"/>
              </a:lnSpc>
              <a:spcBef>
                <a:spcPts val="130"/>
              </a:spcBef>
            </a:pPr>
            <a:r>
              <a:rPr lang="ja-JP" altLang="en-US" spc="-10" dirty="0">
                <a:solidFill>
                  <a:srgbClr val="1A1817"/>
                </a:solidFill>
              </a:rPr>
              <a:t>就业</a:t>
            </a:r>
            <a:endParaRPr spc="-10" dirty="0"/>
          </a:p>
        </p:txBody>
      </p:sp>
      <p:sp>
        <p:nvSpPr>
          <p:cNvPr id="10" name="object 10"/>
          <p:cNvSpPr txBox="1"/>
          <p:nvPr/>
        </p:nvSpPr>
        <p:spPr>
          <a:xfrm>
            <a:off x="6293739" y="1689417"/>
            <a:ext cx="5235575" cy="3308598"/>
          </a:xfrm>
          <a:prstGeom prst="rect">
            <a:avLst/>
          </a:prstGeom>
        </p:spPr>
        <p:txBody>
          <a:bodyPr vert="horz" wrap="square" lIns="0" tIns="12700" rIns="0" bIns="0" rtlCol="0">
            <a:spAutoFit/>
          </a:bodyPr>
          <a:lstStyle/>
          <a:p>
            <a:pPr marL="240665" indent="-227965">
              <a:lnSpc>
                <a:spcPts val="2755"/>
              </a:lnSpc>
              <a:spcBef>
                <a:spcPts val="100"/>
              </a:spcBef>
              <a:buFont typeface="Wingdings"/>
              <a:buChar char=""/>
              <a:tabLst>
                <a:tab pos="240665" algn="l"/>
              </a:tabLst>
            </a:pPr>
            <a:r>
              <a:rPr lang="ja-JP" altLang="en-US" sz="2400" dirty="0">
                <a:solidFill>
                  <a:srgbClr val="1A1817"/>
                </a:solidFill>
                <a:latin typeface="Source Sans 3"/>
                <a:cs typeface="Source Sans 3"/>
              </a:rPr>
              <a:t>学生就业对所有人开放
</a:t>
            </a:r>
            <a:r>
              <a:rPr lang="zh-CN" altLang="en-US" sz="2400" dirty="0">
                <a:solidFill>
                  <a:srgbClr val="1A1817"/>
                </a:solidFill>
                <a:latin typeface="Source Sans 3"/>
                <a:cs typeface="Source Sans 3"/>
              </a:rPr>
              <a:t>当您提交 </a:t>
            </a:r>
            <a:r>
              <a:rPr lang="en-US" altLang="zh-CN" sz="2400" dirty="0">
                <a:solidFill>
                  <a:srgbClr val="1A1817"/>
                </a:solidFill>
                <a:latin typeface="Source Sans 3"/>
                <a:cs typeface="Source Sans 3"/>
              </a:rPr>
              <a:t>FAFSA </a:t>
            </a:r>
            <a:r>
              <a:rPr lang="zh-CN" altLang="en-US" sz="2400" dirty="0">
                <a:solidFill>
                  <a:srgbClr val="1A1817"/>
                </a:solidFill>
                <a:latin typeface="Source Sans 3"/>
                <a:cs typeface="Source Sans 3"/>
              </a:rPr>
              <a:t>时，</a:t>
            </a:r>
            <a:r>
              <a:rPr lang="ja-JP" altLang="en-US" sz="2400" dirty="0">
                <a:solidFill>
                  <a:srgbClr val="1A1817"/>
                </a:solidFill>
                <a:latin typeface="Source Sans 3"/>
                <a:cs typeface="Source Sans 3"/>
              </a:rPr>
              <a:t>一些学生将有资格参加联邦勤工俭学计划，该计划有好处
</a:t>
            </a:r>
            <a:r>
              <a:rPr lang="zh-CN" altLang="en-US" sz="2400" dirty="0">
                <a:solidFill>
                  <a:srgbClr val="1A1817"/>
                </a:solidFill>
                <a:latin typeface="Source Sans 3"/>
                <a:cs typeface="Source Sans 3"/>
              </a:rPr>
              <a:t>招聘中</a:t>
            </a:r>
            <a:r>
              <a:rPr lang="ja-JP" altLang="en-US" sz="2400" dirty="0">
                <a:solidFill>
                  <a:srgbClr val="1A1817"/>
                </a:solidFill>
                <a:latin typeface="Source Sans 3"/>
                <a:cs typeface="Source Sans 3"/>
              </a:rPr>
              <a:t>！
学生赚取薪水
</a:t>
            </a:r>
            <a:r>
              <a:rPr lang="en-US" sz="2400" dirty="0">
                <a:solidFill>
                  <a:srgbClr val="1A1817"/>
                </a:solidFill>
                <a:latin typeface="Source Sans 3"/>
                <a:cs typeface="Source Sans 3"/>
              </a:rPr>
              <a:t>Cougar </a:t>
            </a:r>
            <a:r>
              <a:rPr lang="en-US" sz="2400" dirty="0" err="1">
                <a:solidFill>
                  <a:srgbClr val="1A1817"/>
                </a:solidFill>
                <a:latin typeface="Source Sans 3"/>
                <a:cs typeface="Source Sans 3"/>
              </a:rPr>
              <a:t>Jobline</a:t>
            </a:r>
            <a:r>
              <a:rPr lang="en-US" sz="2400" dirty="0">
                <a:solidFill>
                  <a:srgbClr val="1A1817"/>
                </a:solidFill>
                <a:latin typeface="Source Sans 3"/>
                <a:cs typeface="Source Sans 3"/>
              </a:rPr>
              <a:t> - </a:t>
            </a:r>
            <a:r>
              <a:rPr lang="ja-JP" altLang="en-US" sz="2400" dirty="0">
                <a:solidFill>
                  <a:srgbClr val="1A1817"/>
                </a:solidFill>
                <a:latin typeface="Source Sans 3"/>
                <a:cs typeface="Source Sans 3"/>
              </a:rPr>
              <a:t>申请工作：
</a:t>
            </a:r>
            <a:r>
              <a:rPr lang="en-US" sz="2400" dirty="0">
                <a:solidFill>
                  <a:srgbClr val="1A1817"/>
                </a:solidFill>
                <a:latin typeface="Source Sans 3"/>
                <a:cs typeface="Source Sans 3"/>
              </a:rPr>
              <a:t>siue.edu/student-employment/cougar-</a:t>
            </a:r>
            <a:r>
              <a:rPr lang="en-US" sz="2400" dirty="0" err="1">
                <a:solidFill>
                  <a:srgbClr val="1A1817"/>
                </a:solidFill>
                <a:latin typeface="Source Sans 3"/>
                <a:cs typeface="Source Sans 3"/>
              </a:rPr>
              <a:t>jobline</a:t>
            </a:r>
            <a:endParaRPr sz="2000" dirty="0">
              <a:latin typeface="Source Sans 3"/>
              <a:cs typeface="Source Sans 3"/>
            </a:endParaRPr>
          </a:p>
        </p:txBody>
      </p:sp>
      <p:grpSp>
        <p:nvGrpSpPr>
          <p:cNvPr id="11" name="object 11"/>
          <p:cNvGrpSpPr/>
          <p:nvPr/>
        </p:nvGrpSpPr>
        <p:grpSpPr>
          <a:xfrm>
            <a:off x="0" y="409575"/>
            <a:ext cx="5953125" cy="5648325"/>
            <a:chOff x="0" y="409575"/>
            <a:chExt cx="5953125" cy="5648325"/>
          </a:xfrm>
        </p:grpSpPr>
        <p:pic>
          <p:nvPicPr>
            <p:cNvPr id="12" name="object 12"/>
            <p:cNvPicPr/>
            <p:nvPr/>
          </p:nvPicPr>
          <p:blipFill>
            <a:blip r:embed="rId3" cstate="print"/>
            <a:stretch>
              <a:fillRect/>
            </a:stretch>
          </p:blipFill>
          <p:spPr>
            <a:xfrm>
              <a:off x="0" y="409575"/>
              <a:ext cx="5953125" cy="5648325"/>
            </a:xfrm>
            <a:prstGeom prst="rect">
              <a:avLst/>
            </a:prstGeom>
          </p:spPr>
        </p:pic>
        <p:pic>
          <p:nvPicPr>
            <p:cNvPr id="13" name="object 13"/>
            <p:cNvPicPr/>
            <p:nvPr/>
          </p:nvPicPr>
          <p:blipFill>
            <a:blip r:embed="rId4" cstate="print"/>
            <a:stretch>
              <a:fillRect/>
            </a:stretch>
          </p:blipFill>
          <p:spPr>
            <a:xfrm>
              <a:off x="0" y="619125"/>
              <a:ext cx="5562600" cy="5048250"/>
            </a:xfrm>
            <a:prstGeom prst="rect">
              <a:avLst/>
            </a:prstGeom>
          </p:spPr>
        </p:pic>
      </p:grpSp>
      <p:sp>
        <p:nvSpPr>
          <p:cNvPr id="14" name="object 14"/>
          <p:cNvSpPr txBox="1"/>
          <p:nvPr/>
        </p:nvSpPr>
        <p:spPr>
          <a:xfrm>
            <a:off x="8683370" y="6186264"/>
            <a:ext cx="1323340" cy="269304"/>
          </a:xfrm>
          <a:prstGeom prst="rect">
            <a:avLst/>
          </a:prstGeom>
        </p:spPr>
        <p:txBody>
          <a:bodyPr vert="horz" wrap="square" lIns="0" tIns="0" rIns="0" bIns="0" rtlCol="0">
            <a:spAutoFit/>
          </a:bodyPr>
          <a:lstStyle/>
          <a:p>
            <a:pPr marL="12700">
              <a:lnSpc>
                <a:spcPts val="2090"/>
              </a:lnSpc>
            </a:pPr>
            <a:r>
              <a:rPr lang="ja-JP" altLang="en-US" sz="1800" spc="-10" dirty="0">
                <a:solidFill>
                  <a:srgbClr val="1A1817"/>
                </a:solidFill>
                <a:latin typeface="Arial"/>
                <a:cs typeface="Arial"/>
              </a:rPr>
              <a:t>经济援助</a:t>
            </a:r>
            <a:endParaRPr sz="1800"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3352800" cy="6248400"/>
          </a:xfrm>
          <a:custGeom>
            <a:avLst/>
            <a:gdLst/>
            <a:ahLst/>
            <a:cxnLst/>
            <a:rect l="l" t="t" r="r" b="b"/>
            <a:pathLst>
              <a:path w="3352800" h="6248400">
                <a:moveTo>
                  <a:pt x="3352800" y="0"/>
                </a:moveTo>
                <a:lnTo>
                  <a:pt x="0" y="0"/>
                </a:lnTo>
                <a:lnTo>
                  <a:pt x="0" y="6248400"/>
                </a:lnTo>
                <a:lnTo>
                  <a:pt x="3352800" y="6248400"/>
                </a:lnTo>
                <a:lnTo>
                  <a:pt x="3352800" y="0"/>
                </a:lnTo>
                <a:close/>
              </a:path>
            </a:pathLst>
          </a:custGeom>
          <a:solidFill>
            <a:srgbClr val="CC0000"/>
          </a:solidFill>
        </p:spPr>
        <p:txBody>
          <a:bodyPr wrap="square" lIns="0" tIns="0" rIns="0" bIns="0" rtlCol="0"/>
          <a:lstStyle/>
          <a:p>
            <a:endParaRPr/>
          </a:p>
        </p:txBody>
      </p:sp>
      <p:sp>
        <p:nvSpPr>
          <p:cNvPr id="3" name="object 3"/>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4" name="object 4"/>
          <p:cNvSpPr/>
          <p:nvPr/>
        </p:nvSpPr>
        <p:spPr>
          <a:xfrm>
            <a:off x="63055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5" name="object 5"/>
          <p:cNvSpPr/>
          <p:nvPr/>
        </p:nvSpPr>
        <p:spPr>
          <a:xfrm>
            <a:off x="67627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6" name="object 6"/>
          <p:cNvSpPr/>
          <p:nvPr/>
        </p:nvSpPr>
        <p:spPr>
          <a:xfrm>
            <a:off x="72104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7" name="object 7"/>
          <p:cNvSpPr/>
          <p:nvPr/>
        </p:nvSpPr>
        <p:spPr>
          <a:xfrm>
            <a:off x="76581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pic>
        <p:nvPicPr>
          <p:cNvPr id="8" name="object 8"/>
          <p:cNvPicPr/>
          <p:nvPr/>
        </p:nvPicPr>
        <p:blipFill>
          <a:blip r:embed="rId2" cstate="print"/>
          <a:stretch>
            <a:fillRect/>
          </a:stretch>
        </p:blipFill>
        <p:spPr>
          <a:xfrm>
            <a:off x="10515600" y="6238875"/>
            <a:ext cx="1485900" cy="180975"/>
          </a:xfrm>
          <a:prstGeom prst="rect">
            <a:avLst/>
          </a:prstGeom>
        </p:spPr>
      </p:pic>
      <p:sp>
        <p:nvSpPr>
          <p:cNvPr id="9" name="object 9"/>
          <p:cNvSpPr txBox="1">
            <a:spLocks noGrp="1"/>
          </p:cNvSpPr>
          <p:nvPr>
            <p:ph type="title"/>
          </p:nvPr>
        </p:nvSpPr>
        <p:spPr>
          <a:xfrm>
            <a:off x="6293739" y="734694"/>
            <a:ext cx="4554855" cy="541020"/>
          </a:xfrm>
          <a:prstGeom prst="rect">
            <a:avLst/>
          </a:prstGeom>
        </p:spPr>
        <p:txBody>
          <a:bodyPr vert="horz" wrap="square" lIns="0" tIns="16510" rIns="0" bIns="0" rtlCol="0">
            <a:spAutoFit/>
          </a:bodyPr>
          <a:lstStyle/>
          <a:p>
            <a:pPr marL="12700">
              <a:lnSpc>
                <a:spcPct val="100000"/>
              </a:lnSpc>
              <a:spcBef>
                <a:spcPts val="130"/>
              </a:spcBef>
            </a:pPr>
            <a:r>
              <a:rPr lang="zh-CN" altLang="en-US" dirty="0">
                <a:solidFill>
                  <a:srgbClr val="1A1817"/>
                </a:solidFill>
              </a:rPr>
              <a:t>你</a:t>
            </a:r>
            <a:r>
              <a:rPr lang="ja-JP" altLang="en-US" dirty="0">
                <a:solidFill>
                  <a:srgbClr val="1A1817"/>
                </a:solidFill>
              </a:rPr>
              <a:t>的下一步</a:t>
            </a:r>
            <a:endParaRPr spc="-10" dirty="0"/>
          </a:p>
        </p:txBody>
      </p:sp>
      <p:sp>
        <p:nvSpPr>
          <p:cNvPr id="10" name="object 10"/>
          <p:cNvSpPr txBox="1"/>
          <p:nvPr/>
        </p:nvSpPr>
        <p:spPr>
          <a:xfrm>
            <a:off x="6373495" y="1574799"/>
            <a:ext cx="5038090" cy="850233"/>
          </a:xfrm>
          <a:prstGeom prst="rect">
            <a:avLst/>
          </a:prstGeom>
        </p:spPr>
        <p:txBody>
          <a:bodyPr vert="horz" wrap="square" lIns="0" tIns="16510" rIns="0" bIns="0" rtlCol="0">
            <a:spAutoFit/>
          </a:bodyPr>
          <a:lstStyle/>
          <a:p>
            <a:pPr marL="469900" indent="-457200">
              <a:lnSpc>
                <a:spcPts val="2050"/>
              </a:lnSpc>
              <a:spcBef>
                <a:spcPts val="130"/>
              </a:spcBef>
              <a:buAutoNum type="arabicPeriod"/>
              <a:tabLst>
                <a:tab pos="469900" algn="l"/>
              </a:tabLst>
            </a:pPr>
            <a:r>
              <a:rPr lang="zh-CN" altLang="en-US" sz="1850" dirty="0">
                <a:solidFill>
                  <a:srgbClr val="1A1817"/>
                </a:solidFill>
                <a:latin typeface="Source Sans 3"/>
                <a:cs typeface="Source Sans 3"/>
              </a:rPr>
              <a:t>接受你希望用于</a:t>
            </a:r>
            <a:r>
              <a:rPr lang="en-US" altLang="zh-CN" sz="1850" dirty="0" err="1">
                <a:solidFill>
                  <a:srgbClr val="1A1817"/>
                </a:solidFill>
                <a:latin typeface="Source Sans 3"/>
                <a:cs typeface="Source Sans 3"/>
              </a:rPr>
              <a:t>CougarNet</a:t>
            </a:r>
            <a:r>
              <a:rPr lang="en-US" altLang="zh-CN" sz="1850" dirty="0">
                <a:solidFill>
                  <a:srgbClr val="1A1817"/>
                </a:solidFill>
                <a:latin typeface="Source Sans 3"/>
                <a:cs typeface="Source Sans 3"/>
              </a:rPr>
              <a:t> </a:t>
            </a:r>
            <a:r>
              <a:rPr lang="zh-CN" altLang="en-US" sz="1850" dirty="0">
                <a:solidFill>
                  <a:srgbClr val="1A1817"/>
                </a:solidFill>
                <a:latin typeface="Source Sans 3"/>
                <a:cs typeface="Source Sans 3"/>
              </a:rPr>
              <a:t>帐户的援助（请参阅 </a:t>
            </a:r>
            <a:r>
              <a:rPr lang="en-US" altLang="zh-CN" sz="1850" dirty="0" err="1">
                <a:solidFill>
                  <a:srgbClr val="1A1817"/>
                </a:solidFill>
                <a:latin typeface="Source Sans 3"/>
                <a:cs typeface="Source Sans 3"/>
              </a:rPr>
              <a:t>CougarNet</a:t>
            </a:r>
            <a:r>
              <a:rPr lang="en-US" altLang="zh-CN" sz="1850" dirty="0">
                <a:solidFill>
                  <a:srgbClr val="1A1817"/>
                </a:solidFill>
                <a:latin typeface="Source Sans 3"/>
                <a:cs typeface="Source Sans 3"/>
              </a:rPr>
              <a:t> </a:t>
            </a:r>
            <a:r>
              <a:rPr lang="zh-CN" altLang="en-US" sz="1850" dirty="0">
                <a:solidFill>
                  <a:srgbClr val="1A1817"/>
                </a:solidFill>
                <a:latin typeface="Source Sans 3"/>
                <a:cs typeface="Source Sans 3"/>
              </a:rPr>
              <a:t>讲义）
如果使用学生贷款（补贴和</a:t>
            </a:r>
            <a:r>
              <a:rPr lang="en-US" altLang="zh-CN" sz="1850" dirty="0">
                <a:solidFill>
                  <a:srgbClr val="1A1817"/>
                </a:solidFill>
                <a:latin typeface="Source Sans 3"/>
                <a:cs typeface="Source Sans 3"/>
              </a:rPr>
              <a:t>/</a:t>
            </a:r>
            <a:r>
              <a:rPr lang="zh-CN" altLang="en-US" sz="1850" dirty="0">
                <a:solidFill>
                  <a:srgbClr val="1A1817"/>
                </a:solidFill>
                <a:latin typeface="Source Sans 3"/>
                <a:cs typeface="Source Sans 3"/>
              </a:rPr>
              <a:t>或非补贴）：</a:t>
            </a:r>
            <a:endParaRPr sz="1850" dirty="0">
              <a:latin typeface="Source Sans 3"/>
              <a:cs typeface="Source Sans 3"/>
            </a:endParaRPr>
          </a:p>
        </p:txBody>
      </p:sp>
      <p:sp>
        <p:nvSpPr>
          <p:cNvPr id="11" name="object 11"/>
          <p:cNvSpPr txBox="1"/>
          <p:nvPr/>
        </p:nvSpPr>
        <p:spPr>
          <a:xfrm>
            <a:off x="7439025" y="3087485"/>
            <a:ext cx="4351020" cy="892552"/>
          </a:xfrm>
          <a:prstGeom prst="rect">
            <a:avLst/>
          </a:prstGeom>
        </p:spPr>
        <p:txBody>
          <a:bodyPr vert="horz" wrap="square" lIns="0" tIns="67945" rIns="0" bIns="0" rtlCol="0">
            <a:spAutoFit/>
          </a:bodyPr>
          <a:lstStyle/>
          <a:p>
            <a:pPr marL="355600" marR="5080" indent="-343535">
              <a:lnSpc>
                <a:spcPts val="1800"/>
              </a:lnSpc>
              <a:spcBef>
                <a:spcPts val="535"/>
              </a:spcBef>
              <a:buFont typeface="Courier New"/>
              <a:buChar char="o"/>
              <a:tabLst>
                <a:tab pos="355600" algn="l"/>
              </a:tabLst>
            </a:pPr>
            <a:r>
              <a:rPr lang="zh-CN" altLang="en-US" sz="1850" dirty="0">
                <a:solidFill>
                  <a:srgbClr val="1A1817"/>
                </a:solidFill>
                <a:latin typeface="Source Sans 3"/>
                <a:cs typeface="Source Sans 3"/>
              </a:rPr>
              <a:t>每学期至少注册 </a:t>
            </a:r>
            <a:r>
              <a:rPr lang="en-US" altLang="zh-CN" sz="1850" dirty="0">
                <a:solidFill>
                  <a:srgbClr val="1A1817"/>
                </a:solidFill>
                <a:latin typeface="Source Sans 3"/>
                <a:cs typeface="Source Sans 3"/>
              </a:rPr>
              <a:t>6 </a:t>
            </a:r>
            <a:r>
              <a:rPr lang="zh-CN" altLang="en-US" sz="1850" dirty="0">
                <a:solidFill>
                  <a:srgbClr val="1A1817"/>
                </a:solidFill>
                <a:latin typeface="Source Sans 3"/>
                <a:cs typeface="Source Sans 3"/>
              </a:rPr>
              <a:t>个学分
完成入学咨询
签署主本票</a:t>
            </a:r>
            <a:endParaRPr sz="1800" dirty="0">
              <a:latin typeface="Source Sans 3"/>
              <a:cs typeface="Source Sans 3"/>
            </a:endParaRPr>
          </a:p>
        </p:txBody>
      </p:sp>
      <p:sp>
        <p:nvSpPr>
          <p:cNvPr id="12" name="object 12"/>
          <p:cNvSpPr txBox="1"/>
          <p:nvPr/>
        </p:nvSpPr>
        <p:spPr>
          <a:xfrm>
            <a:off x="6373495" y="4065535"/>
            <a:ext cx="4887595" cy="1490792"/>
          </a:xfrm>
          <a:prstGeom prst="rect">
            <a:avLst/>
          </a:prstGeom>
        </p:spPr>
        <p:txBody>
          <a:bodyPr vert="horz" wrap="square" lIns="0" tIns="120014" rIns="0" bIns="0" rtlCol="0">
            <a:spAutoFit/>
          </a:bodyPr>
          <a:lstStyle/>
          <a:p>
            <a:pPr marL="469900" indent="-457200">
              <a:lnSpc>
                <a:spcPct val="100000"/>
              </a:lnSpc>
              <a:spcBef>
                <a:spcPts val="944"/>
              </a:spcBef>
              <a:buAutoNum type="arabicPeriod" startAt="3"/>
              <a:tabLst>
                <a:tab pos="469900" algn="l"/>
              </a:tabLst>
            </a:pPr>
            <a:r>
              <a:rPr lang="zh-CN" altLang="en-US" sz="1850" dirty="0">
                <a:solidFill>
                  <a:srgbClr val="1A1817"/>
                </a:solidFill>
                <a:latin typeface="Source Sans 3"/>
                <a:cs typeface="Source Sans 3"/>
              </a:rPr>
              <a:t>如果需要额外的帮助：
</a:t>
            </a:r>
            <a:r>
              <a:rPr lang="en-US" altLang="zh-CN" sz="1850" dirty="0">
                <a:solidFill>
                  <a:srgbClr val="1A1817"/>
                </a:solidFill>
                <a:latin typeface="Source Sans 3"/>
                <a:cs typeface="Source Sans 3"/>
              </a:rPr>
              <a:t>Parent PLUS </a:t>
            </a:r>
            <a:r>
              <a:rPr lang="zh-CN" altLang="en-US" sz="1850" dirty="0">
                <a:solidFill>
                  <a:srgbClr val="1A1817"/>
                </a:solidFill>
                <a:latin typeface="Source Sans 3"/>
                <a:cs typeface="Source Sans 3"/>
              </a:rPr>
              <a:t>贷款：在 </a:t>
            </a:r>
            <a:r>
              <a:rPr lang="en-US" altLang="zh-CN" sz="1850" dirty="0">
                <a:solidFill>
                  <a:srgbClr val="1A1817"/>
                </a:solidFill>
                <a:latin typeface="Source Sans 3"/>
                <a:cs typeface="Source Sans 3"/>
              </a:rPr>
              <a:t>StudentAid.gov </a:t>
            </a:r>
            <a:r>
              <a:rPr lang="zh-CN" altLang="en-US" sz="1850" dirty="0">
                <a:solidFill>
                  <a:srgbClr val="1A1817"/>
                </a:solidFill>
                <a:latin typeface="Source Sans 3"/>
                <a:cs typeface="Source Sans 3"/>
              </a:rPr>
              <a:t>申请
替代贷款：通过借款人选择的贷方获得私人贷款，适用于学生和家长</a:t>
            </a:r>
            <a:r>
              <a:rPr lang="en-US" altLang="zh-CN" sz="1850" dirty="0">
                <a:solidFill>
                  <a:srgbClr val="1A1817"/>
                </a:solidFill>
                <a:latin typeface="Source Sans 3"/>
                <a:cs typeface="Source Sans 3"/>
              </a:rPr>
              <a:t>/</a:t>
            </a:r>
            <a:r>
              <a:rPr lang="zh-CN" altLang="en-US" sz="1850" dirty="0">
                <a:solidFill>
                  <a:srgbClr val="1A1817"/>
                </a:solidFill>
                <a:latin typeface="Source Sans 3"/>
                <a:cs typeface="Source Sans 3"/>
              </a:rPr>
              <a:t>监护人</a:t>
            </a:r>
            <a:endParaRPr sz="1850" dirty="0">
              <a:latin typeface="Source Sans 3"/>
              <a:cs typeface="Source Sans 3"/>
            </a:endParaRPr>
          </a:p>
        </p:txBody>
      </p:sp>
      <p:grpSp>
        <p:nvGrpSpPr>
          <p:cNvPr id="13" name="object 13"/>
          <p:cNvGrpSpPr/>
          <p:nvPr/>
        </p:nvGrpSpPr>
        <p:grpSpPr>
          <a:xfrm>
            <a:off x="0" y="514362"/>
            <a:ext cx="5314950" cy="5410200"/>
            <a:chOff x="0" y="514362"/>
            <a:chExt cx="5314950" cy="5410200"/>
          </a:xfrm>
        </p:grpSpPr>
        <p:pic>
          <p:nvPicPr>
            <p:cNvPr id="14" name="object 14"/>
            <p:cNvPicPr/>
            <p:nvPr/>
          </p:nvPicPr>
          <p:blipFill>
            <a:blip r:embed="rId3" cstate="print"/>
            <a:stretch>
              <a:fillRect/>
            </a:stretch>
          </p:blipFill>
          <p:spPr>
            <a:xfrm>
              <a:off x="0" y="514362"/>
              <a:ext cx="5314950" cy="5410200"/>
            </a:xfrm>
            <a:prstGeom prst="rect">
              <a:avLst/>
            </a:prstGeom>
          </p:spPr>
        </p:pic>
        <p:pic>
          <p:nvPicPr>
            <p:cNvPr id="15" name="object 15"/>
            <p:cNvPicPr/>
            <p:nvPr/>
          </p:nvPicPr>
          <p:blipFill>
            <a:blip r:embed="rId4" cstate="print"/>
            <a:stretch>
              <a:fillRect/>
            </a:stretch>
          </p:blipFill>
          <p:spPr>
            <a:xfrm>
              <a:off x="0" y="723900"/>
              <a:ext cx="4924425" cy="4810125"/>
            </a:xfrm>
            <a:prstGeom prst="rect">
              <a:avLst/>
            </a:prstGeom>
          </p:spPr>
        </p:pic>
      </p:grpSp>
      <p:sp>
        <p:nvSpPr>
          <p:cNvPr id="16" name="object 16"/>
          <p:cNvSpPr txBox="1"/>
          <p:nvPr/>
        </p:nvSpPr>
        <p:spPr>
          <a:xfrm>
            <a:off x="5478779" y="3617912"/>
            <a:ext cx="1381125" cy="254557"/>
          </a:xfrm>
          <a:prstGeom prst="rect">
            <a:avLst/>
          </a:prstGeom>
        </p:spPr>
        <p:txBody>
          <a:bodyPr vert="horz" wrap="square" lIns="0" tIns="15875" rIns="0" bIns="0" rtlCol="0">
            <a:spAutoFit/>
          </a:bodyPr>
          <a:lstStyle/>
          <a:p>
            <a:pPr marL="12700">
              <a:lnSpc>
                <a:spcPct val="100000"/>
              </a:lnSpc>
              <a:spcBef>
                <a:spcPts val="125"/>
              </a:spcBef>
            </a:pPr>
            <a:r>
              <a:rPr sz="1550" b="1" spc="-10" dirty="0">
                <a:solidFill>
                  <a:srgbClr val="C2180E"/>
                </a:solidFill>
                <a:latin typeface="Source Sans 3 Semibold"/>
                <a:cs typeface="Source Sans 3 Semibold"/>
              </a:rPr>
              <a:t>StudentAid.gov</a:t>
            </a:r>
            <a:endParaRPr sz="1550" dirty="0">
              <a:latin typeface="Source Sans 3 Semibold"/>
              <a:cs typeface="Source Sans 3 Semibold"/>
            </a:endParaRPr>
          </a:p>
        </p:txBody>
      </p:sp>
      <p:grpSp>
        <p:nvGrpSpPr>
          <p:cNvPr id="17" name="object 17"/>
          <p:cNvGrpSpPr/>
          <p:nvPr/>
        </p:nvGrpSpPr>
        <p:grpSpPr>
          <a:xfrm>
            <a:off x="5490336" y="3496323"/>
            <a:ext cx="1655445" cy="532765"/>
            <a:chOff x="5490336" y="3496323"/>
            <a:chExt cx="1655445" cy="532765"/>
          </a:xfrm>
        </p:grpSpPr>
        <p:sp>
          <p:nvSpPr>
            <p:cNvPr id="18" name="object 18"/>
            <p:cNvSpPr/>
            <p:nvPr/>
          </p:nvSpPr>
          <p:spPr>
            <a:xfrm>
              <a:off x="5490336" y="3844670"/>
              <a:ext cx="1352550" cy="9525"/>
            </a:xfrm>
            <a:custGeom>
              <a:avLst/>
              <a:gdLst/>
              <a:ahLst/>
              <a:cxnLst/>
              <a:rect l="l" t="t" r="r" b="b"/>
              <a:pathLst>
                <a:path w="1352550" h="9525">
                  <a:moveTo>
                    <a:pt x="1352549" y="0"/>
                  </a:moveTo>
                  <a:lnTo>
                    <a:pt x="0" y="0"/>
                  </a:lnTo>
                  <a:lnTo>
                    <a:pt x="0" y="9524"/>
                  </a:lnTo>
                  <a:lnTo>
                    <a:pt x="1352549" y="9524"/>
                  </a:lnTo>
                  <a:lnTo>
                    <a:pt x="1352549" y="0"/>
                  </a:lnTo>
                  <a:close/>
                </a:path>
              </a:pathLst>
            </a:custGeom>
            <a:solidFill>
              <a:srgbClr val="C2180E"/>
            </a:solidFill>
          </p:spPr>
          <p:txBody>
            <a:bodyPr wrap="square" lIns="0" tIns="0" rIns="0" bIns="0" rtlCol="0"/>
            <a:lstStyle/>
            <a:p>
              <a:endParaRPr/>
            </a:p>
          </p:txBody>
        </p:sp>
        <p:sp>
          <p:nvSpPr>
            <p:cNvPr id="19" name="object 19"/>
            <p:cNvSpPr/>
            <p:nvPr/>
          </p:nvSpPr>
          <p:spPr>
            <a:xfrm>
              <a:off x="6839205" y="3496323"/>
              <a:ext cx="306705" cy="532765"/>
            </a:xfrm>
            <a:custGeom>
              <a:avLst/>
              <a:gdLst/>
              <a:ahLst/>
              <a:cxnLst/>
              <a:rect l="l" t="t" r="r" b="b"/>
              <a:pathLst>
                <a:path w="306704" h="532764">
                  <a:moveTo>
                    <a:pt x="306261" y="266326"/>
                  </a:moveTo>
                  <a:lnTo>
                    <a:pt x="39999" y="0"/>
                  </a:lnTo>
                  <a:lnTo>
                    <a:pt x="0" y="39989"/>
                  </a:lnTo>
                  <a:lnTo>
                    <a:pt x="226300" y="266325"/>
                  </a:lnTo>
                  <a:lnTo>
                    <a:pt x="12" y="492612"/>
                  </a:lnTo>
                  <a:lnTo>
                    <a:pt x="39999" y="532601"/>
                  </a:lnTo>
                  <a:lnTo>
                    <a:pt x="306261" y="266326"/>
                  </a:lnTo>
                  <a:close/>
                </a:path>
              </a:pathLst>
            </a:custGeom>
            <a:solidFill>
              <a:srgbClr val="CC0000"/>
            </a:solidFill>
          </p:spPr>
          <p:txBody>
            <a:bodyPr wrap="square" lIns="0" tIns="0" rIns="0" bIns="0" rtlCol="0"/>
            <a:lstStyle/>
            <a:p>
              <a:endParaRPr/>
            </a:p>
          </p:txBody>
        </p:sp>
      </p:grpSp>
      <p:sp>
        <p:nvSpPr>
          <p:cNvPr id="20" name="object 20"/>
          <p:cNvSpPr txBox="1"/>
          <p:nvPr/>
        </p:nvSpPr>
        <p:spPr>
          <a:xfrm>
            <a:off x="8683370" y="6186264"/>
            <a:ext cx="1323340" cy="269304"/>
          </a:xfrm>
          <a:prstGeom prst="rect">
            <a:avLst/>
          </a:prstGeom>
        </p:spPr>
        <p:txBody>
          <a:bodyPr vert="horz" wrap="square" lIns="0" tIns="0" rIns="0" bIns="0" rtlCol="0">
            <a:spAutoFit/>
          </a:bodyPr>
          <a:lstStyle/>
          <a:p>
            <a:pPr marL="12700">
              <a:lnSpc>
                <a:spcPts val="2090"/>
              </a:lnSpc>
            </a:pPr>
            <a:r>
              <a:rPr lang="zh-CN" altLang="en-US" sz="1800" spc="-10" dirty="0">
                <a:solidFill>
                  <a:srgbClr val="1A1817"/>
                </a:solidFill>
                <a:latin typeface="Arial"/>
                <a:cs typeface="Arial"/>
              </a:rPr>
              <a:t>经济援助</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05625"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sp>
        <p:nvSpPr>
          <p:cNvPr id="3" name="object 3"/>
          <p:cNvSpPr/>
          <p:nvPr/>
        </p:nvSpPr>
        <p:spPr>
          <a:xfrm>
            <a:off x="609600" y="0"/>
            <a:ext cx="10972800" cy="381000"/>
          </a:xfrm>
          <a:custGeom>
            <a:avLst/>
            <a:gdLst/>
            <a:ahLst/>
            <a:cxnLst/>
            <a:rect l="l" t="t" r="r" b="b"/>
            <a:pathLst>
              <a:path w="10972800" h="381000">
                <a:moveTo>
                  <a:pt x="10972800" y="0"/>
                </a:moveTo>
                <a:lnTo>
                  <a:pt x="0" y="0"/>
                </a:lnTo>
                <a:lnTo>
                  <a:pt x="0" y="381000"/>
                </a:lnTo>
                <a:lnTo>
                  <a:pt x="10972800" y="381000"/>
                </a:lnTo>
                <a:lnTo>
                  <a:pt x="10972800" y="0"/>
                </a:lnTo>
                <a:close/>
              </a:path>
            </a:pathLst>
          </a:custGeom>
          <a:solidFill>
            <a:srgbClr val="CC0000"/>
          </a:solidFill>
        </p:spPr>
        <p:txBody>
          <a:bodyPr wrap="square" lIns="0" tIns="0" rIns="0" bIns="0" rtlCol="0"/>
          <a:lstStyle/>
          <a:p>
            <a:endParaRPr/>
          </a:p>
        </p:txBody>
      </p:sp>
      <p:sp>
        <p:nvSpPr>
          <p:cNvPr id="4" name="object 4"/>
          <p:cNvSpPr/>
          <p:nvPr/>
        </p:nvSpPr>
        <p:spPr>
          <a:xfrm>
            <a:off x="7048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5" name="object 5"/>
          <p:cNvSpPr/>
          <p:nvPr/>
        </p:nvSpPr>
        <p:spPr>
          <a:xfrm>
            <a:off x="1162050"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6" name="object 6"/>
          <p:cNvSpPr/>
          <p:nvPr/>
        </p:nvSpPr>
        <p:spPr>
          <a:xfrm>
            <a:off x="16097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7" name="object 7"/>
          <p:cNvSpPr/>
          <p:nvPr/>
        </p:nvSpPr>
        <p:spPr>
          <a:xfrm>
            <a:off x="205740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grpSp>
        <p:nvGrpSpPr>
          <p:cNvPr id="8" name="object 8"/>
          <p:cNvGrpSpPr/>
          <p:nvPr/>
        </p:nvGrpSpPr>
        <p:grpSpPr>
          <a:xfrm>
            <a:off x="6057900" y="28575"/>
            <a:ext cx="5943600" cy="6391275"/>
            <a:chOff x="6057900" y="28575"/>
            <a:chExt cx="5943600" cy="6391275"/>
          </a:xfrm>
        </p:grpSpPr>
        <p:pic>
          <p:nvPicPr>
            <p:cNvPr id="9" name="object 9"/>
            <p:cNvPicPr/>
            <p:nvPr/>
          </p:nvPicPr>
          <p:blipFill>
            <a:blip r:embed="rId2" cstate="print"/>
            <a:stretch>
              <a:fillRect/>
            </a:stretch>
          </p:blipFill>
          <p:spPr>
            <a:xfrm>
              <a:off x="10515600" y="6238875"/>
              <a:ext cx="1485900" cy="180975"/>
            </a:xfrm>
            <a:prstGeom prst="rect">
              <a:avLst/>
            </a:prstGeom>
          </p:spPr>
        </p:pic>
        <p:pic>
          <p:nvPicPr>
            <p:cNvPr id="10" name="object 10"/>
            <p:cNvPicPr/>
            <p:nvPr/>
          </p:nvPicPr>
          <p:blipFill>
            <a:blip r:embed="rId3" cstate="print"/>
            <a:stretch>
              <a:fillRect/>
            </a:stretch>
          </p:blipFill>
          <p:spPr>
            <a:xfrm>
              <a:off x="6057900" y="28575"/>
              <a:ext cx="3209925" cy="5857875"/>
            </a:xfrm>
            <a:prstGeom prst="rect">
              <a:avLst/>
            </a:prstGeom>
          </p:spPr>
        </p:pic>
        <p:pic>
          <p:nvPicPr>
            <p:cNvPr id="11" name="object 11"/>
            <p:cNvPicPr/>
            <p:nvPr/>
          </p:nvPicPr>
          <p:blipFill>
            <a:blip r:embed="rId4" cstate="print"/>
            <a:stretch>
              <a:fillRect/>
            </a:stretch>
          </p:blipFill>
          <p:spPr>
            <a:xfrm>
              <a:off x="6267450" y="261365"/>
              <a:ext cx="2609850" cy="5234559"/>
            </a:xfrm>
            <a:prstGeom prst="rect">
              <a:avLst/>
            </a:prstGeom>
          </p:spPr>
        </p:pic>
        <p:pic>
          <p:nvPicPr>
            <p:cNvPr id="12" name="object 12"/>
            <p:cNvPicPr/>
            <p:nvPr/>
          </p:nvPicPr>
          <p:blipFill>
            <a:blip r:embed="rId5" cstate="print"/>
            <a:stretch>
              <a:fillRect/>
            </a:stretch>
          </p:blipFill>
          <p:spPr>
            <a:xfrm>
              <a:off x="8763000" y="352425"/>
              <a:ext cx="3209925" cy="5857875"/>
            </a:xfrm>
            <a:prstGeom prst="rect">
              <a:avLst/>
            </a:prstGeom>
          </p:spPr>
        </p:pic>
        <p:pic>
          <p:nvPicPr>
            <p:cNvPr id="13" name="object 13"/>
            <p:cNvPicPr/>
            <p:nvPr/>
          </p:nvPicPr>
          <p:blipFill>
            <a:blip r:embed="rId6" cstate="print"/>
            <a:stretch>
              <a:fillRect/>
            </a:stretch>
          </p:blipFill>
          <p:spPr>
            <a:xfrm>
              <a:off x="8972550" y="562038"/>
              <a:ext cx="2609850" cy="5246116"/>
            </a:xfrm>
            <a:prstGeom prst="rect">
              <a:avLst/>
            </a:prstGeom>
          </p:spPr>
        </p:pic>
      </p:grpSp>
      <p:sp>
        <p:nvSpPr>
          <p:cNvPr id="14" name="object 14"/>
          <p:cNvSpPr txBox="1">
            <a:spLocks noGrp="1"/>
          </p:cNvSpPr>
          <p:nvPr>
            <p:ph type="title"/>
          </p:nvPr>
        </p:nvSpPr>
        <p:spPr>
          <a:xfrm>
            <a:off x="355917" y="340931"/>
            <a:ext cx="11495341" cy="929805"/>
          </a:xfrm>
          <a:prstGeom prst="rect">
            <a:avLst/>
          </a:prstGeom>
        </p:spPr>
        <p:txBody>
          <a:bodyPr vert="horz" wrap="square" lIns="0" tIns="410273" rIns="0" bIns="0" rtlCol="0">
            <a:spAutoFit/>
          </a:bodyPr>
          <a:lstStyle/>
          <a:p>
            <a:pPr marL="345440">
              <a:lnSpc>
                <a:spcPct val="100000"/>
              </a:lnSpc>
              <a:spcBef>
                <a:spcPts val="130"/>
              </a:spcBef>
            </a:pPr>
            <a:r>
              <a:rPr lang="ja-JP" altLang="en-US" spc="-10" dirty="0"/>
              <a:t>技巧！</a:t>
            </a:r>
            <a:endParaRPr spc="-10" dirty="0"/>
          </a:p>
        </p:txBody>
      </p:sp>
      <p:sp>
        <p:nvSpPr>
          <p:cNvPr id="16" name="object 16"/>
          <p:cNvSpPr txBox="1"/>
          <p:nvPr/>
        </p:nvSpPr>
        <p:spPr>
          <a:xfrm>
            <a:off x="8683370" y="6186264"/>
            <a:ext cx="1323340" cy="269304"/>
          </a:xfrm>
          <a:prstGeom prst="rect">
            <a:avLst/>
          </a:prstGeom>
        </p:spPr>
        <p:txBody>
          <a:bodyPr vert="horz" wrap="square" lIns="0" tIns="0" rIns="0" bIns="0" rtlCol="0">
            <a:spAutoFit/>
          </a:bodyPr>
          <a:lstStyle/>
          <a:p>
            <a:pPr marL="12700">
              <a:lnSpc>
                <a:spcPts val="2090"/>
              </a:lnSpc>
            </a:pPr>
            <a:r>
              <a:rPr lang="zh-CN" altLang="en-US" sz="1800" spc="-10" dirty="0">
                <a:solidFill>
                  <a:srgbClr val="1A1817"/>
                </a:solidFill>
                <a:latin typeface="Arial"/>
                <a:cs typeface="Arial"/>
              </a:rPr>
              <a:t>经济援助</a:t>
            </a:r>
          </a:p>
        </p:txBody>
      </p:sp>
      <p:sp>
        <p:nvSpPr>
          <p:cNvPr id="15" name="object 15"/>
          <p:cNvSpPr txBox="1"/>
          <p:nvPr/>
        </p:nvSpPr>
        <p:spPr>
          <a:xfrm>
            <a:off x="915987" y="1693862"/>
            <a:ext cx="4515485" cy="3298082"/>
          </a:xfrm>
          <a:prstGeom prst="rect">
            <a:avLst/>
          </a:prstGeom>
        </p:spPr>
        <p:txBody>
          <a:bodyPr vert="horz" wrap="square" lIns="0" tIns="49530" rIns="0" bIns="0" rtlCol="0">
            <a:spAutoFit/>
          </a:bodyPr>
          <a:lstStyle/>
          <a:p>
            <a:pPr marL="240029" marR="174625" indent="-227965">
              <a:lnSpc>
                <a:spcPct val="90000"/>
              </a:lnSpc>
              <a:spcBef>
                <a:spcPts val="390"/>
              </a:spcBef>
              <a:buFont typeface="Wingdings"/>
              <a:buChar char=""/>
              <a:tabLst>
                <a:tab pos="241300" algn="l"/>
              </a:tabLst>
            </a:pPr>
            <a:r>
              <a:rPr lang="zh-CN" altLang="en-US" sz="2400" dirty="0">
                <a:solidFill>
                  <a:srgbClr val="1A1817"/>
                </a:solidFill>
                <a:latin typeface="Source Sans 3"/>
                <a:cs typeface="Source Sans 3"/>
              </a:rPr>
              <a:t>保持 累积的</a:t>
            </a:r>
            <a:r>
              <a:rPr lang="en-US" altLang="zh-CN" sz="2400" dirty="0">
                <a:solidFill>
                  <a:srgbClr val="1A1817"/>
                </a:solidFill>
                <a:latin typeface="Source Sans 3"/>
                <a:cs typeface="Source Sans 3"/>
              </a:rPr>
              <a:t>2.00 </a:t>
            </a:r>
            <a:r>
              <a:rPr lang="zh-CN" altLang="en-US" sz="2400" dirty="0">
                <a:solidFill>
                  <a:srgbClr val="1A1817"/>
                </a:solidFill>
                <a:latin typeface="Source Sans 3"/>
                <a:cs typeface="Source Sans 3"/>
              </a:rPr>
              <a:t>的 </a:t>
            </a:r>
            <a:r>
              <a:rPr lang="en-US" altLang="zh-CN" sz="2400" dirty="0">
                <a:solidFill>
                  <a:srgbClr val="1A1817"/>
                </a:solidFill>
                <a:latin typeface="Source Sans 3"/>
                <a:cs typeface="Source Sans 3"/>
              </a:rPr>
              <a:t>GPA </a:t>
            </a:r>
            <a:r>
              <a:rPr lang="zh-CN" altLang="en-US" sz="2400" dirty="0">
                <a:solidFill>
                  <a:srgbClr val="1A1817"/>
                </a:solidFill>
                <a:latin typeface="Source Sans 3"/>
                <a:cs typeface="Source Sans 3"/>
              </a:rPr>
              <a:t>并完成至少 </a:t>
            </a:r>
            <a:r>
              <a:rPr lang="en-US" altLang="zh-CN" sz="2400" dirty="0">
                <a:solidFill>
                  <a:srgbClr val="1A1817"/>
                </a:solidFill>
                <a:latin typeface="Source Sans 3"/>
                <a:cs typeface="Source Sans 3"/>
              </a:rPr>
              <a:t>67% </a:t>
            </a:r>
            <a:r>
              <a:rPr lang="zh-CN" altLang="en-US" sz="2400" dirty="0">
                <a:solidFill>
                  <a:srgbClr val="1A1817"/>
                </a:solidFill>
                <a:latin typeface="Source Sans 3"/>
                <a:cs typeface="Source Sans 3"/>
              </a:rPr>
              <a:t>的课程。
了解你的大学的奖学金续签标准。
查看你的 </a:t>
            </a:r>
            <a:r>
              <a:rPr lang="en-US" altLang="zh-CN" sz="2400" dirty="0" err="1">
                <a:solidFill>
                  <a:srgbClr val="1A1817"/>
                </a:solidFill>
                <a:latin typeface="Source Sans 3"/>
                <a:cs typeface="Source Sans 3"/>
              </a:rPr>
              <a:t>CougarNet</a:t>
            </a:r>
            <a:r>
              <a:rPr lang="en-US" altLang="zh-CN" sz="2400" dirty="0">
                <a:solidFill>
                  <a:srgbClr val="1A1817"/>
                </a:solidFill>
                <a:latin typeface="Source Sans 3"/>
                <a:cs typeface="Source Sans 3"/>
              </a:rPr>
              <a:t> </a:t>
            </a:r>
            <a:r>
              <a:rPr lang="zh-CN" altLang="en-US" sz="2400" dirty="0">
                <a:solidFill>
                  <a:srgbClr val="1A1817"/>
                </a:solidFill>
                <a:latin typeface="Source Sans 3"/>
                <a:cs typeface="Source Sans 3"/>
              </a:rPr>
              <a:t>帐户。
添加或删除课程可能会影响您的经济援助。
每年完成 </a:t>
            </a:r>
            <a:r>
              <a:rPr lang="en-US" altLang="zh-CN" sz="2400" dirty="0">
                <a:solidFill>
                  <a:srgbClr val="1A1817"/>
                </a:solidFill>
                <a:latin typeface="Source Sans 3"/>
                <a:cs typeface="Source Sans 3"/>
              </a:rPr>
              <a:t>FAFSA</a:t>
            </a:r>
            <a:r>
              <a:rPr lang="zh-CN" altLang="en-US" sz="2400" dirty="0">
                <a:solidFill>
                  <a:srgbClr val="1A1817"/>
                </a:solidFill>
                <a:latin typeface="Source Sans 3"/>
                <a:cs typeface="Source Sans 3"/>
              </a:rPr>
              <a:t>。</a:t>
            </a:r>
            <a:r>
              <a:rPr lang="en-US" altLang="zh-CN" sz="2400" dirty="0">
                <a:solidFill>
                  <a:srgbClr val="1A1817"/>
                </a:solidFill>
                <a:latin typeface="Source Sans 3"/>
                <a:cs typeface="Source Sans 3"/>
              </a:rPr>
              <a:t>26-27 FAFSA </a:t>
            </a:r>
            <a:r>
              <a:rPr lang="zh-CN" altLang="en-US" sz="2400" dirty="0">
                <a:solidFill>
                  <a:srgbClr val="1A1817"/>
                </a:solidFill>
                <a:latin typeface="Source Sans 3"/>
                <a:cs typeface="Source Sans 3"/>
              </a:rPr>
              <a:t>将于 </a:t>
            </a:r>
            <a:r>
              <a:rPr lang="en-US" altLang="zh-CN" sz="2400" dirty="0">
                <a:solidFill>
                  <a:srgbClr val="1A1817"/>
                </a:solidFill>
                <a:latin typeface="Source Sans 3"/>
                <a:cs typeface="Source Sans 3"/>
              </a:rPr>
              <a:t>2025 </a:t>
            </a:r>
            <a:r>
              <a:rPr lang="zh-CN" altLang="en-US" sz="2400" dirty="0">
                <a:solidFill>
                  <a:srgbClr val="1A1817"/>
                </a:solidFill>
                <a:latin typeface="Source Sans 3"/>
                <a:cs typeface="Source Sans 3"/>
              </a:rPr>
              <a:t>年 </a:t>
            </a:r>
            <a:r>
              <a:rPr lang="en-US" altLang="zh-CN" sz="2400" dirty="0">
                <a:solidFill>
                  <a:srgbClr val="1A1817"/>
                </a:solidFill>
                <a:latin typeface="Source Sans 3"/>
                <a:cs typeface="Source Sans 3"/>
              </a:rPr>
              <a:t>10 </a:t>
            </a:r>
            <a:r>
              <a:rPr lang="zh-CN" altLang="en-US" sz="2400" dirty="0">
                <a:solidFill>
                  <a:srgbClr val="1A1817"/>
                </a:solidFill>
                <a:latin typeface="Source Sans 3"/>
                <a:cs typeface="Source Sans 3"/>
              </a:rPr>
              <a:t>月推出。</a:t>
            </a:r>
            <a:endParaRPr sz="2400" dirty="0">
              <a:latin typeface="Source Sans 3"/>
              <a:cs typeface="Source Sans 3"/>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915150" y="6029325"/>
            <a:ext cx="5276850" cy="828675"/>
            <a:chOff x="6915150" y="6029325"/>
            <a:chExt cx="5276850" cy="828675"/>
          </a:xfrm>
        </p:grpSpPr>
        <p:sp>
          <p:nvSpPr>
            <p:cNvPr id="3" name="object 3"/>
            <p:cNvSpPr/>
            <p:nvPr/>
          </p:nvSpPr>
          <p:spPr>
            <a:xfrm>
              <a:off x="10306050" y="6029325"/>
              <a:ext cx="1885950" cy="828675"/>
            </a:xfrm>
            <a:custGeom>
              <a:avLst/>
              <a:gdLst/>
              <a:ahLst/>
              <a:cxnLst/>
              <a:rect l="l" t="t" r="r" b="b"/>
              <a:pathLst>
                <a:path w="1885950" h="828675">
                  <a:moveTo>
                    <a:pt x="1885950" y="0"/>
                  </a:moveTo>
                  <a:lnTo>
                    <a:pt x="0" y="0"/>
                  </a:lnTo>
                  <a:lnTo>
                    <a:pt x="0" y="828675"/>
                  </a:lnTo>
                  <a:lnTo>
                    <a:pt x="1885950" y="828675"/>
                  </a:lnTo>
                  <a:lnTo>
                    <a:pt x="1885950" y="0"/>
                  </a:lnTo>
                  <a:close/>
                </a:path>
              </a:pathLst>
            </a:custGeom>
            <a:solidFill>
              <a:srgbClr val="E2E3E1"/>
            </a:solidFill>
          </p:spPr>
          <p:txBody>
            <a:bodyPr wrap="square" lIns="0" tIns="0" rIns="0" bIns="0" rtlCol="0"/>
            <a:lstStyle/>
            <a:p>
              <a:endParaRPr/>
            </a:p>
          </p:txBody>
        </p:sp>
        <p:sp>
          <p:nvSpPr>
            <p:cNvPr id="4" name="object 4"/>
            <p:cNvSpPr/>
            <p:nvPr/>
          </p:nvSpPr>
          <p:spPr>
            <a:xfrm>
              <a:off x="6915150" y="6619875"/>
              <a:ext cx="4676775" cy="238125"/>
            </a:xfrm>
            <a:custGeom>
              <a:avLst/>
              <a:gdLst/>
              <a:ahLst/>
              <a:cxnLst/>
              <a:rect l="l" t="t" r="r" b="b"/>
              <a:pathLst>
                <a:path w="4676775" h="238125">
                  <a:moveTo>
                    <a:pt x="4676775" y="0"/>
                  </a:moveTo>
                  <a:lnTo>
                    <a:pt x="0" y="0"/>
                  </a:lnTo>
                  <a:lnTo>
                    <a:pt x="0" y="238125"/>
                  </a:lnTo>
                  <a:lnTo>
                    <a:pt x="4676775" y="238125"/>
                  </a:lnTo>
                  <a:lnTo>
                    <a:pt x="4676775" y="0"/>
                  </a:lnTo>
                  <a:close/>
                </a:path>
              </a:pathLst>
            </a:custGeom>
            <a:solidFill>
              <a:srgbClr val="CC0000"/>
            </a:solidFill>
          </p:spPr>
          <p:txBody>
            <a:bodyPr wrap="square" lIns="0" tIns="0" rIns="0" bIns="0" rtlCol="0"/>
            <a:lstStyle/>
            <a:p>
              <a:endParaRPr/>
            </a:p>
          </p:txBody>
        </p:sp>
      </p:grpSp>
      <p:grpSp>
        <p:nvGrpSpPr>
          <p:cNvPr id="5" name="object 5"/>
          <p:cNvGrpSpPr/>
          <p:nvPr/>
        </p:nvGrpSpPr>
        <p:grpSpPr>
          <a:xfrm>
            <a:off x="0" y="0"/>
            <a:ext cx="12192000" cy="3429000"/>
            <a:chOff x="0" y="0"/>
            <a:chExt cx="12192000" cy="3429000"/>
          </a:xfrm>
        </p:grpSpPr>
        <p:sp>
          <p:nvSpPr>
            <p:cNvPr id="6" name="object 6"/>
            <p:cNvSpPr/>
            <p:nvPr/>
          </p:nvSpPr>
          <p:spPr>
            <a:xfrm>
              <a:off x="0" y="0"/>
              <a:ext cx="6858000" cy="381000"/>
            </a:xfrm>
            <a:custGeom>
              <a:avLst/>
              <a:gdLst/>
              <a:ahLst/>
              <a:cxnLst/>
              <a:rect l="l" t="t" r="r" b="b"/>
              <a:pathLst>
                <a:path w="6858000" h="381000">
                  <a:moveTo>
                    <a:pt x="0" y="381000"/>
                  </a:moveTo>
                  <a:lnTo>
                    <a:pt x="6858000" y="381000"/>
                  </a:lnTo>
                  <a:lnTo>
                    <a:pt x="6858000" y="0"/>
                  </a:lnTo>
                  <a:lnTo>
                    <a:pt x="0" y="0"/>
                  </a:lnTo>
                  <a:lnTo>
                    <a:pt x="0" y="381000"/>
                  </a:lnTo>
                  <a:close/>
                </a:path>
              </a:pathLst>
            </a:custGeom>
            <a:solidFill>
              <a:srgbClr val="CC0000"/>
            </a:solidFill>
          </p:spPr>
          <p:txBody>
            <a:bodyPr wrap="square" lIns="0" tIns="0" rIns="0" bIns="0" rtlCol="0"/>
            <a:lstStyle/>
            <a:p>
              <a:endParaRPr/>
            </a:p>
          </p:txBody>
        </p:sp>
        <p:sp>
          <p:nvSpPr>
            <p:cNvPr id="7" name="object 7"/>
            <p:cNvSpPr/>
            <p:nvPr/>
          </p:nvSpPr>
          <p:spPr>
            <a:xfrm>
              <a:off x="0" y="381000"/>
              <a:ext cx="12192000" cy="3048000"/>
            </a:xfrm>
            <a:custGeom>
              <a:avLst/>
              <a:gdLst/>
              <a:ahLst/>
              <a:cxnLst/>
              <a:rect l="l" t="t" r="r" b="b"/>
              <a:pathLst>
                <a:path w="12192000" h="3048000">
                  <a:moveTo>
                    <a:pt x="12192000" y="0"/>
                  </a:moveTo>
                  <a:lnTo>
                    <a:pt x="0" y="0"/>
                  </a:lnTo>
                  <a:lnTo>
                    <a:pt x="0" y="3048000"/>
                  </a:lnTo>
                  <a:lnTo>
                    <a:pt x="12192000" y="3048000"/>
                  </a:lnTo>
                  <a:lnTo>
                    <a:pt x="12192000" y="0"/>
                  </a:lnTo>
                  <a:close/>
                </a:path>
              </a:pathLst>
            </a:custGeom>
            <a:solidFill>
              <a:srgbClr val="E2E3E1"/>
            </a:solidFill>
          </p:spPr>
          <p:txBody>
            <a:bodyPr wrap="square" lIns="0" tIns="0" rIns="0" bIns="0" rtlCol="0"/>
            <a:lstStyle/>
            <a:p>
              <a:endParaRPr/>
            </a:p>
          </p:txBody>
        </p:sp>
        <p:sp>
          <p:nvSpPr>
            <p:cNvPr id="8" name="object 8"/>
            <p:cNvSpPr/>
            <p:nvPr/>
          </p:nvSpPr>
          <p:spPr>
            <a:xfrm>
              <a:off x="71437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CC0000"/>
            </a:solidFill>
          </p:spPr>
          <p:txBody>
            <a:bodyPr wrap="square" lIns="0" tIns="0" rIns="0" bIns="0" rtlCol="0"/>
            <a:lstStyle/>
            <a:p>
              <a:endParaRPr/>
            </a:p>
          </p:txBody>
        </p:sp>
        <p:sp>
          <p:nvSpPr>
            <p:cNvPr id="9" name="object 9"/>
            <p:cNvSpPr/>
            <p:nvPr/>
          </p:nvSpPr>
          <p:spPr>
            <a:xfrm>
              <a:off x="1171575" y="1333500"/>
              <a:ext cx="219075" cy="228600"/>
            </a:xfrm>
            <a:custGeom>
              <a:avLst/>
              <a:gdLst/>
              <a:ahLst/>
              <a:cxnLst/>
              <a:rect l="l" t="t" r="r" b="b"/>
              <a:pathLst>
                <a:path w="219075" h="228600">
                  <a:moveTo>
                    <a:pt x="219075" y="0"/>
                  </a:moveTo>
                  <a:lnTo>
                    <a:pt x="0" y="0"/>
                  </a:lnTo>
                  <a:lnTo>
                    <a:pt x="0" y="228600"/>
                  </a:lnTo>
                  <a:lnTo>
                    <a:pt x="219075" y="228600"/>
                  </a:lnTo>
                  <a:lnTo>
                    <a:pt x="219075" y="0"/>
                  </a:lnTo>
                  <a:close/>
                </a:path>
              </a:pathLst>
            </a:custGeom>
            <a:solidFill>
              <a:srgbClr val="1A1817"/>
            </a:solidFill>
          </p:spPr>
          <p:txBody>
            <a:bodyPr wrap="square" lIns="0" tIns="0" rIns="0" bIns="0" rtlCol="0"/>
            <a:lstStyle/>
            <a:p>
              <a:endParaRPr/>
            </a:p>
          </p:txBody>
        </p:sp>
        <p:sp>
          <p:nvSpPr>
            <p:cNvPr id="10" name="object 10"/>
            <p:cNvSpPr/>
            <p:nvPr/>
          </p:nvSpPr>
          <p:spPr>
            <a:xfrm>
              <a:off x="1619250"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6C6D6C"/>
            </a:solidFill>
          </p:spPr>
          <p:txBody>
            <a:bodyPr wrap="square" lIns="0" tIns="0" rIns="0" bIns="0" rtlCol="0"/>
            <a:lstStyle/>
            <a:p>
              <a:endParaRPr/>
            </a:p>
          </p:txBody>
        </p:sp>
        <p:sp>
          <p:nvSpPr>
            <p:cNvPr id="11" name="object 11"/>
            <p:cNvSpPr/>
            <p:nvPr/>
          </p:nvSpPr>
          <p:spPr>
            <a:xfrm>
              <a:off x="2066925" y="1333500"/>
              <a:ext cx="228600" cy="228600"/>
            </a:xfrm>
            <a:custGeom>
              <a:avLst/>
              <a:gdLst/>
              <a:ahLst/>
              <a:cxnLst/>
              <a:rect l="l" t="t" r="r" b="b"/>
              <a:pathLst>
                <a:path w="228600" h="228600">
                  <a:moveTo>
                    <a:pt x="228600" y="0"/>
                  </a:moveTo>
                  <a:lnTo>
                    <a:pt x="0" y="0"/>
                  </a:lnTo>
                  <a:lnTo>
                    <a:pt x="0" y="228600"/>
                  </a:lnTo>
                  <a:lnTo>
                    <a:pt x="228600" y="228600"/>
                  </a:lnTo>
                  <a:lnTo>
                    <a:pt x="228600" y="0"/>
                  </a:lnTo>
                  <a:close/>
                </a:path>
              </a:pathLst>
            </a:custGeom>
            <a:solidFill>
              <a:srgbClr val="A9AAA8"/>
            </a:solidFill>
          </p:spPr>
          <p:txBody>
            <a:bodyPr wrap="square" lIns="0" tIns="0" rIns="0" bIns="0" rtlCol="0"/>
            <a:lstStyle/>
            <a:p>
              <a:endParaRPr/>
            </a:p>
          </p:txBody>
        </p:sp>
      </p:grpSp>
      <p:pic>
        <p:nvPicPr>
          <p:cNvPr id="12" name="object 12"/>
          <p:cNvPicPr/>
          <p:nvPr/>
        </p:nvPicPr>
        <p:blipFill>
          <a:blip r:embed="rId2" cstate="print"/>
          <a:stretch>
            <a:fillRect/>
          </a:stretch>
        </p:blipFill>
        <p:spPr>
          <a:xfrm>
            <a:off x="10515600" y="6238875"/>
            <a:ext cx="1485900" cy="180975"/>
          </a:xfrm>
          <a:prstGeom prst="rect">
            <a:avLst/>
          </a:prstGeom>
        </p:spPr>
      </p:pic>
      <p:sp>
        <p:nvSpPr>
          <p:cNvPr id="13" name="object 13"/>
          <p:cNvSpPr txBox="1">
            <a:spLocks noGrp="1"/>
          </p:cNvSpPr>
          <p:nvPr>
            <p:ph type="title"/>
          </p:nvPr>
        </p:nvSpPr>
        <p:spPr>
          <a:xfrm>
            <a:off x="355917" y="340931"/>
            <a:ext cx="11495341" cy="866326"/>
          </a:xfrm>
          <a:prstGeom prst="rect">
            <a:avLst/>
          </a:prstGeom>
        </p:spPr>
        <p:txBody>
          <a:bodyPr vert="horz" wrap="square" lIns="0" tIns="347408" rIns="0" bIns="0" rtlCol="0">
            <a:spAutoFit/>
          </a:bodyPr>
          <a:lstStyle/>
          <a:p>
            <a:pPr marL="327025">
              <a:lnSpc>
                <a:spcPct val="100000"/>
              </a:lnSpc>
              <a:spcBef>
                <a:spcPts val="130"/>
              </a:spcBef>
            </a:pPr>
            <a:r>
              <a:rPr lang="ja-JP" altLang="en-US" dirty="0"/>
              <a:t>联系我们</a:t>
            </a:r>
            <a:endParaRPr spc="-25" dirty="0"/>
          </a:p>
        </p:txBody>
      </p:sp>
      <p:sp>
        <p:nvSpPr>
          <p:cNvPr id="14" name="object 14"/>
          <p:cNvSpPr txBox="1"/>
          <p:nvPr/>
        </p:nvSpPr>
        <p:spPr>
          <a:xfrm>
            <a:off x="171450" y="1847850"/>
            <a:ext cx="3771900" cy="2354491"/>
          </a:xfrm>
          <a:prstGeom prst="rect">
            <a:avLst/>
          </a:prstGeom>
          <a:solidFill>
            <a:srgbClr val="CC0000"/>
          </a:solidFill>
          <a:ln w="38100">
            <a:solidFill>
              <a:srgbClr val="1A1817"/>
            </a:solidFill>
          </a:ln>
        </p:spPr>
        <p:txBody>
          <a:bodyPr vert="horz" wrap="square" lIns="0" tIns="274320" rIns="0" bIns="0" rtlCol="0">
            <a:spAutoFit/>
          </a:bodyPr>
          <a:lstStyle/>
          <a:p>
            <a:pPr marL="304800" marR="300990" algn="ctr">
              <a:lnSpc>
                <a:spcPct val="100000"/>
              </a:lnSpc>
              <a:spcBef>
                <a:spcPts val="2160"/>
              </a:spcBef>
            </a:pPr>
            <a:r>
              <a:rPr lang="zh-CN" altLang="en-US" sz="2000" b="1" dirty="0">
                <a:solidFill>
                  <a:srgbClr val="FFFFFF"/>
                </a:solidFill>
                <a:latin typeface="Segoe UI"/>
                <a:cs typeface="Segoe UI"/>
              </a:rPr>
              <a:t>学生资助办公室
</a:t>
            </a:r>
            <a:r>
              <a:rPr lang="en-US" altLang="zh-CN" sz="2000" b="1" dirty="0">
                <a:solidFill>
                  <a:srgbClr val="FFFFFF"/>
                </a:solidFill>
                <a:latin typeface="Segoe UI"/>
                <a:cs typeface="Segoe UI"/>
              </a:rPr>
              <a:t>2308 </a:t>
            </a:r>
            <a:r>
              <a:rPr lang="en-US" altLang="zh-CN" sz="2000" b="1" dirty="0" err="1">
                <a:solidFill>
                  <a:srgbClr val="FFFFFF"/>
                </a:solidFill>
                <a:latin typeface="Segoe UI"/>
                <a:cs typeface="Segoe UI"/>
              </a:rPr>
              <a:t>Rendleman</a:t>
            </a:r>
            <a:r>
              <a:rPr lang="en-US" altLang="zh-CN" sz="2000" b="1" dirty="0">
                <a:solidFill>
                  <a:srgbClr val="FFFFFF"/>
                </a:solidFill>
                <a:latin typeface="Segoe UI"/>
                <a:cs typeface="Segoe UI"/>
              </a:rPr>
              <a:t> Hall</a:t>
            </a:r>
          </a:p>
          <a:p>
            <a:pPr marL="304800" marR="300990" algn="ctr">
              <a:lnSpc>
                <a:spcPct val="100000"/>
              </a:lnSpc>
              <a:spcBef>
                <a:spcPts val="2160"/>
              </a:spcBef>
            </a:pPr>
            <a:r>
              <a:rPr lang="en-US" altLang="zh-CN" sz="2000" b="1" dirty="0">
                <a:solidFill>
                  <a:srgbClr val="FFFFFF"/>
                </a:solidFill>
                <a:latin typeface="Segoe UI"/>
                <a:cs typeface="Segoe UI"/>
              </a:rPr>
              <a:t>618-650-3880</a:t>
            </a:r>
          </a:p>
          <a:p>
            <a:pPr marL="304800" marR="300990" algn="ctr">
              <a:lnSpc>
                <a:spcPct val="100000"/>
              </a:lnSpc>
              <a:spcBef>
                <a:spcPts val="2160"/>
              </a:spcBef>
            </a:pPr>
            <a:r>
              <a:rPr lang="en-US" altLang="zh-CN" sz="2000" b="1" dirty="0">
                <a:solidFill>
                  <a:srgbClr val="FFFFFF"/>
                </a:solidFill>
                <a:latin typeface="Segoe UI"/>
                <a:cs typeface="Segoe UI"/>
              </a:rPr>
              <a:t>finaid@siue.edu</a:t>
            </a:r>
          </a:p>
        </p:txBody>
      </p:sp>
      <p:sp>
        <p:nvSpPr>
          <p:cNvPr id="15" name="object 15"/>
          <p:cNvSpPr txBox="1"/>
          <p:nvPr/>
        </p:nvSpPr>
        <p:spPr>
          <a:xfrm>
            <a:off x="4114800" y="1847850"/>
            <a:ext cx="3848100" cy="2098651"/>
          </a:xfrm>
          <a:prstGeom prst="rect">
            <a:avLst/>
          </a:prstGeom>
          <a:solidFill>
            <a:srgbClr val="CC0000"/>
          </a:solidFill>
          <a:ln w="38100">
            <a:solidFill>
              <a:srgbClr val="1A1817"/>
            </a:solidFill>
          </a:ln>
        </p:spPr>
        <p:txBody>
          <a:bodyPr vert="horz" wrap="square" lIns="0" tIns="36195" rIns="0" bIns="0" rtlCol="0">
            <a:spAutoFit/>
          </a:bodyPr>
          <a:lstStyle/>
          <a:p>
            <a:pPr>
              <a:lnSpc>
                <a:spcPct val="100000"/>
              </a:lnSpc>
              <a:spcBef>
                <a:spcPts val="285"/>
              </a:spcBef>
            </a:pPr>
            <a:endParaRPr sz="2400" dirty="0">
              <a:latin typeface="Times New Roman"/>
              <a:cs typeface="Times New Roman"/>
            </a:endParaRPr>
          </a:p>
          <a:p>
            <a:pPr marL="3810" algn="ctr">
              <a:lnSpc>
                <a:spcPct val="100000"/>
              </a:lnSpc>
            </a:pPr>
            <a:r>
              <a:rPr lang="zh-CN" altLang="en-US" sz="2400" b="1" dirty="0">
                <a:solidFill>
                  <a:srgbClr val="FFFFFF"/>
                </a:solidFill>
                <a:latin typeface="Segoe UI"/>
                <a:cs typeface="Segoe UI"/>
              </a:rPr>
              <a:t>财务办公室
</a:t>
            </a:r>
            <a:r>
              <a:rPr lang="en-US" altLang="zh-CN" sz="2400" b="1" dirty="0">
                <a:solidFill>
                  <a:srgbClr val="FFFFFF"/>
                </a:solidFill>
                <a:latin typeface="Segoe UI"/>
                <a:cs typeface="Segoe UI"/>
              </a:rPr>
              <a:t>1101 </a:t>
            </a:r>
            <a:r>
              <a:rPr lang="en-US" altLang="zh-CN" sz="2400" b="1" dirty="0" err="1">
                <a:solidFill>
                  <a:srgbClr val="FFFFFF"/>
                </a:solidFill>
                <a:latin typeface="Segoe UI"/>
                <a:cs typeface="Segoe UI"/>
              </a:rPr>
              <a:t>Rendleman</a:t>
            </a:r>
            <a:r>
              <a:rPr lang="en-US" altLang="zh-CN" sz="2400" b="1" dirty="0">
                <a:solidFill>
                  <a:srgbClr val="FFFFFF"/>
                </a:solidFill>
                <a:latin typeface="Segoe UI"/>
                <a:cs typeface="Segoe UI"/>
              </a:rPr>
              <a:t> Hall</a:t>
            </a:r>
          </a:p>
          <a:p>
            <a:pPr marL="3810" algn="ctr">
              <a:lnSpc>
                <a:spcPct val="100000"/>
              </a:lnSpc>
            </a:pPr>
            <a:r>
              <a:rPr lang="en-US" altLang="zh-CN" sz="2400" b="1" dirty="0">
                <a:solidFill>
                  <a:srgbClr val="FFFFFF"/>
                </a:solidFill>
                <a:latin typeface="Segoe UI"/>
                <a:cs typeface="Segoe UI"/>
              </a:rPr>
              <a:t>618-650-3123</a:t>
            </a:r>
          </a:p>
          <a:p>
            <a:pPr marL="3810" algn="ctr">
              <a:lnSpc>
                <a:spcPct val="100000"/>
              </a:lnSpc>
            </a:pPr>
            <a:r>
              <a:rPr lang="en-US" altLang="zh-CN" sz="2400" b="1" dirty="0">
                <a:solidFill>
                  <a:srgbClr val="FFFFFF"/>
                </a:solidFill>
                <a:latin typeface="Segoe UI"/>
                <a:cs typeface="Segoe UI"/>
              </a:rPr>
              <a:t>bursar@siue.edu</a:t>
            </a:r>
          </a:p>
          <a:p>
            <a:pPr marL="3810" algn="ctr">
              <a:lnSpc>
                <a:spcPct val="100000"/>
              </a:lnSpc>
            </a:pPr>
            <a:endParaRPr lang="en-US" sz="1400" spc="-10" dirty="0">
              <a:solidFill>
                <a:schemeClr val="bg1"/>
              </a:solidFill>
              <a:latin typeface="Segoe UI"/>
              <a:cs typeface="Segoe UI"/>
            </a:endParaRPr>
          </a:p>
        </p:txBody>
      </p:sp>
      <p:sp>
        <p:nvSpPr>
          <p:cNvPr id="16" name="object 16"/>
          <p:cNvSpPr txBox="1"/>
          <p:nvPr/>
        </p:nvSpPr>
        <p:spPr>
          <a:xfrm>
            <a:off x="8191500" y="1847850"/>
            <a:ext cx="3771900" cy="1872116"/>
          </a:xfrm>
          <a:prstGeom prst="rect">
            <a:avLst/>
          </a:prstGeom>
          <a:solidFill>
            <a:srgbClr val="CC0000"/>
          </a:solidFill>
          <a:ln w="38100">
            <a:solidFill>
              <a:srgbClr val="1A1817"/>
            </a:solidFill>
          </a:ln>
        </p:spPr>
        <p:txBody>
          <a:bodyPr vert="horz" wrap="square" lIns="0" tIns="26670" rIns="0" bIns="0" rtlCol="0">
            <a:spAutoFit/>
          </a:bodyPr>
          <a:lstStyle/>
          <a:p>
            <a:pPr>
              <a:lnSpc>
                <a:spcPct val="100000"/>
              </a:lnSpc>
              <a:spcBef>
                <a:spcPts val="210"/>
              </a:spcBef>
            </a:pPr>
            <a:endParaRPr sz="2400" dirty="0">
              <a:latin typeface="Times New Roman"/>
              <a:cs typeface="Times New Roman"/>
            </a:endParaRPr>
          </a:p>
          <a:p>
            <a:pPr marR="26670" algn="ctr">
              <a:lnSpc>
                <a:spcPts val="2865"/>
              </a:lnSpc>
            </a:pPr>
            <a:r>
              <a:rPr lang="zh-CN" altLang="en-US" sz="2400" b="1" dirty="0">
                <a:solidFill>
                  <a:srgbClr val="FFFFFF"/>
                </a:solidFill>
                <a:latin typeface="Source Sans 3"/>
                <a:cs typeface="Source Sans 3"/>
              </a:rPr>
              <a:t>学生就业
</a:t>
            </a:r>
            <a:r>
              <a:rPr lang="en-US" altLang="zh-CN" sz="2400" b="1" dirty="0">
                <a:solidFill>
                  <a:srgbClr val="FFFFFF"/>
                </a:solidFill>
                <a:latin typeface="Source Sans 3"/>
                <a:cs typeface="Source Sans 3"/>
              </a:rPr>
              <a:t>2221 </a:t>
            </a:r>
            <a:r>
              <a:rPr lang="en-US" altLang="zh-CN" sz="2400" b="1" dirty="0" err="1">
                <a:solidFill>
                  <a:srgbClr val="FFFFFF"/>
                </a:solidFill>
                <a:latin typeface="Source Sans 3"/>
                <a:cs typeface="Source Sans 3"/>
              </a:rPr>
              <a:t>Rendleman</a:t>
            </a:r>
            <a:r>
              <a:rPr lang="en-US" altLang="zh-CN" sz="2400" b="1" dirty="0">
                <a:solidFill>
                  <a:srgbClr val="FFFFFF"/>
                </a:solidFill>
                <a:latin typeface="Source Sans 3"/>
                <a:cs typeface="Source Sans 3"/>
              </a:rPr>
              <a:t> Hall</a:t>
            </a:r>
          </a:p>
          <a:p>
            <a:pPr marR="26670" algn="ctr">
              <a:lnSpc>
                <a:spcPts val="2865"/>
              </a:lnSpc>
            </a:pPr>
            <a:r>
              <a:rPr lang="en-US" altLang="zh-CN" sz="2400" b="1" dirty="0">
                <a:solidFill>
                  <a:srgbClr val="FFFFFF"/>
                </a:solidFill>
                <a:latin typeface="Source Sans 3"/>
                <a:cs typeface="Source Sans 3"/>
              </a:rPr>
              <a:t>618-650-2563</a:t>
            </a:r>
          </a:p>
          <a:p>
            <a:pPr marR="26670" algn="ctr">
              <a:lnSpc>
                <a:spcPts val="2865"/>
              </a:lnSpc>
            </a:pPr>
            <a:r>
              <a:rPr lang="en-US" altLang="zh-CN" sz="2400" b="1" dirty="0">
                <a:solidFill>
                  <a:srgbClr val="FFFFFF"/>
                </a:solidFill>
                <a:latin typeface="Source Sans 3"/>
                <a:cs typeface="Source Sans 3"/>
              </a:rPr>
              <a:t>stuemp@siue.edu</a:t>
            </a:r>
          </a:p>
        </p:txBody>
      </p:sp>
      <p:sp>
        <p:nvSpPr>
          <p:cNvPr id="17" name="object 17"/>
          <p:cNvSpPr txBox="1"/>
          <p:nvPr/>
        </p:nvSpPr>
        <p:spPr>
          <a:xfrm>
            <a:off x="4234332" y="4023886"/>
            <a:ext cx="6684645" cy="751488"/>
          </a:xfrm>
          <a:prstGeom prst="rect">
            <a:avLst/>
          </a:prstGeom>
        </p:spPr>
        <p:txBody>
          <a:bodyPr vert="horz" wrap="square" lIns="0" tIns="12700" rIns="0" bIns="0" rtlCol="0">
            <a:spAutoFit/>
          </a:bodyPr>
          <a:lstStyle/>
          <a:p>
            <a:pPr marL="12700">
              <a:lnSpc>
                <a:spcPct val="100000"/>
              </a:lnSpc>
              <a:spcBef>
                <a:spcPts val="100"/>
              </a:spcBef>
            </a:pPr>
            <a:r>
              <a:rPr lang="zh-CN" altLang="en-US" sz="2400" b="1" dirty="0">
                <a:solidFill>
                  <a:srgbClr val="1A1817"/>
                </a:solidFill>
                <a:latin typeface="Source Sans 3"/>
                <a:cs typeface="Source Sans 3"/>
              </a:rPr>
              <a:t>办公室的开放时间为周一至周五上午 </a:t>
            </a:r>
            <a:r>
              <a:rPr lang="en-US" altLang="zh-CN" sz="2400" b="1" dirty="0">
                <a:solidFill>
                  <a:srgbClr val="1A1817"/>
                </a:solidFill>
                <a:latin typeface="Source Sans 3"/>
                <a:cs typeface="Source Sans 3"/>
              </a:rPr>
              <a:t>8 </a:t>
            </a:r>
            <a:r>
              <a:rPr lang="zh-CN" altLang="en-US" sz="2400" b="1" dirty="0">
                <a:solidFill>
                  <a:srgbClr val="1A1817"/>
                </a:solidFill>
                <a:latin typeface="Source Sans 3"/>
                <a:cs typeface="Source Sans 3"/>
              </a:rPr>
              <a:t>点至下午 </a:t>
            </a:r>
            <a:r>
              <a:rPr lang="en-US" altLang="zh-CN" sz="2400" b="1" dirty="0">
                <a:solidFill>
                  <a:srgbClr val="1A1817"/>
                </a:solidFill>
                <a:latin typeface="Source Sans 3"/>
                <a:cs typeface="Source Sans 3"/>
              </a:rPr>
              <a:t>4</a:t>
            </a:r>
            <a:r>
              <a:rPr lang="zh-CN" altLang="en-US" sz="2400" b="1" dirty="0">
                <a:solidFill>
                  <a:srgbClr val="1A1817"/>
                </a:solidFill>
                <a:latin typeface="Source Sans 3"/>
                <a:cs typeface="Source Sans 3"/>
              </a:rPr>
              <a:t>：</a:t>
            </a:r>
            <a:r>
              <a:rPr lang="en-US" altLang="zh-CN" sz="2400" b="1" dirty="0">
                <a:solidFill>
                  <a:srgbClr val="1A1817"/>
                </a:solidFill>
                <a:latin typeface="Source Sans 3"/>
                <a:cs typeface="Source Sans 3"/>
              </a:rPr>
              <a:t>30</a:t>
            </a:r>
            <a:r>
              <a:rPr lang="zh-CN" altLang="en-US" sz="2400" b="1" dirty="0">
                <a:solidFill>
                  <a:srgbClr val="1A1817"/>
                </a:solidFill>
                <a:latin typeface="Source Sans 3"/>
                <a:cs typeface="Source Sans 3"/>
              </a:rPr>
              <a:t>。</a:t>
            </a:r>
            <a:endParaRPr sz="2400" dirty="0">
              <a:latin typeface="Source Sans 3"/>
              <a:cs typeface="Source Sans 3"/>
            </a:endParaRPr>
          </a:p>
        </p:txBody>
      </p:sp>
      <p:sp>
        <p:nvSpPr>
          <p:cNvPr id="18" name="object 18"/>
          <p:cNvSpPr txBox="1"/>
          <p:nvPr/>
        </p:nvSpPr>
        <p:spPr>
          <a:xfrm>
            <a:off x="1563877" y="4935854"/>
            <a:ext cx="9355455" cy="381000"/>
          </a:xfrm>
          <a:prstGeom prst="rect">
            <a:avLst/>
          </a:prstGeom>
          <a:noFill/>
        </p:spPr>
        <p:txBody>
          <a:bodyPr vert="horz" wrap="square" lIns="0" tIns="6985" rIns="0" bIns="0" rtlCol="0">
            <a:spAutoFit/>
          </a:bodyPr>
          <a:lstStyle/>
          <a:p>
            <a:pPr marL="635">
              <a:lnSpc>
                <a:spcPct val="100000"/>
              </a:lnSpc>
              <a:spcBef>
                <a:spcPts val="55"/>
              </a:spcBef>
            </a:pPr>
            <a:r>
              <a:rPr lang="zh-CN" altLang="en-US" sz="2400" dirty="0">
                <a:solidFill>
                  <a:srgbClr val="1A1817"/>
                </a:solidFill>
                <a:latin typeface="Source Sans 3"/>
                <a:cs typeface="Source Sans 3"/>
              </a:rPr>
              <a:t>发送电子邮件时，请提供学生的全名和 </a:t>
            </a:r>
            <a:r>
              <a:rPr lang="en-US" altLang="zh-CN" sz="2400" dirty="0">
                <a:solidFill>
                  <a:srgbClr val="1A1817"/>
                </a:solidFill>
                <a:latin typeface="Source Sans 3"/>
                <a:cs typeface="Source Sans 3"/>
              </a:rPr>
              <a:t>ID </a:t>
            </a:r>
            <a:r>
              <a:rPr lang="zh-CN" altLang="en-US" sz="2400" dirty="0">
                <a:solidFill>
                  <a:srgbClr val="1A1817"/>
                </a:solidFill>
                <a:latin typeface="Source Sans 3"/>
                <a:cs typeface="Source Sans 3"/>
              </a:rPr>
              <a:t>号。</a:t>
            </a:r>
            <a:endParaRPr sz="2400" dirty="0">
              <a:latin typeface="Source Sans 3"/>
              <a:cs typeface="Source Sans 3"/>
            </a:endParaRPr>
          </a:p>
        </p:txBody>
      </p:sp>
      <p:sp>
        <p:nvSpPr>
          <p:cNvPr id="19" name="object 19"/>
          <p:cNvSpPr txBox="1"/>
          <p:nvPr/>
        </p:nvSpPr>
        <p:spPr>
          <a:xfrm>
            <a:off x="1560252" y="5239975"/>
            <a:ext cx="9358725" cy="1014380"/>
          </a:xfrm>
          <a:prstGeom prst="rect">
            <a:avLst/>
          </a:prstGeom>
        </p:spPr>
        <p:txBody>
          <a:bodyPr vert="horz" wrap="square" lIns="0" tIns="133350" rIns="0" bIns="0" rtlCol="0" anchor="t">
            <a:spAutoFit/>
          </a:bodyPr>
          <a:lstStyle/>
          <a:p>
            <a:pPr marL="68580" algn="ctr">
              <a:spcBef>
                <a:spcPts val="1050"/>
              </a:spcBef>
            </a:pPr>
            <a:r>
              <a:rPr lang="zh-CN" altLang="en-US" sz="2400" i="1" dirty="0">
                <a:solidFill>
                  <a:srgbClr val="1A1817"/>
                </a:solidFill>
                <a:latin typeface="Source Sans 3"/>
                <a:cs typeface="Source Sans 3"/>
              </a:rPr>
              <a:t>授权监护人</a:t>
            </a:r>
            <a:r>
              <a:rPr lang="en-US" altLang="zh-CN" sz="2400" i="1" dirty="0">
                <a:solidFill>
                  <a:srgbClr val="1A1817"/>
                </a:solidFill>
                <a:latin typeface="Source Sans 3"/>
                <a:cs typeface="Source Sans 3"/>
              </a:rPr>
              <a:t>/</a:t>
            </a:r>
            <a:r>
              <a:rPr lang="zh-CN" altLang="en-US" sz="2400" i="1" dirty="0">
                <a:solidFill>
                  <a:srgbClr val="1A1817"/>
                </a:solidFill>
                <a:latin typeface="Source Sans 3"/>
                <a:cs typeface="Source Sans 3"/>
              </a:rPr>
              <a:t>个人包括姓名和电子邮件地址以进行验证。
提供虚拟财务咨询</a:t>
            </a:r>
            <a:endParaRPr sz="2400" dirty="0">
              <a:latin typeface="Source Sans 3"/>
              <a:cs typeface="Source Sans 3"/>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9192" y="2529524"/>
            <a:ext cx="4420235" cy="617477"/>
          </a:xfrm>
          <a:prstGeom prst="rect">
            <a:avLst/>
          </a:prstGeom>
        </p:spPr>
        <p:txBody>
          <a:bodyPr vert="horz" wrap="square" lIns="0" tIns="100965" rIns="0" bIns="0" rtlCol="0">
            <a:spAutoFit/>
          </a:bodyPr>
          <a:lstStyle/>
          <a:p>
            <a:pPr marL="12700">
              <a:lnSpc>
                <a:spcPct val="100000"/>
              </a:lnSpc>
              <a:spcBef>
                <a:spcPts val="795"/>
              </a:spcBef>
            </a:pPr>
            <a:r>
              <a:rPr lang="zh-CN" altLang="en-US" dirty="0"/>
              <a:t>告诉我们你学到了什么！</a:t>
            </a:r>
            <a:endParaRPr sz="2750" dirty="0">
              <a:latin typeface="Arial"/>
              <a:cs typeface="Arial"/>
            </a:endParaRPr>
          </a:p>
        </p:txBody>
      </p:sp>
      <p:grpSp>
        <p:nvGrpSpPr>
          <p:cNvPr id="3" name="object 3"/>
          <p:cNvGrpSpPr/>
          <p:nvPr/>
        </p:nvGrpSpPr>
        <p:grpSpPr>
          <a:xfrm>
            <a:off x="6353175" y="323850"/>
            <a:ext cx="5753100" cy="5476875"/>
            <a:chOff x="6353175" y="323850"/>
            <a:chExt cx="5753100" cy="5476875"/>
          </a:xfrm>
        </p:grpSpPr>
        <p:pic>
          <p:nvPicPr>
            <p:cNvPr id="4" name="object 4"/>
            <p:cNvPicPr/>
            <p:nvPr/>
          </p:nvPicPr>
          <p:blipFill>
            <a:blip r:embed="rId2" cstate="print"/>
            <a:stretch>
              <a:fillRect/>
            </a:stretch>
          </p:blipFill>
          <p:spPr>
            <a:xfrm>
              <a:off x="6353175" y="323850"/>
              <a:ext cx="5753100" cy="5476875"/>
            </a:xfrm>
            <a:prstGeom prst="rect">
              <a:avLst/>
            </a:prstGeom>
          </p:spPr>
        </p:pic>
        <p:pic>
          <p:nvPicPr>
            <p:cNvPr id="5" name="object 5"/>
            <p:cNvPicPr/>
            <p:nvPr/>
          </p:nvPicPr>
          <p:blipFill>
            <a:blip r:embed="rId3" cstate="print"/>
            <a:stretch>
              <a:fillRect/>
            </a:stretch>
          </p:blipFill>
          <p:spPr>
            <a:xfrm>
              <a:off x="6567297" y="533400"/>
              <a:ext cx="5143119" cy="4876800"/>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E65A864-50DA-C55A-DF20-6707D2402FEF}"/>
            </a:ext>
          </a:extLst>
        </p:cNvPr>
        <p:cNvGrpSpPr/>
        <p:nvPr/>
      </p:nvGrpSpPr>
      <p:grpSpPr>
        <a:xfrm>
          <a:off x="0" y="0"/>
          <a:ext cx="0" cy="0"/>
          <a:chOff x="0" y="0"/>
          <a:chExt cx="0" cy="0"/>
        </a:xfrm>
      </p:grpSpPr>
      <p:pic>
        <p:nvPicPr>
          <p:cNvPr id="3" name="object 6">
            <a:extLst>
              <a:ext uri="{FF2B5EF4-FFF2-40B4-BE49-F238E27FC236}">
                <a16:creationId xmlns:a16="http://schemas.microsoft.com/office/drawing/2014/main" id="{C8E312A6-0160-63F8-CC4E-8C240EDE86A4}"/>
              </a:ext>
            </a:extLst>
          </p:cNvPr>
          <p:cNvPicPr/>
          <p:nvPr/>
        </p:nvPicPr>
        <p:blipFill>
          <a:blip r:embed="rId4" cstate="print"/>
          <a:stretch>
            <a:fillRect/>
          </a:stretch>
        </p:blipFill>
        <p:spPr>
          <a:xfrm>
            <a:off x="9523638" y="6093279"/>
            <a:ext cx="2469697" cy="295275"/>
          </a:xfrm>
          <a:prstGeom prst="rect">
            <a:avLst/>
          </a:prstGeom>
        </p:spPr>
      </p:pic>
      <p:sp>
        <p:nvSpPr>
          <p:cNvPr id="8" name="object 5">
            <a:extLst>
              <a:ext uri="{FF2B5EF4-FFF2-40B4-BE49-F238E27FC236}">
                <a16:creationId xmlns:a16="http://schemas.microsoft.com/office/drawing/2014/main" id="{033205BA-F4C1-D1AF-CD13-39C1E28D34FA}"/>
              </a:ext>
            </a:extLst>
          </p:cNvPr>
          <p:cNvSpPr txBox="1">
            <a:spLocks/>
          </p:cNvSpPr>
          <p:nvPr/>
        </p:nvSpPr>
        <p:spPr>
          <a:xfrm>
            <a:off x="1079500" y="785885"/>
            <a:ext cx="8443697" cy="588687"/>
          </a:xfrm>
          <a:prstGeom prst="rect">
            <a:avLst/>
          </a:prstGeom>
        </p:spPr>
        <p:txBody>
          <a:bodyPr vert="horz" wrap="square" lIns="0" tIns="67945" rIns="0" bIns="0" rtlCol="0" anchor="t">
            <a:spAutoFit/>
          </a:bodyPr>
          <a:lstStyle>
            <a:lvl1pPr>
              <a:defRPr sz="3050" b="0" i="0">
                <a:solidFill>
                  <a:srgbClr val="C00000"/>
                </a:solidFill>
                <a:latin typeface="Arial Black"/>
                <a:ea typeface="+mj-ea"/>
                <a:cs typeface="Arial Black"/>
              </a:defRPr>
            </a:lvl1pPr>
          </a:lstStyle>
          <a:p>
            <a:pPr marL="12700" marR="5080" algn="l">
              <a:lnSpc>
                <a:spcPts val="3300"/>
              </a:lnSpc>
              <a:spcBef>
                <a:spcPts val="535"/>
              </a:spcBef>
            </a:pPr>
            <a:r>
              <a:rPr lang="ja-JP" altLang="en-US" sz="6000" dirty="0"/>
              <a:t>有什么不同？</a:t>
            </a:r>
            <a:endParaRPr lang="en-US" sz="6000" dirty="0">
              <a:solidFill>
                <a:schemeClr val="tx1">
                  <a:lumMod val="65000"/>
                  <a:lumOff val="35000"/>
                </a:schemeClr>
              </a:solidFill>
            </a:endParaRPr>
          </a:p>
        </p:txBody>
      </p:sp>
      <p:graphicFrame>
        <p:nvGraphicFramePr>
          <p:cNvPr id="10" name="object 6">
            <a:extLst>
              <a:ext uri="{FF2B5EF4-FFF2-40B4-BE49-F238E27FC236}">
                <a16:creationId xmlns:a16="http://schemas.microsoft.com/office/drawing/2014/main" id="{82EC579B-2856-B9D6-47CE-7DD2B24714FD}"/>
              </a:ext>
            </a:extLst>
          </p:cNvPr>
          <p:cNvGraphicFramePr/>
          <p:nvPr>
            <p:extLst>
              <p:ext uri="{D42A27DB-BD31-4B8C-83A1-F6EECF244321}">
                <p14:modId xmlns:p14="http://schemas.microsoft.com/office/powerpoint/2010/main" val="403856817"/>
              </p:ext>
            </p:extLst>
          </p:nvPr>
        </p:nvGraphicFramePr>
        <p:xfrm>
          <a:off x="698500" y="1710308"/>
          <a:ext cx="8631509" cy="49900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99891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C00000"/>
          </a:solidFill>
        </p:spPr>
        <p:txBody>
          <a:bodyPr wrap="square" lIns="0" tIns="0" rIns="0" bIns="0" rtlCol="0"/>
          <a:lstStyle/>
          <a:p>
            <a:endParaRPr/>
          </a:p>
        </p:txBody>
      </p:sp>
      <p:grpSp>
        <p:nvGrpSpPr>
          <p:cNvPr id="3" name="object 3"/>
          <p:cNvGrpSpPr/>
          <p:nvPr/>
        </p:nvGrpSpPr>
        <p:grpSpPr>
          <a:xfrm>
            <a:off x="152400" y="152399"/>
            <a:ext cx="12039600" cy="6705600"/>
            <a:chOff x="152400" y="152399"/>
            <a:chExt cx="12039600" cy="6705600"/>
          </a:xfrm>
        </p:grpSpPr>
        <p:sp>
          <p:nvSpPr>
            <p:cNvPr id="4" name="object 4"/>
            <p:cNvSpPr/>
            <p:nvPr/>
          </p:nvSpPr>
          <p:spPr>
            <a:xfrm>
              <a:off x="152400" y="152399"/>
              <a:ext cx="11887200" cy="6705600"/>
            </a:xfrm>
            <a:custGeom>
              <a:avLst/>
              <a:gdLst/>
              <a:ahLst/>
              <a:cxnLst/>
              <a:rect l="l" t="t" r="r" b="b"/>
              <a:pathLst>
                <a:path w="11887200" h="6705600">
                  <a:moveTo>
                    <a:pt x="11887200" y="0"/>
                  </a:moveTo>
                  <a:lnTo>
                    <a:pt x="0" y="0"/>
                  </a:lnTo>
                  <a:lnTo>
                    <a:pt x="0" y="6705600"/>
                  </a:lnTo>
                  <a:lnTo>
                    <a:pt x="11887200" y="6705600"/>
                  </a:lnTo>
                  <a:lnTo>
                    <a:pt x="11887200" y="0"/>
                  </a:lnTo>
                  <a:close/>
                </a:path>
              </a:pathLst>
            </a:custGeom>
            <a:solidFill>
              <a:srgbClr val="FFFFFF"/>
            </a:solidFill>
          </p:spPr>
          <p:txBody>
            <a:bodyPr wrap="square" lIns="0" tIns="0" rIns="0" bIns="0" rtlCol="0" anchor="t"/>
            <a:lstStyle/>
            <a:p>
              <a:pPr algn="l"/>
              <a:endParaRPr/>
            </a:p>
          </p:txBody>
        </p:sp>
        <p:sp>
          <p:nvSpPr>
            <p:cNvPr id="5" name="object 5"/>
            <p:cNvSpPr/>
            <p:nvPr/>
          </p:nvSpPr>
          <p:spPr>
            <a:xfrm>
              <a:off x="2409825" y="6429375"/>
              <a:ext cx="9782175" cy="428625"/>
            </a:xfrm>
            <a:custGeom>
              <a:avLst/>
              <a:gdLst/>
              <a:ahLst/>
              <a:cxnLst/>
              <a:rect l="l" t="t" r="r" b="b"/>
              <a:pathLst>
                <a:path w="9782175" h="428625">
                  <a:moveTo>
                    <a:pt x="9782175" y="0"/>
                  </a:moveTo>
                  <a:lnTo>
                    <a:pt x="8772525" y="0"/>
                  </a:lnTo>
                  <a:lnTo>
                    <a:pt x="3686175" y="0"/>
                  </a:lnTo>
                  <a:lnTo>
                    <a:pt x="0" y="0"/>
                  </a:lnTo>
                  <a:lnTo>
                    <a:pt x="0" y="95250"/>
                  </a:lnTo>
                  <a:lnTo>
                    <a:pt x="3686175" y="95250"/>
                  </a:lnTo>
                  <a:lnTo>
                    <a:pt x="3686175" y="428625"/>
                  </a:lnTo>
                  <a:lnTo>
                    <a:pt x="9782175" y="428625"/>
                  </a:lnTo>
                  <a:lnTo>
                    <a:pt x="9782175" y="0"/>
                  </a:lnTo>
                  <a:close/>
                </a:path>
              </a:pathLst>
            </a:custGeom>
            <a:solidFill>
              <a:srgbClr val="C00000"/>
            </a:solidFill>
          </p:spPr>
          <p:txBody>
            <a:bodyPr wrap="square" lIns="0" tIns="0" rIns="0" bIns="0" rtlCol="0" anchor="t"/>
            <a:lstStyle/>
            <a:p>
              <a:pPr algn="l"/>
              <a:endParaRPr/>
            </a:p>
          </p:txBody>
        </p:sp>
        <p:pic>
          <p:nvPicPr>
            <p:cNvPr id="6" name="object 6"/>
            <p:cNvPicPr/>
            <p:nvPr/>
          </p:nvPicPr>
          <p:blipFill>
            <a:blip r:embed="rId4" cstate="print"/>
            <a:stretch>
              <a:fillRect/>
            </a:stretch>
          </p:blipFill>
          <p:spPr>
            <a:xfrm>
              <a:off x="447675" y="6419850"/>
              <a:ext cx="1666875" cy="200025"/>
            </a:xfrm>
            <a:prstGeom prst="rect">
              <a:avLst/>
            </a:prstGeom>
          </p:spPr>
        </p:pic>
      </p:grpSp>
      <p:graphicFrame>
        <p:nvGraphicFramePr>
          <p:cNvPr id="8" name="object 8"/>
          <p:cNvGraphicFramePr>
            <a:graphicFrameLocks noGrp="1"/>
          </p:cNvGraphicFramePr>
          <p:nvPr>
            <p:extLst>
              <p:ext uri="{D42A27DB-BD31-4B8C-83A1-F6EECF244321}">
                <p14:modId xmlns:p14="http://schemas.microsoft.com/office/powerpoint/2010/main" val="2417318909"/>
              </p:ext>
            </p:extLst>
          </p:nvPr>
        </p:nvGraphicFramePr>
        <p:xfrm>
          <a:off x="531192" y="1578271"/>
          <a:ext cx="11141988" cy="4392969"/>
        </p:xfrm>
        <a:graphic>
          <a:graphicData uri="http://schemas.openxmlformats.org/drawingml/2006/table">
            <a:tbl>
              <a:tblPr firstRow="1" bandRow="1">
                <a:tableStyleId>{2D5ABB26-0587-4C30-8999-92F81FD0307C}</a:tableStyleId>
              </a:tblPr>
              <a:tblGrid>
                <a:gridCol w="2919579">
                  <a:extLst>
                    <a:ext uri="{9D8B030D-6E8A-4147-A177-3AD203B41FA5}">
                      <a16:colId xmlns:a16="http://schemas.microsoft.com/office/drawing/2014/main" val="20000"/>
                    </a:ext>
                  </a:extLst>
                </a:gridCol>
                <a:gridCol w="8222409">
                  <a:extLst>
                    <a:ext uri="{9D8B030D-6E8A-4147-A177-3AD203B41FA5}">
                      <a16:colId xmlns:a16="http://schemas.microsoft.com/office/drawing/2014/main" val="1403570569"/>
                    </a:ext>
                  </a:extLst>
                </a:gridCol>
              </a:tblGrid>
              <a:tr h="587769">
                <a:tc>
                  <a:txBody>
                    <a:bodyPr/>
                    <a:lstStyle/>
                    <a:p>
                      <a:pPr marL="91440" algn="l">
                        <a:lnSpc>
                          <a:spcPct val="100000"/>
                        </a:lnSpc>
                        <a:spcBef>
                          <a:spcPts val="0"/>
                        </a:spcBef>
                      </a:pPr>
                      <a:r>
                        <a:rPr lang="ja-JP" altLang="en-US" sz="1800" b="1" spc="-10" dirty="0">
                          <a:solidFill>
                            <a:srgbClr val="1A1817"/>
                          </a:solidFill>
                          <a:latin typeface="Arial"/>
                          <a:cs typeface="Arial"/>
                        </a:rPr>
                        <a:t>乡愁</a:t>
                      </a:r>
                      <a:endParaRPr sz="1800" dirty="0">
                        <a:latin typeface="Arial"/>
                        <a:cs typeface="Arial"/>
                      </a:endParaRPr>
                    </a:p>
                  </a:txBody>
                  <a:tcPr marL="0" marR="0" marT="0" marB="0" anchor="ctr">
                    <a:lnT w="12700" cap="flat" cmpd="sng" algn="ctr">
                      <a:solidFill>
                        <a:schemeClr val="tx1"/>
                      </a:solidFill>
                      <a:prstDash val="solid"/>
                      <a:round/>
                      <a:headEnd type="none" w="med" len="med"/>
                      <a:tailEnd type="none" w="med" len="med"/>
                    </a:lnT>
                    <a:solidFill>
                      <a:srgbClr val="ED3429">
                        <a:alpha val="20000"/>
                      </a:srgbClr>
                    </a:solidFill>
                  </a:tcPr>
                </a:tc>
                <a:tc>
                  <a:txBody>
                    <a:bodyPr/>
                    <a:lstStyle/>
                    <a:p>
                      <a:pPr marL="147320" marR="555625" algn="l">
                        <a:lnSpc>
                          <a:spcPct val="100000"/>
                        </a:lnSpc>
                        <a:spcBef>
                          <a:spcPts val="0"/>
                        </a:spcBef>
                      </a:pPr>
                      <a:r>
                        <a:rPr lang="zh-CN" altLang="en-US" sz="1800" dirty="0">
                          <a:latin typeface="Arial"/>
                          <a:cs typeface="Arial"/>
                        </a:rPr>
                        <a:t>参与进来</a:t>
                      </a:r>
                      <a:r>
                        <a:rPr lang="en-US" altLang="zh-CN" sz="1800" dirty="0">
                          <a:latin typeface="Arial"/>
                          <a:cs typeface="Arial"/>
                        </a:rPr>
                        <a:t>/</a:t>
                      </a:r>
                      <a:r>
                        <a:rPr lang="zh-CN" altLang="en-US" sz="1800" dirty="0">
                          <a:latin typeface="Arial"/>
                          <a:cs typeface="Arial"/>
                        </a:rPr>
                        <a:t>积极起来，例行公事，联系，安慰，说出来。</a:t>
                      </a:r>
                      <a:endParaRPr sz="1800" dirty="0">
                        <a:latin typeface="Arial"/>
                        <a:cs typeface="Arial"/>
                      </a:endParaRPr>
                    </a:p>
                  </a:txBody>
                  <a:tcPr marL="0" marR="0" marT="0" marB="0" anchor="ctr">
                    <a:lnT w="12700" cap="flat" cmpd="sng" algn="ctr">
                      <a:solidFill>
                        <a:schemeClr val="tx1"/>
                      </a:solidFill>
                      <a:prstDash val="solid"/>
                      <a:round/>
                      <a:headEnd type="none" w="med" len="med"/>
                      <a:tailEnd type="none" w="med" len="med"/>
                    </a:lnT>
                    <a:solidFill>
                      <a:srgbClr val="ED3429">
                        <a:alpha val="20000"/>
                      </a:srgbClr>
                    </a:solidFill>
                  </a:tcPr>
                </a:tc>
                <a:extLst>
                  <a:ext uri="{0D108BD9-81ED-4DB2-BD59-A6C34878D82A}">
                    <a16:rowId xmlns:a16="http://schemas.microsoft.com/office/drawing/2014/main" val="10001"/>
                  </a:ext>
                </a:extLst>
              </a:tr>
              <a:tr h="824352">
                <a:tc>
                  <a:txBody>
                    <a:bodyPr/>
                    <a:lstStyle/>
                    <a:p>
                      <a:pPr marL="91440" algn="l">
                        <a:lnSpc>
                          <a:spcPct val="100000"/>
                        </a:lnSpc>
                        <a:spcBef>
                          <a:spcPts val="0"/>
                        </a:spcBef>
                      </a:pPr>
                      <a:r>
                        <a:rPr lang="ja-JP" altLang="en-US" sz="1800" b="1" dirty="0">
                          <a:solidFill>
                            <a:srgbClr val="1A1817"/>
                          </a:solidFill>
                          <a:latin typeface="Arial"/>
                          <a:cs typeface="Arial"/>
                        </a:rPr>
                        <a:t>时间管理</a:t>
                      </a:r>
                      <a:endParaRPr sz="1800" dirty="0">
                        <a:latin typeface="Arial"/>
                        <a:cs typeface="Arial"/>
                      </a:endParaRPr>
                    </a:p>
                  </a:txBody>
                  <a:tcPr marL="0" marR="0" marT="0" marB="0" anchor="ctr"/>
                </a:tc>
                <a:tc>
                  <a:txBody>
                    <a:bodyPr/>
                    <a:lstStyle/>
                    <a:p>
                      <a:pPr marL="147320" algn="l">
                        <a:lnSpc>
                          <a:spcPct val="100000"/>
                        </a:lnSpc>
                        <a:spcBef>
                          <a:spcPts val="0"/>
                        </a:spcBef>
                      </a:pPr>
                      <a:r>
                        <a:rPr lang="zh-CN" altLang="en-US" sz="1800" dirty="0">
                          <a:latin typeface="Arial"/>
                          <a:cs typeface="Arial"/>
                        </a:rPr>
                        <a:t>使用计划表，设定优先级，组织起来，适当安排时间，停止拖延。</a:t>
                      </a:r>
                      <a:endParaRPr sz="1800" dirty="0">
                        <a:latin typeface="Arial"/>
                        <a:cs typeface="Arial"/>
                      </a:endParaRPr>
                    </a:p>
                  </a:txBody>
                  <a:tcPr marL="0" marR="0" marT="0" marB="0" anchor="ctr"/>
                </a:tc>
                <a:extLst>
                  <a:ext uri="{0D108BD9-81ED-4DB2-BD59-A6C34878D82A}">
                    <a16:rowId xmlns:a16="http://schemas.microsoft.com/office/drawing/2014/main" val="10002"/>
                  </a:ext>
                </a:extLst>
              </a:tr>
              <a:tr h="940580">
                <a:tc>
                  <a:txBody>
                    <a:bodyPr/>
                    <a:lstStyle/>
                    <a:p>
                      <a:pPr marL="91440" algn="l">
                        <a:lnSpc>
                          <a:spcPct val="100000"/>
                        </a:lnSpc>
                        <a:spcBef>
                          <a:spcPts val="0"/>
                        </a:spcBef>
                      </a:pPr>
                      <a:r>
                        <a:rPr lang="ja-JP" altLang="en-US" sz="1800" b="1" dirty="0">
                          <a:solidFill>
                            <a:srgbClr val="1A1817"/>
                          </a:solidFill>
                          <a:latin typeface="Arial"/>
                          <a:cs typeface="Arial"/>
                        </a:rPr>
                        <a:t>学习技巧</a:t>
                      </a:r>
                      <a:endParaRPr sz="1800" dirty="0">
                        <a:latin typeface="Arial"/>
                        <a:cs typeface="Arial"/>
                      </a:endParaRPr>
                    </a:p>
                  </a:txBody>
                  <a:tcPr marL="0" marR="0" marT="0" marB="0" anchor="ctr">
                    <a:solidFill>
                      <a:srgbClr val="ED3429">
                        <a:alpha val="20000"/>
                      </a:srgbClr>
                    </a:solidFill>
                  </a:tcPr>
                </a:tc>
                <a:tc>
                  <a:txBody>
                    <a:bodyPr/>
                    <a:lstStyle/>
                    <a:p>
                      <a:pPr marL="147320" algn="l">
                        <a:lnSpc>
                          <a:spcPct val="100000"/>
                        </a:lnSpc>
                        <a:spcBef>
                          <a:spcPts val="0"/>
                        </a:spcBef>
                      </a:pPr>
                      <a:r>
                        <a:rPr lang="zh-CN" altLang="en-US" sz="1800" dirty="0">
                          <a:latin typeface="Arial"/>
                          <a:cs typeface="Arial"/>
                        </a:rPr>
                        <a:t>准备和参与课堂、跟进、设定时间表、寻求帮助、保持专注。</a:t>
                      </a:r>
                      <a:endParaRPr sz="1800" dirty="0">
                        <a:latin typeface="Arial"/>
                        <a:cs typeface="Arial"/>
                      </a:endParaRPr>
                    </a:p>
                  </a:txBody>
                  <a:tcPr marL="0" marR="0" marT="0" marB="0" anchor="ctr">
                    <a:solidFill>
                      <a:srgbClr val="ED3429">
                        <a:alpha val="20000"/>
                      </a:srgbClr>
                    </a:solidFill>
                  </a:tcPr>
                </a:tc>
                <a:extLst>
                  <a:ext uri="{0D108BD9-81ED-4DB2-BD59-A6C34878D82A}">
                    <a16:rowId xmlns:a16="http://schemas.microsoft.com/office/drawing/2014/main" val="10003"/>
                  </a:ext>
                </a:extLst>
              </a:tr>
              <a:tr h="696825">
                <a:tc>
                  <a:txBody>
                    <a:bodyPr/>
                    <a:lstStyle/>
                    <a:p>
                      <a:pPr marL="91440" algn="l">
                        <a:lnSpc>
                          <a:spcPct val="100000"/>
                        </a:lnSpc>
                        <a:spcBef>
                          <a:spcPts val="0"/>
                        </a:spcBef>
                      </a:pPr>
                      <a:r>
                        <a:rPr lang="ja-JP" altLang="en-US" sz="1800" b="1" dirty="0">
                          <a:solidFill>
                            <a:srgbClr val="1A1817"/>
                          </a:solidFill>
                          <a:latin typeface="Arial"/>
                          <a:cs typeface="Arial"/>
                        </a:rPr>
                        <a:t>学术期望</a:t>
                      </a:r>
                      <a:endParaRPr sz="1800" dirty="0">
                        <a:latin typeface="Arial"/>
                        <a:cs typeface="Arial"/>
                      </a:endParaRPr>
                    </a:p>
                  </a:txBody>
                  <a:tcPr marL="0" marR="0" marT="0" marB="0" anchor="ctr"/>
                </a:tc>
                <a:tc>
                  <a:txBody>
                    <a:bodyPr/>
                    <a:lstStyle/>
                    <a:p>
                      <a:pPr marL="147320" marR="635000" algn="l">
                        <a:lnSpc>
                          <a:spcPct val="100000"/>
                        </a:lnSpc>
                        <a:spcBef>
                          <a:spcPts val="0"/>
                        </a:spcBef>
                      </a:pPr>
                      <a:r>
                        <a:rPr lang="zh-CN" altLang="en-US" sz="1800" dirty="0">
                          <a:latin typeface="Arial"/>
                          <a:cs typeface="Arial"/>
                        </a:rPr>
                        <a:t>有责任心、有条理、与教职员工和同行互动。</a:t>
                      </a:r>
                      <a:endParaRPr sz="1800" dirty="0">
                        <a:latin typeface="Arial"/>
                        <a:cs typeface="Arial"/>
                      </a:endParaRPr>
                    </a:p>
                  </a:txBody>
                  <a:tcPr marL="0" marR="0" marT="0" marB="0" anchor="ctr"/>
                </a:tc>
                <a:extLst>
                  <a:ext uri="{0D108BD9-81ED-4DB2-BD59-A6C34878D82A}">
                    <a16:rowId xmlns:a16="http://schemas.microsoft.com/office/drawing/2014/main" val="10004"/>
                  </a:ext>
                </a:extLst>
              </a:tr>
              <a:tr h="683654">
                <a:tc>
                  <a:txBody>
                    <a:bodyPr/>
                    <a:lstStyle/>
                    <a:p>
                      <a:pPr marL="91440" algn="l">
                        <a:lnSpc>
                          <a:spcPct val="100000"/>
                        </a:lnSpc>
                        <a:spcBef>
                          <a:spcPts val="0"/>
                        </a:spcBef>
                      </a:pPr>
                      <a:r>
                        <a:rPr lang="ja-JP" altLang="en-US" sz="1800" b="1" dirty="0">
                          <a:latin typeface="Arial"/>
                          <a:cs typeface="Arial"/>
                        </a:rPr>
                        <a:t>财务问题</a:t>
                      </a:r>
                      <a:endParaRPr sz="1800" b="1" dirty="0">
                        <a:latin typeface="Arial"/>
                        <a:cs typeface="Arial"/>
                      </a:endParaRPr>
                    </a:p>
                  </a:txBody>
                  <a:tcPr marL="0" marR="0" marT="0" marB="0" anchor="ctr">
                    <a:solidFill>
                      <a:srgbClr val="ED3429">
                        <a:alpha val="20000"/>
                      </a:srgbClr>
                    </a:solidFill>
                  </a:tcPr>
                </a:tc>
                <a:tc>
                  <a:txBody>
                    <a:bodyPr/>
                    <a:lstStyle/>
                    <a:p>
                      <a:pPr marL="147320" algn="l">
                        <a:lnSpc>
                          <a:spcPct val="100000"/>
                        </a:lnSpc>
                        <a:spcBef>
                          <a:spcPts val="0"/>
                        </a:spcBef>
                      </a:pPr>
                      <a:r>
                        <a:rPr lang="zh-CN" altLang="en-US" sz="1800" dirty="0">
                          <a:latin typeface="Arial"/>
                          <a:cs typeface="Arial"/>
                        </a:rPr>
                        <a:t>预算或财务计划、收入、支出</a:t>
                      </a:r>
                      <a:endParaRPr sz="1800" dirty="0">
                        <a:latin typeface="Arial"/>
                        <a:cs typeface="Arial"/>
                      </a:endParaRPr>
                    </a:p>
                  </a:txBody>
                  <a:tcPr marL="0" marR="0" marT="0" marB="0" anchor="ctr">
                    <a:solidFill>
                      <a:srgbClr val="ED3429">
                        <a:alpha val="20000"/>
                      </a:srgbClr>
                    </a:solidFill>
                  </a:tcPr>
                </a:tc>
                <a:extLst>
                  <a:ext uri="{0D108BD9-81ED-4DB2-BD59-A6C34878D82A}">
                    <a16:rowId xmlns:a16="http://schemas.microsoft.com/office/drawing/2014/main" val="10005"/>
                  </a:ext>
                </a:extLst>
              </a:tr>
              <a:tr h="659789">
                <a:tc>
                  <a:txBody>
                    <a:bodyPr/>
                    <a:lstStyle/>
                    <a:p>
                      <a:pPr marL="91440" marR="0" lvl="0" indent="0" algn="l" defTabSz="914400" eaLnBrk="1" fontAlgn="auto" latinLnBrk="0" hangingPunct="1">
                        <a:lnSpc>
                          <a:spcPct val="100000"/>
                        </a:lnSpc>
                        <a:spcBef>
                          <a:spcPts val="0"/>
                        </a:spcBef>
                        <a:spcAft>
                          <a:spcPts val="0"/>
                        </a:spcAft>
                        <a:buClrTx/>
                        <a:buSzTx/>
                        <a:buFontTx/>
                        <a:buNone/>
                        <a:tabLst/>
                        <a:defRPr/>
                      </a:pPr>
                      <a:r>
                        <a:rPr lang="ja-JP" altLang="en-US" sz="1800" b="1" dirty="0">
                          <a:solidFill>
                            <a:srgbClr val="1A1817"/>
                          </a:solidFill>
                          <a:latin typeface="Arial"/>
                          <a:cs typeface="Arial"/>
                        </a:rPr>
                        <a:t>压力管理</a:t>
                      </a:r>
                      <a:endParaRPr lang="en-US" sz="1800" dirty="0">
                        <a:latin typeface="Arial"/>
                        <a:cs typeface="Arial"/>
                      </a:endParaRPr>
                    </a:p>
                  </a:txBody>
                  <a:tcPr marL="0" marR="0" marT="0" marB="0" anchor="ctr">
                    <a:solidFill>
                      <a:schemeClr val="bg1"/>
                    </a:solidFill>
                  </a:tcPr>
                </a:tc>
                <a:tc>
                  <a:txBody>
                    <a:bodyPr/>
                    <a:lstStyle/>
                    <a:p>
                      <a:pPr marL="147320" marR="0" lvl="0" indent="0" algn="l" defTabSz="914400" eaLnBrk="1" fontAlgn="auto" latinLnBrk="0" hangingPunct="1">
                        <a:lnSpc>
                          <a:spcPct val="100000"/>
                        </a:lnSpc>
                        <a:spcBef>
                          <a:spcPts val="0"/>
                        </a:spcBef>
                        <a:spcAft>
                          <a:spcPts val="0"/>
                        </a:spcAft>
                        <a:buClrTx/>
                        <a:buSzTx/>
                        <a:buFontTx/>
                        <a:buNone/>
                        <a:tabLst/>
                        <a:defRPr/>
                      </a:pPr>
                      <a:r>
                        <a:rPr lang="zh-CN" altLang="en-US" sz="1800" dirty="0">
                          <a:latin typeface="Arial"/>
                          <a:cs typeface="Arial"/>
                        </a:rPr>
                        <a:t>保持活跃、自我照顾、充足的睡眠、寻求支持。</a:t>
                      </a:r>
                      <a:endParaRPr sz="1800" dirty="0">
                        <a:latin typeface="Arial"/>
                        <a:cs typeface="Arial"/>
                      </a:endParaRPr>
                    </a:p>
                  </a:txBody>
                  <a:tcPr marL="0" marR="0" marT="0" marB="0" anchor="ctr">
                    <a:solidFill>
                      <a:schemeClr val="bg1"/>
                    </a:solidFill>
                  </a:tcPr>
                </a:tc>
                <a:extLst>
                  <a:ext uri="{0D108BD9-81ED-4DB2-BD59-A6C34878D82A}">
                    <a16:rowId xmlns:a16="http://schemas.microsoft.com/office/drawing/2014/main" val="618451670"/>
                  </a:ext>
                </a:extLst>
              </a:tr>
            </a:tbl>
          </a:graphicData>
        </a:graphic>
      </p:graphicFrame>
      <p:sp>
        <p:nvSpPr>
          <p:cNvPr id="10" name="TextBox 9">
            <a:extLst>
              <a:ext uri="{FF2B5EF4-FFF2-40B4-BE49-F238E27FC236}">
                <a16:creationId xmlns:a16="http://schemas.microsoft.com/office/drawing/2014/main" id="{D0EA4619-7B15-B922-CFF2-2568B49C8BE4}"/>
              </a:ext>
            </a:extLst>
          </p:cNvPr>
          <p:cNvSpPr txBox="1"/>
          <p:nvPr/>
        </p:nvSpPr>
        <p:spPr>
          <a:xfrm>
            <a:off x="571180" y="265190"/>
            <a:ext cx="1097483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6000" dirty="0">
                <a:solidFill>
                  <a:srgbClr val="C00000"/>
                </a:solidFill>
                <a:latin typeface="Arial Black"/>
              </a:rPr>
              <a:t>学生</a:t>
            </a:r>
            <a:r>
              <a:rPr lang="zh-CN" altLang="en-US" sz="6000" dirty="0">
                <a:solidFill>
                  <a:srgbClr val="C00000"/>
                </a:solidFill>
                <a:latin typeface="Arial Black"/>
              </a:rPr>
              <a:t>自我</a:t>
            </a:r>
            <a:r>
              <a:rPr lang="ja-JP" altLang="en-US" sz="6000" dirty="0">
                <a:solidFill>
                  <a:srgbClr val="C00000"/>
                </a:solidFill>
                <a:latin typeface="Arial Black"/>
              </a:rPr>
              <a:t>调整</a:t>
            </a:r>
            <a:endParaRPr lang="en-US" sz="6000" dirty="0">
              <a:solidFill>
                <a:schemeClr val="tx1">
                  <a:lumMod val="65000"/>
                  <a:lumOff val="35000"/>
                </a:schemeClr>
              </a:solidFill>
              <a:latin typeface="Arial Black"/>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409825" cy="6858000"/>
          </a:xfrm>
          <a:custGeom>
            <a:avLst/>
            <a:gdLst/>
            <a:ahLst/>
            <a:cxnLst/>
            <a:rect l="l" t="t" r="r" b="b"/>
            <a:pathLst>
              <a:path w="2409825" h="6858000">
                <a:moveTo>
                  <a:pt x="2409825" y="0"/>
                </a:moveTo>
                <a:lnTo>
                  <a:pt x="0" y="0"/>
                </a:lnTo>
                <a:lnTo>
                  <a:pt x="0" y="6858000"/>
                </a:lnTo>
                <a:lnTo>
                  <a:pt x="2409825" y="6858000"/>
                </a:lnTo>
                <a:lnTo>
                  <a:pt x="2409825" y="0"/>
                </a:lnTo>
                <a:close/>
              </a:path>
            </a:pathLst>
          </a:custGeom>
          <a:solidFill>
            <a:srgbClr val="C00000"/>
          </a:solidFill>
        </p:spPr>
        <p:txBody>
          <a:bodyPr wrap="square" lIns="0" tIns="0" rIns="0" bIns="0" rtlCol="0"/>
          <a:lstStyle/>
          <a:p>
            <a:endParaRPr/>
          </a:p>
        </p:txBody>
      </p:sp>
      <p:sp>
        <p:nvSpPr>
          <p:cNvPr id="3" name="object 3"/>
          <p:cNvSpPr/>
          <p:nvPr/>
        </p:nvSpPr>
        <p:spPr>
          <a:xfrm>
            <a:off x="2543175" y="0"/>
            <a:ext cx="8734425" cy="6858000"/>
          </a:xfrm>
          <a:custGeom>
            <a:avLst/>
            <a:gdLst/>
            <a:ahLst/>
            <a:cxnLst/>
            <a:rect l="l" t="t" r="r" b="b"/>
            <a:pathLst>
              <a:path w="8734425" h="6858000">
                <a:moveTo>
                  <a:pt x="8734425" y="6429375"/>
                </a:moveTo>
                <a:lnTo>
                  <a:pt x="95250" y="6429375"/>
                </a:lnTo>
                <a:lnTo>
                  <a:pt x="95250" y="0"/>
                </a:lnTo>
                <a:lnTo>
                  <a:pt x="0" y="0"/>
                </a:lnTo>
                <a:lnTo>
                  <a:pt x="0" y="6858000"/>
                </a:lnTo>
                <a:lnTo>
                  <a:pt x="95250" y="6858000"/>
                </a:lnTo>
                <a:lnTo>
                  <a:pt x="95250" y="6524625"/>
                </a:lnTo>
                <a:lnTo>
                  <a:pt x="8734425" y="6524625"/>
                </a:lnTo>
                <a:lnTo>
                  <a:pt x="8734425" y="6429375"/>
                </a:lnTo>
                <a:close/>
              </a:path>
            </a:pathLst>
          </a:custGeom>
          <a:solidFill>
            <a:srgbClr val="C00000"/>
          </a:solidFill>
        </p:spPr>
        <p:txBody>
          <a:bodyPr wrap="square" lIns="0" tIns="0" rIns="0" bIns="0" rtlCol="0"/>
          <a:lstStyle/>
          <a:p>
            <a:endParaRPr/>
          </a:p>
        </p:txBody>
      </p:sp>
      <p:pic>
        <p:nvPicPr>
          <p:cNvPr id="4" name="object 4"/>
          <p:cNvPicPr/>
          <p:nvPr/>
        </p:nvPicPr>
        <p:blipFill>
          <a:blip r:embed="rId3" cstate="print"/>
          <a:stretch>
            <a:fillRect/>
          </a:stretch>
        </p:blipFill>
        <p:spPr>
          <a:xfrm>
            <a:off x="495300" y="6353175"/>
            <a:ext cx="1495425" cy="180975"/>
          </a:xfrm>
          <a:prstGeom prst="rect">
            <a:avLst/>
          </a:prstGeom>
        </p:spPr>
      </p:pic>
      <p:sp>
        <p:nvSpPr>
          <p:cNvPr id="5" name="object 5"/>
          <p:cNvSpPr txBox="1">
            <a:spLocks noGrp="1"/>
          </p:cNvSpPr>
          <p:nvPr>
            <p:ph type="title"/>
          </p:nvPr>
        </p:nvSpPr>
        <p:spPr>
          <a:xfrm>
            <a:off x="2541819" y="170942"/>
            <a:ext cx="8374310" cy="939360"/>
          </a:xfrm>
          <a:prstGeom prst="rect">
            <a:avLst/>
          </a:prstGeom>
        </p:spPr>
        <p:txBody>
          <a:bodyPr vert="horz" wrap="square" lIns="0" tIns="15875" rIns="0" bIns="0" rtlCol="0" anchor="t">
            <a:spAutoFit/>
          </a:bodyPr>
          <a:lstStyle/>
          <a:p>
            <a:pPr marL="12700" algn="ctr">
              <a:lnSpc>
                <a:spcPct val="100000"/>
              </a:lnSpc>
              <a:spcBef>
                <a:spcPts val="125"/>
              </a:spcBef>
            </a:pPr>
            <a:r>
              <a:rPr lang="ja-JP" altLang="en-US" sz="6000" spc="-10" dirty="0"/>
              <a:t>大学支持</a:t>
            </a:r>
            <a:endParaRPr lang="en-US" sz="6000" spc="-10" dirty="0">
              <a:solidFill>
                <a:schemeClr val="tx1">
                  <a:lumMod val="65000"/>
                  <a:lumOff val="35000"/>
                </a:schemeClr>
              </a:solidFill>
            </a:endParaRPr>
          </a:p>
        </p:txBody>
      </p:sp>
      <p:sp>
        <p:nvSpPr>
          <p:cNvPr id="6" name="object 6"/>
          <p:cNvSpPr txBox="1"/>
          <p:nvPr/>
        </p:nvSpPr>
        <p:spPr>
          <a:xfrm>
            <a:off x="4979526" y="1362850"/>
            <a:ext cx="7217940" cy="4914807"/>
          </a:xfrm>
          <a:prstGeom prst="rect">
            <a:avLst/>
          </a:prstGeom>
        </p:spPr>
        <p:txBody>
          <a:bodyPr vert="horz" wrap="square" lIns="0" tIns="104775" rIns="0" bIns="0" rtlCol="0" anchor="t">
            <a:spAutoFit/>
          </a:bodyPr>
          <a:lstStyle/>
          <a:p>
            <a:pPr marL="355600" indent="-342900">
              <a:lnSpc>
                <a:spcPct val="100000"/>
              </a:lnSpc>
              <a:spcBef>
                <a:spcPts val="725"/>
              </a:spcBef>
              <a:buFont typeface="Arial" panose="05000000000000000000" pitchFamily="2" charset="2"/>
              <a:buChar char="•"/>
              <a:tabLst>
                <a:tab pos="240665" algn="l"/>
              </a:tabLst>
            </a:pPr>
            <a:r>
              <a:rPr lang="zh-CN" altLang="en-US" sz="2600" dirty="0">
                <a:solidFill>
                  <a:srgbClr val="1A1817"/>
                </a:solidFill>
                <a:latin typeface="Arial"/>
                <a:cs typeface="Source Sans 3"/>
              </a:rPr>
              <a:t>学业咨询
职业发展中心
成功教练
新生特定课程
学习支持服务
</a:t>
            </a:r>
            <a:r>
              <a:rPr lang="en-US" altLang="zh-CN" sz="2600" dirty="0">
                <a:solidFill>
                  <a:srgbClr val="1A1817"/>
                </a:solidFill>
                <a:latin typeface="Arial"/>
                <a:cs typeface="Source Sans 3"/>
              </a:rPr>
              <a:t>ACCESS</a:t>
            </a:r>
            <a:r>
              <a:rPr lang="zh-CN" altLang="en-US" sz="2600" dirty="0">
                <a:solidFill>
                  <a:srgbClr val="1A1817"/>
                </a:solidFill>
                <a:latin typeface="Arial"/>
                <a:cs typeface="Source Sans 3"/>
              </a:rPr>
              <a:t>
咨询服务
</a:t>
            </a:r>
            <a:r>
              <a:rPr lang="en-US" altLang="zh-CN" sz="2600" dirty="0">
                <a:solidFill>
                  <a:srgbClr val="1A1817"/>
                </a:solidFill>
                <a:latin typeface="Arial"/>
                <a:cs typeface="Source Sans 3"/>
              </a:rPr>
              <a:t>Kimmel </a:t>
            </a:r>
            <a:r>
              <a:rPr lang="zh-CN" altLang="en-US" sz="2600" dirty="0">
                <a:solidFill>
                  <a:srgbClr val="1A1817"/>
                </a:solidFill>
                <a:latin typeface="Arial"/>
                <a:cs typeface="Source Sans 3"/>
              </a:rPr>
              <a:t>归属感和参与中心
教师
住房工作人员</a:t>
            </a:r>
            <a:endParaRPr sz="2600" dirty="0">
              <a:latin typeface="Arial"/>
              <a:cs typeface="Source Sans 3"/>
            </a:endParaRPr>
          </a:p>
        </p:txBody>
      </p:sp>
      <p:pic>
        <p:nvPicPr>
          <p:cNvPr id="9" name="object 9"/>
          <p:cNvPicPr/>
          <p:nvPr/>
        </p:nvPicPr>
        <p:blipFill>
          <a:blip r:embed="rId4" cstate="print"/>
          <a:stretch>
            <a:fillRect/>
          </a:stretch>
        </p:blipFill>
        <p:spPr>
          <a:xfrm>
            <a:off x="497996" y="1721214"/>
            <a:ext cx="3499118" cy="3147475"/>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FB27721-C07B-21C5-047C-06A92FCDBF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E75909-567A-F6E6-2C4E-91CD96C630C3}"/>
              </a:ext>
            </a:extLst>
          </p:cNvPr>
          <p:cNvSpPr>
            <a:spLocks noGrp="1"/>
          </p:cNvSpPr>
          <p:nvPr>
            <p:ph type="title"/>
          </p:nvPr>
        </p:nvSpPr>
        <p:spPr>
          <a:xfrm>
            <a:off x="587058" y="513775"/>
            <a:ext cx="11008250" cy="1015663"/>
          </a:xfrm>
        </p:spPr>
        <p:txBody>
          <a:bodyPr wrap="square" lIns="0" tIns="0" rIns="0" bIns="0" anchor="t">
            <a:spAutoFit/>
          </a:bodyPr>
          <a:lstStyle/>
          <a:p>
            <a:r>
              <a:rPr lang="ja-JP" altLang="en-US" sz="6600" dirty="0"/>
              <a:t>家庭和同伴支持</a:t>
            </a:r>
            <a:endParaRPr lang="en-US" sz="6600" dirty="0">
              <a:solidFill>
                <a:schemeClr val="tx1">
                  <a:lumMod val="65000"/>
                  <a:lumOff val="35000"/>
                </a:schemeClr>
              </a:solidFill>
            </a:endParaRPr>
          </a:p>
        </p:txBody>
      </p:sp>
      <p:pic>
        <p:nvPicPr>
          <p:cNvPr id="3" name="object 6">
            <a:extLst>
              <a:ext uri="{FF2B5EF4-FFF2-40B4-BE49-F238E27FC236}">
                <a16:creationId xmlns:a16="http://schemas.microsoft.com/office/drawing/2014/main" id="{51B33F96-48F5-1F18-53A1-3B8B407C4771}"/>
              </a:ext>
            </a:extLst>
          </p:cNvPr>
          <p:cNvPicPr/>
          <p:nvPr/>
        </p:nvPicPr>
        <p:blipFill>
          <a:blip r:embed="rId4" cstate="print"/>
          <a:stretch>
            <a:fillRect/>
          </a:stretch>
        </p:blipFill>
        <p:spPr>
          <a:xfrm>
            <a:off x="9523638" y="6093279"/>
            <a:ext cx="2469697" cy="295275"/>
          </a:xfrm>
          <a:prstGeom prst="rect">
            <a:avLst/>
          </a:prstGeom>
        </p:spPr>
      </p:pic>
      <p:sp>
        <p:nvSpPr>
          <p:cNvPr id="2" name="TextBox 1">
            <a:extLst>
              <a:ext uri="{FF2B5EF4-FFF2-40B4-BE49-F238E27FC236}">
                <a16:creationId xmlns:a16="http://schemas.microsoft.com/office/drawing/2014/main" id="{9BD15E50-B9CC-7D94-660B-BA335564C5BB}"/>
              </a:ext>
            </a:extLst>
          </p:cNvPr>
          <p:cNvSpPr txBox="1"/>
          <p:nvPr/>
        </p:nvSpPr>
        <p:spPr>
          <a:xfrm>
            <a:off x="596926" y="2787976"/>
            <a:ext cx="11598864" cy="30943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69900" indent="-457200" algn="l">
              <a:spcBef>
                <a:spcPts val="770"/>
              </a:spcBef>
              <a:buFont typeface="Arial,Sans-Serif"/>
              <a:buChar char="•"/>
            </a:pPr>
            <a:r>
              <a:rPr lang="zh-CN" altLang="en-US" sz="2700" b="1" dirty="0">
                <a:solidFill>
                  <a:srgbClr val="1A1817"/>
                </a:solidFill>
                <a:latin typeface="Arial"/>
                <a:ea typeface="Calibri"/>
                <a:cs typeface="Arial"/>
              </a:rPr>
              <a:t>拜访学生。
客观地倾听。
与学生互动，了解他们的习惯和行为。
让学生能够倡导他们的需求。
提醒学生有关校园资源的信息。
当您需要调解时，请直接与大学工作人员联系</a:t>
            </a:r>
            <a:r>
              <a:rPr lang="en-US" sz="2700" dirty="0">
                <a:solidFill>
                  <a:srgbClr val="1A1817"/>
                </a:solidFill>
                <a:latin typeface="Arial"/>
                <a:ea typeface="Calibri"/>
                <a:cs typeface="Arial"/>
              </a:rPr>
              <a:t>.</a:t>
            </a:r>
            <a:endParaRPr lang="en-US" dirty="0"/>
          </a:p>
        </p:txBody>
      </p:sp>
    </p:spTree>
    <p:custDataLst>
      <p:tags r:id="rId1"/>
    </p:custDataLst>
    <p:extLst>
      <p:ext uri="{BB962C8B-B14F-4D97-AF65-F5344CB8AC3E}">
        <p14:creationId xmlns:p14="http://schemas.microsoft.com/office/powerpoint/2010/main" val="97918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791700" y="0"/>
            <a:ext cx="2400300" cy="6858000"/>
          </a:xfrm>
          <a:custGeom>
            <a:avLst/>
            <a:gdLst/>
            <a:ahLst/>
            <a:cxnLst/>
            <a:rect l="l" t="t" r="r" b="b"/>
            <a:pathLst>
              <a:path w="2400300" h="6858000">
                <a:moveTo>
                  <a:pt x="0" y="0"/>
                </a:moveTo>
                <a:lnTo>
                  <a:pt x="0" y="6858000"/>
                </a:lnTo>
                <a:lnTo>
                  <a:pt x="2400300" y="6858000"/>
                </a:lnTo>
                <a:lnTo>
                  <a:pt x="2400300" y="0"/>
                </a:lnTo>
                <a:lnTo>
                  <a:pt x="0" y="0"/>
                </a:lnTo>
                <a:close/>
              </a:path>
            </a:pathLst>
          </a:custGeom>
          <a:solidFill>
            <a:srgbClr val="C00000"/>
          </a:solidFill>
        </p:spPr>
        <p:txBody>
          <a:bodyPr wrap="square" lIns="0" tIns="0" rIns="0" bIns="0" rtlCol="0"/>
          <a:lstStyle/>
          <a:p>
            <a:endParaRPr/>
          </a:p>
        </p:txBody>
      </p:sp>
      <p:sp>
        <p:nvSpPr>
          <p:cNvPr id="3" name="object 3"/>
          <p:cNvSpPr/>
          <p:nvPr/>
        </p:nvSpPr>
        <p:spPr>
          <a:xfrm>
            <a:off x="828675" y="0"/>
            <a:ext cx="8820150" cy="6858000"/>
          </a:xfrm>
          <a:custGeom>
            <a:avLst/>
            <a:gdLst/>
            <a:ahLst/>
            <a:cxnLst/>
            <a:rect l="l" t="t" r="r" b="b"/>
            <a:pathLst>
              <a:path w="8820150" h="6858000">
                <a:moveTo>
                  <a:pt x="8820150" y="0"/>
                </a:moveTo>
                <a:lnTo>
                  <a:pt x="8734425" y="0"/>
                </a:lnTo>
                <a:lnTo>
                  <a:pt x="8734425" y="6429375"/>
                </a:lnTo>
                <a:lnTo>
                  <a:pt x="0" y="6429375"/>
                </a:lnTo>
                <a:lnTo>
                  <a:pt x="0" y="6524625"/>
                </a:lnTo>
                <a:lnTo>
                  <a:pt x="8734425" y="6524625"/>
                </a:lnTo>
                <a:lnTo>
                  <a:pt x="8734425" y="6858000"/>
                </a:lnTo>
                <a:lnTo>
                  <a:pt x="8820150" y="6858000"/>
                </a:lnTo>
                <a:lnTo>
                  <a:pt x="8820150" y="0"/>
                </a:lnTo>
                <a:close/>
              </a:path>
            </a:pathLst>
          </a:custGeom>
          <a:solidFill>
            <a:srgbClr val="C00000"/>
          </a:solidFill>
        </p:spPr>
        <p:txBody>
          <a:bodyPr wrap="square" lIns="0" tIns="0" rIns="0" bIns="0" rtlCol="0"/>
          <a:lstStyle/>
          <a:p>
            <a:endParaRPr/>
          </a:p>
        </p:txBody>
      </p:sp>
      <p:pic>
        <p:nvPicPr>
          <p:cNvPr id="4" name="object 4"/>
          <p:cNvPicPr/>
          <p:nvPr/>
        </p:nvPicPr>
        <p:blipFill>
          <a:blip r:embed="rId3" cstate="print"/>
          <a:stretch>
            <a:fillRect/>
          </a:stretch>
        </p:blipFill>
        <p:spPr>
          <a:xfrm>
            <a:off x="10172700" y="6429375"/>
            <a:ext cx="1647825" cy="200025"/>
          </a:xfrm>
          <a:prstGeom prst="rect">
            <a:avLst/>
          </a:prstGeom>
        </p:spPr>
      </p:pic>
      <p:sp>
        <p:nvSpPr>
          <p:cNvPr id="5" name="object 5"/>
          <p:cNvSpPr txBox="1">
            <a:spLocks noGrp="1"/>
          </p:cNvSpPr>
          <p:nvPr>
            <p:ph type="title"/>
          </p:nvPr>
        </p:nvSpPr>
        <p:spPr>
          <a:xfrm>
            <a:off x="552812" y="499641"/>
            <a:ext cx="7275461" cy="847027"/>
          </a:xfrm>
          <a:prstGeom prst="rect">
            <a:avLst/>
          </a:prstGeom>
        </p:spPr>
        <p:txBody>
          <a:bodyPr vert="horz" wrap="square" lIns="0" tIns="15875" rIns="0" bIns="0" rtlCol="0" anchor="t">
            <a:spAutoFit/>
          </a:bodyPr>
          <a:lstStyle/>
          <a:p>
            <a:pPr marL="12700">
              <a:lnSpc>
                <a:spcPct val="100000"/>
              </a:lnSpc>
              <a:spcBef>
                <a:spcPts val="125"/>
              </a:spcBef>
            </a:pPr>
            <a:r>
              <a:rPr lang="en-US" sz="5400" dirty="0"/>
              <a:t>SIUE </a:t>
            </a:r>
            <a:r>
              <a:rPr lang="ja-JP" altLang="en-US" sz="5400" dirty="0"/>
              <a:t>的学</a:t>
            </a:r>
            <a:r>
              <a:rPr lang="zh-CN" altLang="en-US" sz="5400" dirty="0"/>
              <a:t>业</a:t>
            </a:r>
            <a:r>
              <a:rPr lang="ja-JP" altLang="en-US" sz="5400" dirty="0"/>
              <a:t>咨询</a:t>
            </a:r>
            <a:endParaRPr sz="5400" spc="-20" dirty="0">
              <a:solidFill>
                <a:schemeClr val="tx1">
                  <a:lumMod val="65000"/>
                  <a:lumOff val="35000"/>
                </a:schemeClr>
              </a:solidFill>
            </a:endParaRPr>
          </a:p>
        </p:txBody>
      </p:sp>
      <p:sp>
        <p:nvSpPr>
          <p:cNvPr id="6" name="object 6"/>
          <p:cNvSpPr txBox="1"/>
          <p:nvPr/>
        </p:nvSpPr>
        <p:spPr>
          <a:xfrm>
            <a:off x="552812" y="2503033"/>
            <a:ext cx="8820149" cy="3807603"/>
          </a:xfrm>
          <a:prstGeom prst="rect">
            <a:avLst/>
          </a:prstGeom>
        </p:spPr>
        <p:txBody>
          <a:bodyPr vert="horz" wrap="square" lIns="0" tIns="12065" rIns="0" bIns="0" rtlCol="0" anchor="t">
            <a:noAutofit/>
          </a:bodyPr>
          <a:lstStyle/>
          <a:p>
            <a:pPr marL="12065" marR="5080" algn="l">
              <a:spcBef>
                <a:spcPts val="95"/>
              </a:spcBef>
              <a:tabLst>
                <a:tab pos="241300" algn="l"/>
              </a:tabLst>
            </a:pPr>
            <a:r>
              <a:rPr lang="zh-CN" altLang="en-US" sz="2200" b="1" i="1" dirty="0">
                <a:solidFill>
                  <a:srgbClr val="1A1817"/>
                </a:solidFill>
                <a:latin typeface="Arial" panose="020B0604020202020204" pitchFamily="34" charset="0"/>
                <a:cs typeface="Arial" panose="020B0604020202020204" pitchFamily="34" charset="0"/>
              </a:rPr>
              <a:t>在</a:t>
            </a:r>
            <a:r>
              <a:rPr lang="en-US" altLang="zh-CN" sz="2200" b="1" i="1" dirty="0">
                <a:solidFill>
                  <a:srgbClr val="1A1817"/>
                </a:solidFill>
                <a:latin typeface="Arial" panose="020B0604020202020204" pitchFamily="34" charset="0"/>
                <a:cs typeface="Arial" panose="020B0604020202020204" pitchFamily="34" charset="0"/>
              </a:rPr>
              <a:t>SIUE</a:t>
            </a:r>
            <a:r>
              <a:rPr lang="zh-CN" altLang="en-US" sz="2200" b="1" i="1" dirty="0">
                <a:solidFill>
                  <a:srgbClr val="1A1817"/>
                </a:solidFill>
                <a:latin typeface="Arial" panose="020B0604020202020204" pitchFamily="34" charset="0"/>
                <a:cs typeface="Arial" panose="020B0604020202020204" pitchFamily="34" charset="0"/>
              </a:rPr>
              <a:t>，</a:t>
            </a:r>
            <a:r>
              <a:rPr lang="en-US" altLang="zh-CN" sz="2200" b="1" i="1" dirty="0">
                <a:solidFill>
                  <a:srgbClr val="1A1817"/>
                </a:solidFill>
                <a:latin typeface="Arial" panose="020B0604020202020204" pitchFamily="34" charset="0"/>
                <a:cs typeface="Arial" panose="020B0604020202020204" pitchFamily="34" charset="0"/>
              </a:rPr>
              <a:t> </a:t>
            </a:r>
            <a:r>
              <a:rPr lang="zh-CN" altLang="en-US" sz="2200" b="1" i="1" dirty="0">
                <a:solidFill>
                  <a:srgbClr val="1A1817"/>
                </a:solidFill>
                <a:latin typeface="Arial" panose="020B0604020202020204" pitchFamily="34" charset="0"/>
                <a:cs typeface="Arial" panose="020B0604020202020204" pitchFamily="34" charset="0"/>
              </a:rPr>
              <a:t>学生学业咨询是必需的！
一年级学生得到咨询支持
办公室：第一年和过渡咨询，
</a:t>
            </a:r>
            <a:r>
              <a:rPr lang="en-US" altLang="zh-CN" sz="2200" b="1" i="1" dirty="0">
                <a:solidFill>
                  <a:srgbClr val="1A1817"/>
                </a:solidFill>
                <a:latin typeface="Arial" panose="020B0604020202020204" pitchFamily="34" charset="0"/>
                <a:cs typeface="Arial" panose="020B0604020202020204" pitchFamily="34" charset="0"/>
              </a:rPr>
              <a:t>SOAR</a:t>
            </a:r>
            <a:r>
              <a:rPr lang="zh-CN" altLang="en-US" sz="2200" b="1" i="1" dirty="0">
                <a:solidFill>
                  <a:srgbClr val="1A1817"/>
                </a:solidFill>
                <a:latin typeface="Arial" panose="020B0604020202020204" pitchFamily="34" charset="0"/>
                <a:cs typeface="Arial" panose="020B0604020202020204" pitchFamily="34" charset="0"/>
              </a:rPr>
              <a:t>、田径和荣誉。
一年级学生：与你的导师会面
每学期至少 </a:t>
            </a:r>
            <a:r>
              <a:rPr lang="en-US" altLang="zh-CN" sz="2200" b="1" i="1" dirty="0">
                <a:solidFill>
                  <a:srgbClr val="1A1817"/>
                </a:solidFill>
                <a:latin typeface="Arial" panose="020B0604020202020204" pitchFamily="34" charset="0"/>
                <a:cs typeface="Arial" panose="020B0604020202020204" pitchFamily="34" charset="0"/>
              </a:rPr>
              <a:t>3 </a:t>
            </a:r>
            <a:r>
              <a:rPr lang="zh-CN" altLang="en-US" sz="2200" b="1" i="1" dirty="0">
                <a:solidFill>
                  <a:srgbClr val="1A1817"/>
                </a:solidFill>
                <a:latin typeface="Arial" panose="020B0604020202020204" pitchFamily="34" charset="0"/>
                <a:cs typeface="Arial" panose="020B0604020202020204" pitchFamily="34" charset="0"/>
              </a:rPr>
              <a:t>次
学业导师是你学生之旅的同伴</a:t>
            </a:r>
            <a:endParaRPr lang="en-US" sz="2200" b="1" spc="-10" dirty="0">
              <a:solidFill>
                <a:srgbClr val="1A1817"/>
              </a:solidFill>
              <a:latin typeface="Arial" panose="020B0604020202020204" pitchFamily="34" charset="0"/>
              <a:cs typeface="Arial" panose="020B0604020202020204" pitchFamily="34" charset="0"/>
            </a:endParaRPr>
          </a:p>
          <a:p>
            <a:pPr marL="12065" marR="5080" algn="l">
              <a:spcBef>
                <a:spcPts val="95"/>
              </a:spcBef>
              <a:tabLst>
                <a:tab pos="241300" algn="l"/>
              </a:tabLst>
            </a:pPr>
            <a:endParaRPr lang="en-US" sz="2200" b="1" dirty="0">
              <a:latin typeface="Arial" panose="020B060402020202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A792635C-2D70-8EF3-1090-1D52F000080E}"/>
              </a:ext>
            </a:extLst>
          </p:cNvPr>
          <p:cNvGraphicFramePr/>
          <p:nvPr>
            <p:extLst>
              <p:ext uri="{D42A27DB-BD31-4B8C-83A1-F6EECF244321}">
                <p14:modId xmlns:p14="http://schemas.microsoft.com/office/powerpoint/2010/main" val="998592111"/>
              </p:ext>
            </p:extLst>
          </p:nvPr>
        </p:nvGraphicFramePr>
        <p:xfrm>
          <a:off x="5593362" y="939692"/>
          <a:ext cx="462338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1891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23C9BA8-047F-3A70-6C83-5A1BE0DB15C4}"/>
            </a:ext>
          </a:extLst>
        </p:cNvPr>
        <p:cNvGrpSpPr/>
        <p:nvPr/>
      </p:nvGrpSpPr>
      <p:grpSpPr>
        <a:xfrm>
          <a:off x="0" y="0"/>
          <a:ext cx="0" cy="0"/>
          <a:chOff x="0" y="0"/>
          <a:chExt cx="0" cy="0"/>
        </a:xfrm>
      </p:grpSpPr>
      <p:sp>
        <p:nvSpPr>
          <p:cNvPr id="14" name="Oval 13">
            <a:extLst>
              <a:ext uri="{FF2B5EF4-FFF2-40B4-BE49-F238E27FC236}">
                <a16:creationId xmlns:a16="http://schemas.microsoft.com/office/drawing/2014/main" id="{BB86BD61-5804-78AA-D85C-16D81899ACF6}"/>
              </a:ext>
            </a:extLst>
          </p:cNvPr>
          <p:cNvSpPr/>
          <p:nvPr/>
        </p:nvSpPr>
        <p:spPr>
          <a:xfrm>
            <a:off x="5717347" y="686029"/>
            <a:ext cx="1556730" cy="14683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55CF70D-7C9B-0400-0A2C-CB0BC2E2753D}"/>
              </a:ext>
            </a:extLst>
          </p:cNvPr>
          <p:cNvSpPr/>
          <p:nvPr/>
        </p:nvSpPr>
        <p:spPr>
          <a:xfrm>
            <a:off x="6765098" y="2672672"/>
            <a:ext cx="1556730" cy="146831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CBB1DB9-DBE8-FA77-B4C5-CBEC7F6F6246}"/>
              </a:ext>
            </a:extLst>
          </p:cNvPr>
          <p:cNvSpPr>
            <a:spLocks noGrp="1"/>
          </p:cNvSpPr>
          <p:nvPr>
            <p:ph type="title"/>
          </p:nvPr>
        </p:nvSpPr>
        <p:spPr>
          <a:xfrm>
            <a:off x="648155" y="4521545"/>
            <a:ext cx="7467569" cy="923330"/>
          </a:xfrm>
        </p:spPr>
        <p:txBody>
          <a:bodyPr wrap="square" lIns="0" tIns="0" rIns="0" bIns="0" anchor="t">
            <a:spAutoFit/>
          </a:bodyPr>
          <a:lstStyle/>
          <a:p>
            <a:r>
              <a:rPr lang="zh-CN" altLang="en-US" sz="6000" dirty="0"/>
              <a:t>本科学位结构</a:t>
            </a:r>
            <a:endParaRPr lang="en-US" sz="6000" dirty="0">
              <a:solidFill>
                <a:schemeClr val="tx1">
                  <a:lumMod val="65000"/>
                  <a:lumOff val="35000"/>
                </a:schemeClr>
              </a:solidFill>
            </a:endParaRPr>
          </a:p>
        </p:txBody>
      </p:sp>
      <p:pic>
        <p:nvPicPr>
          <p:cNvPr id="3" name="object 6">
            <a:extLst>
              <a:ext uri="{FF2B5EF4-FFF2-40B4-BE49-F238E27FC236}">
                <a16:creationId xmlns:a16="http://schemas.microsoft.com/office/drawing/2014/main" id="{A8535946-E923-04E9-B17B-BEAC2B2ED041}"/>
              </a:ext>
            </a:extLst>
          </p:cNvPr>
          <p:cNvPicPr/>
          <p:nvPr/>
        </p:nvPicPr>
        <p:blipFill>
          <a:blip r:embed="rId4" cstate="print"/>
          <a:stretch>
            <a:fillRect/>
          </a:stretch>
        </p:blipFill>
        <p:spPr>
          <a:xfrm>
            <a:off x="9523638" y="6093279"/>
            <a:ext cx="2469697" cy="295275"/>
          </a:xfrm>
          <a:prstGeom prst="rect">
            <a:avLst/>
          </a:prstGeom>
        </p:spPr>
      </p:pic>
      <p:sp>
        <p:nvSpPr>
          <p:cNvPr id="5" name="Oval 4">
            <a:extLst>
              <a:ext uri="{FF2B5EF4-FFF2-40B4-BE49-F238E27FC236}">
                <a16:creationId xmlns:a16="http://schemas.microsoft.com/office/drawing/2014/main" id="{65E02942-D0DB-94A8-5018-27E9F8003015}"/>
              </a:ext>
            </a:extLst>
          </p:cNvPr>
          <p:cNvSpPr/>
          <p:nvPr/>
        </p:nvSpPr>
        <p:spPr>
          <a:xfrm>
            <a:off x="6860349" y="291425"/>
            <a:ext cx="2917444" cy="2842639"/>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20282E0-6990-8F89-C71E-170D8A91DF98}"/>
              </a:ext>
            </a:extLst>
          </p:cNvPr>
          <p:cNvSpPr/>
          <p:nvPr/>
        </p:nvSpPr>
        <p:spPr>
          <a:xfrm>
            <a:off x="8887813" y="182567"/>
            <a:ext cx="1543123" cy="1522747"/>
          </a:xfrm>
          <a:prstGeom prst="ellipse">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197CB8-A72E-7B33-15B1-F6C4C0CE1641}"/>
              </a:ext>
            </a:extLst>
          </p:cNvPr>
          <p:cNvSpPr/>
          <p:nvPr/>
        </p:nvSpPr>
        <p:spPr>
          <a:xfrm>
            <a:off x="8751741" y="1311959"/>
            <a:ext cx="1543123" cy="1522747"/>
          </a:xfrm>
          <a:prstGeom prst="ellipse">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52B610F-E0A2-78FD-47FD-C8AADC3957D0}"/>
              </a:ext>
            </a:extLst>
          </p:cNvPr>
          <p:cNvSpPr/>
          <p:nvPr/>
        </p:nvSpPr>
        <p:spPr>
          <a:xfrm>
            <a:off x="6098350" y="2155601"/>
            <a:ext cx="1720015" cy="1726855"/>
          </a:xfrm>
          <a:prstGeom prst="ellipse">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E7E974B-3B00-59C2-64CD-192BCFF6C853}"/>
              </a:ext>
            </a:extLst>
          </p:cNvPr>
          <p:cNvSpPr/>
          <p:nvPr/>
        </p:nvSpPr>
        <p:spPr>
          <a:xfrm>
            <a:off x="8016955" y="1679349"/>
            <a:ext cx="1760837" cy="1998998"/>
          </a:xfrm>
          <a:prstGeom prst="ellipse">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A6710C3-2DA9-CF4B-4147-1029AEADE3C6}"/>
              </a:ext>
            </a:extLst>
          </p:cNvPr>
          <p:cNvSpPr/>
          <p:nvPr/>
        </p:nvSpPr>
        <p:spPr>
          <a:xfrm>
            <a:off x="6955085" y="3049051"/>
            <a:ext cx="2305123" cy="2243925"/>
          </a:xfrm>
          <a:prstGeom prst="ellipse">
            <a:avLst/>
          </a:prstGeom>
          <a:solidFill>
            <a:srgbClr val="DB040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6" name="Oval 15">
            <a:extLst>
              <a:ext uri="{FF2B5EF4-FFF2-40B4-BE49-F238E27FC236}">
                <a16:creationId xmlns:a16="http://schemas.microsoft.com/office/drawing/2014/main" id="{D3E5398E-035A-677C-772A-6D1C254A8D11}"/>
              </a:ext>
            </a:extLst>
          </p:cNvPr>
          <p:cNvSpPr/>
          <p:nvPr/>
        </p:nvSpPr>
        <p:spPr>
          <a:xfrm>
            <a:off x="9440828" y="1895525"/>
            <a:ext cx="2305123" cy="2243925"/>
          </a:xfrm>
          <a:prstGeom prst="ellipse">
            <a:avLst/>
          </a:prstGeom>
          <a:solidFill>
            <a:srgbClr val="DB040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7" name="TextBox 16">
            <a:extLst>
              <a:ext uri="{FF2B5EF4-FFF2-40B4-BE49-F238E27FC236}">
                <a16:creationId xmlns:a16="http://schemas.microsoft.com/office/drawing/2014/main" id="{30B31F11-3738-8A24-5240-816CCA1F174A}"/>
              </a:ext>
            </a:extLst>
          </p:cNvPr>
          <p:cNvSpPr txBox="1"/>
          <p:nvPr/>
        </p:nvSpPr>
        <p:spPr>
          <a:xfrm>
            <a:off x="6765441" y="1053904"/>
            <a:ext cx="313529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800" b="1" dirty="0">
                <a:solidFill>
                  <a:schemeClr val="bg1"/>
                </a:solidFill>
              </a:rPr>
              <a:t>主</a:t>
            </a:r>
            <a:r>
              <a:rPr lang="zh-CN" altLang="en-US" sz="2800" b="1" dirty="0">
                <a:solidFill>
                  <a:schemeClr val="bg1"/>
                </a:solidFill>
              </a:rPr>
              <a:t>专业</a:t>
            </a:r>
            <a:r>
              <a:rPr lang="ja-JP" altLang="en-US" sz="2800" b="1" dirty="0">
                <a:solidFill>
                  <a:schemeClr val="bg1"/>
                </a:solidFill>
              </a:rPr>
              <a:t>要求</a:t>
            </a:r>
            <a:endParaRPr lang="en-US" sz="2800" b="1" dirty="0">
              <a:solidFill>
                <a:schemeClr val="bg1"/>
              </a:solidFill>
            </a:endParaRPr>
          </a:p>
        </p:txBody>
      </p:sp>
      <p:sp>
        <p:nvSpPr>
          <p:cNvPr id="18" name="TextBox 17">
            <a:extLst>
              <a:ext uri="{FF2B5EF4-FFF2-40B4-BE49-F238E27FC236}">
                <a16:creationId xmlns:a16="http://schemas.microsoft.com/office/drawing/2014/main" id="{FA42EAB2-9AF3-DB16-F969-5C07F479A92F}"/>
              </a:ext>
            </a:extLst>
          </p:cNvPr>
          <p:cNvSpPr txBox="1"/>
          <p:nvPr/>
        </p:nvSpPr>
        <p:spPr>
          <a:xfrm>
            <a:off x="9022428" y="2534514"/>
            <a:ext cx="313529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800" b="1" dirty="0">
                <a:solidFill>
                  <a:schemeClr val="bg1"/>
                </a:solidFill>
              </a:rPr>
              <a:t>常规
教育</a:t>
            </a:r>
            <a:endParaRPr lang="en-US" sz="2800" b="1" dirty="0">
              <a:solidFill>
                <a:schemeClr val="bg1"/>
              </a:solidFill>
            </a:endParaRPr>
          </a:p>
        </p:txBody>
      </p:sp>
      <p:sp>
        <p:nvSpPr>
          <p:cNvPr id="19" name="TextBox 18">
            <a:extLst>
              <a:ext uri="{FF2B5EF4-FFF2-40B4-BE49-F238E27FC236}">
                <a16:creationId xmlns:a16="http://schemas.microsoft.com/office/drawing/2014/main" id="{8B243044-6B2A-EC57-971B-4B9B339FCA6B}"/>
              </a:ext>
            </a:extLst>
          </p:cNvPr>
          <p:cNvSpPr txBox="1"/>
          <p:nvPr/>
        </p:nvSpPr>
        <p:spPr>
          <a:xfrm>
            <a:off x="6535145" y="4001005"/>
            <a:ext cx="313529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800" b="1" dirty="0">
                <a:solidFill>
                  <a:schemeClr val="bg1"/>
                </a:solidFill>
              </a:rPr>
              <a:t>选修课</a:t>
            </a:r>
            <a:endParaRPr lang="en-US" dirty="0">
              <a:solidFill>
                <a:schemeClr val="bg1"/>
              </a:solidFill>
            </a:endParaRPr>
          </a:p>
        </p:txBody>
      </p:sp>
      <p:sp>
        <p:nvSpPr>
          <p:cNvPr id="20" name="Oval 19">
            <a:extLst>
              <a:ext uri="{FF2B5EF4-FFF2-40B4-BE49-F238E27FC236}">
                <a16:creationId xmlns:a16="http://schemas.microsoft.com/office/drawing/2014/main" id="{41805436-5F72-54D5-1518-3E3EFE7377FC}"/>
              </a:ext>
            </a:extLst>
          </p:cNvPr>
          <p:cNvSpPr/>
          <p:nvPr/>
        </p:nvSpPr>
        <p:spPr>
          <a:xfrm>
            <a:off x="10001799" y="686029"/>
            <a:ext cx="765976" cy="735074"/>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80EC3EAE-A04F-0E3D-8634-206D4542090C}"/>
              </a:ext>
            </a:extLst>
          </p:cNvPr>
          <p:cNvSpPr/>
          <p:nvPr/>
        </p:nvSpPr>
        <p:spPr>
          <a:xfrm>
            <a:off x="4571776" y="1314338"/>
            <a:ext cx="2305123" cy="2243925"/>
          </a:xfrm>
          <a:prstGeom prst="ellipse">
            <a:avLst/>
          </a:prstGeom>
          <a:solidFill>
            <a:srgbClr val="DB040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2" name="TextBox 11">
            <a:extLst>
              <a:ext uri="{FF2B5EF4-FFF2-40B4-BE49-F238E27FC236}">
                <a16:creationId xmlns:a16="http://schemas.microsoft.com/office/drawing/2014/main" id="{29A5915D-E89A-AA10-AE26-C140CB4EEE6E}"/>
              </a:ext>
            </a:extLst>
          </p:cNvPr>
          <p:cNvSpPr txBox="1"/>
          <p:nvPr/>
        </p:nvSpPr>
        <p:spPr>
          <a:xfrm>
            <a:off x="4140461" y="1901666"/>
            <a:ext cx="313529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CN" altLang="en-US" sz="2800" b="1" dirty="0">
                <a:solidFill>
                  <a:schemeClr val="bg1"/>
                </a:solidFill>
              </a:rPr>
              <a:t>副专业</a:t>
            </a:r>
            <a:r>
              <a:rPr lang="ja-JP" altLang="en-US" sz="2800" b="1" dirty="0">
                <a:solidFill>
                  <a:schemeClr val="bg1"/>
                </a:solidFill>
              </a:rPr>
              <a:t>
要求</a:t>
            </a:r>
            <a:endParaRPr lang="en-US" sz="2800" b="1" dirty="0">
              <a:solidFill>
                <a:schemeClr val="bg1"/>
              </a:solidFill>
            </a:endParaRPr>
          </a:p>
        </p:txBody>
      </p:sp>
      <p:sp>
        <p:nvSpPr>
          <p:cNvPr id="13" name="Oval 12">
            <a:extLst>
              <a:ext uri="{FF2B5EF4-FFF2-40B4-BE49-F238E27FC236}">
                <a16:creationId xmlns:a16="http://schemas.microsoft.com/office/drawing/2014/main" id="{68BCE479-69F0-AC59-A08F-AB97706AAE37}"/>
              </a:ext>
            </a:extLst>
          </p:cNvPr>
          <p:cNvSpPr/>
          <p:nvPr/>
        </p:nvSpPr>
        <p:spPr>
          <a:xfrm>
            <a:off x="5985154" y="3566130"/>
            <a:ext cx="765976" cy="735074"/>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40F897F-F923-7CFD-8521-7A13F535B967}"/>
              </a:ext>
            </a:extLst>
          </p:cNvPr>
          <p:cNvSpPr/>
          <p:nvPr/>
        </p:nvSpPr>
        <p:spPr>
          <a:xfrm>
            <a:off x="9081540" y="3605109"/>
            <a:ext cx="910277" cy="915730"/>
          </a:xfrm>
          <a:prstGeom prst="ellipse">
            <a:avLst/>
          </a:pr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9465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11D684B42BB45BD8BDA9142F619DA" ma:contentTypeVersion="18" ma:contentTypeDescription="Create a new document." ma:contentTypeScope="" ma:versionID="a260dc058b83fd2bee2c33a73f5ccf7c">
  <xsd:schema xmlns:xsd="http://www.w3.org/2001/XMLSchema" xmlns:xs="http://www.w3.org/2001/XMLSchema" xmlns:p="http://schemas.microsoft.com/office/2006/metadata/properties" xmlns:ns2="9280211b-404b-42b3-be06-756934ad80c1" xmlns:ns3="d6e9379d-e8a3-45b9-9b45-2db73805ce9a" targetNamespace="http://schemas.microsoft.com/office/2006/metadata/properties" ma:root="true" ma:fieldsID="85d288458751a94cc2ce3ae4e4c9ed82" ns2:_="" ns3:_="">
    <xsd:import namespace="9280211b-404b-42b3-be06-756934ad80c1"/>
    <xsd:import namespace="d6e9379d-e8a3-45b9-9b45-2db73805ce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80211b-404b-42b3-be06-756934ad8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8b6d8e8-37fb-4532-ae42-2c4983a41a6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9379d-e8a3-45b9-9b45-2db73805ce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c330f66-c170-44f0-9bd5-6a147e0fa5c8}" ma:internalName="TaxCatchAll" ma:showField="CatchAllData" ma:web="d6e9379d-e8a3-45b9-9b45-2db73805ce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280211b-404b-42b3-be06-756934ad80c1">
      <Terms xmlns="http://schemas.microsoft.com/office/infopath/2007/PartnerControls"/>
    </lcf76f155ced4ddcb4097134ff3c332f>
    <TaxCatchAll xmlns="d6e9379d-e8a3-45b9-9b45-2db73805ce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2DDD55-FF9E-443B-883B-D722F0B817B0}">
  <ds:schemaRefs>
    <ds:schemaRef ds:uri="9280211b-404b-42b3-be06-756934ad80c1"/>
    <ds:schemaRef ds:uri="d6e9379d-e8a3-45b9-9b45-2db73805ce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5DCC7F-F2F3-4586-98C8-5306928C8590}">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dcmitype/"/>
    <ds:schemaRef ds:uri="http://www.w3.org/XML/1998/namespace"/>
    <ds:schemaRef ds:uri="d6e9379d-e8a3-45b9-9b45-2db73805ce9a"/>
    <ds:schemaRef ds:uri="9280211b-404b-42b3-be06-756934ad80c1"/>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080015E6-EB9C-4196-8313-2829DECF1D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TotalTime>
  <Words>4226</Words>
  <Application>Microsoft Office PowerPoint</Application>
  <PresentationFormat>Widescreen</PresentationFormat>
  <Paragraphs>321</Paragraphs>
  <Slides>37</Slides>
  <Notes>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Aptos</vt:lpstr>
      <vt:lpstr>Arial</vt:lpstr>
      <vt:lpstr>Arial Black</vt:lpstr>
      <vt:lpstr>Arial,Sans-Serif</vt:lpstr>
      <vt:lpstr>Calibri</vt:lpstr>
      <vt:lpstr>Courier New</vt:lpstr>
      <vt:lpstr>Segoe UI</vt:lpstr>
      <vt:lpstr>Source Sans 3</vt:lpstr>
      <vt:lpstr>Source Sans 3 Semibold</vt:lpstr>
      <vt:lpstr>Times New Roman</vt:lpstr>
      <vt:lpstr>Wingdings</vt:lpstr>
      <vt:lpstr>Office Theme</vt:lpstr>
      <vt:lpstr>Office Theme</vt:lpstr>
      <vt:lpstr>学业成功之路</vt:lpstr>
      <vt:lpstr>学业成就</vt:lpstr>
      <vt:lpstr>PowerPoint Presentation</vt:lpstr>
      <vt:lpstr>PowerPoint Presentation</vt:lpstr>
      <vt:lpstr>PowerPoint Presentation</vt:lpstr>
      <vt:lpstr>大学支持</vt:lpstr>
      <vt:lpstr>家庭和同伴支持</vt:lpstr>
      <vt:lpstr>SIUE 的学业咨询</vt:lpstr>
      <vt:lpstr>本科学位结构</vt:lpstr>
      <vt:lpstr>15 结束。</vt:lpstr>
      <vt:lpstr>我的秋季时间表应该是什么样子的？</vt:lpstr>
      <vt:lpstr>学生准备</vt:lpstr>
      <vt:lpstr>记得。。。</vt:lpstr>
      <vt:lpstr>联系信息</vt:lpstr>
      <vt:lpstr>PowerPoint Presentation</vt:lpstr>
      <vt:lpstr>什么是财务办公室？</vt:lpstr>
      <vt:lpstr>学生授权信息已发布</vt:lpstr>
      <vt:lpstr>了解您的 COUGARNET 账单</vt:lpstr>
      <vt:lpstr>COUGARNET 账单详情</vt:lpstr>
      <vt:lpstr>待处理积分和分期付款图表</vt:lpstr>
      <vt:lpstr>学生授权
第三方付款人</vt:lpstr>
      <vt:lpstr>如何付款</vt:lpstr>
      <vt:lpstr>你在 COUGARNET 完成了吗？</vt:lpstr>
      <vt:lpstr>重要日期</vt:lpstr>
      <vt:lpstr>PowerPoint Presentation</vt:lpstr>
      <vt:lpstr>学生资助办公室 2025-2026 年经济援助</vt:lpstr>
      <vt:lpstr>了解经济援助：M-O-N-E-Y</vt:lpstr>
      <vt:lpstr>有哪些资金可用？</vt:lpstr>
      <vt:lpstr>援助的提供</vt:lpstr>
      <vt:lpstr>我需要更多的钱吗？</vt:lpstr>
      <vt:lpstr>入学费用</vt:lpstr>
      <vt:lpstr>成本 - 援助 = 需求 预算工作表和 CougarNet</vt:lpstr>
      <vt:lpstr>就业</vt:lpstr>
      <vt:lpstr>你的下一步</vt:lpstr>
      <vt:lpstr>技巧！</vt:lpstr>
      <vt:lpstr>联系我们</vt:lpstr>
      <vt:lpstr>告诉我们你学到了什么！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 to Academic Success</dc:title>
  <dc:creator>Manning, Norris</dc:creator>
  <cp:lastModifiedBy>Winkeler, Lindsay</cp:lastModifiedBy>
  <cp:revision>16</cp:revision>
  <dcterms:created xsi:type="dcterms:W3CDTF">2024-09-10T14:57:30Z</dcterms:created>
  <dcterms:modified xsi:type="dcterms:W3CDTF">2025-06-05T22:34:08Z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2024-07-02T00:00:00Z</vt:filetime>
  </property>
  <property fmtid="{D5CDD505-2E9C-101B-9397-08002B2CF9AE}" pid="3" name="LastSaved">
    <vt:filetime>2024-09-10T00:00:00Z</vt:filetime>
  </property>
  <property fmtid="{D5CDD505-2E9C-101B-9397-08002B2CF9AE}" pid="4" name="ContentTypeId">
    <vt:lpwstr>0x01010037E11D684B42BB45BD8BDA9142F619DA</vt:lpwstr>
  </property>
  <property fmtid="{D5CDD505-2E9C-101B-9397-08002B2CF9AE}" pid="5" name="MediaServiceImageTags">
    <vt:lpwstr/>
  </property>
  <property fmtid="{D5CDD505-2E9C-101B-9397-08002B2CF9AE}" pid="6" name="ArticulateGUID">
    <vt:lpwstr>A000BEE7-6F00-46B5-995A-E7C7554F78E9</vt:lpwstr>
  </property>
  <property fmtid="{D5CDD505-2E9C-101B-9397-08002B2CF9AE}" pid="7" name="ArticulatePath">
    <vt:lpwstr>https://siuecougars.sharepoint.com/teams/SA-NewStudentTransitionsTeam/Shared Documents/Orientation/2024/Session Slide Decks 2024/Pathway to Academic Success NSO</vt:lpwstr>
  </property>
</Properties>
</file>