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0ADAE-9682-4B58-824D-C8F11679FDF5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A5B3-19FC-49F2-B2F4-0F3046AA6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8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4A5B3-19FC-49F2-B2F4-0F3046AA6D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0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92A6-28F1-4460-ACDF-D5008BAE300C}" type="datetime1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86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5055-FF14-43CE-8702-567EF8D16F01}" type="datetime1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61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9C24-F407-4874-9798-5A7D94F1086A}" type="datetime1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39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8982-58C5-435D-9012-1C706578DACF}" type="datetime1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7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30B6-3400-4802-841D-B28AD47830C3}" type="datetime1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81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2E8C8-E763-4ADB-95BD-625C4F083848}" type="datetime1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90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6ED-2F78-4D05-9AED-81ECFA51BF29}" type="datetime1">
              <a:rPr lang="en-US" smtClean="0"/>
              <a:t>6/13/2016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98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C90EC-F6A6-451B-B7D0-0F82DE73549C}" type="datetime1">
              <a:rPr lang="en-US" smtClean="0"/>
              <a:t>6/13/2016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2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4690-447D-4B05-A670-8E75DB15EDA8}" type="datetime1">
              <a:rPr lang="en-US" smtClean="0"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64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D942-8FA6-40BB-87FA-E13455096B5B}" type="datetime1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04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722F-18AB-4DC8-B6FD-3A1F480A8397}" type="datetime1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79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88200-0A4E-4CAA-9198-91F32E191496}" type="datetime1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Cybercrime: 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61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petroc@siu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petroc@siu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0574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CYBERCRIME:  INTRODUCTION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00459"/>
            <a:ext cx="9144000" cy="16557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 this introduction, we will review contact procedures to get in touch with me, the syllabus, course materials, grading and course pacing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66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011" y="1"/>
            <a:ext cx="10515600" cy="673768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083" y="673768"/>
            <a:ext cx="11554327" cy="5682581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SYLLABUS:  COURSE PACING</a:t>
            </a:r>
          </a:p>
          <a:p>
            <a:r>
              <a:rPr lang="en-US" dirty="0" smtClean="0"/>
              <a:t>This is a self paced course, meaning you can move forward and toward completion at your convenience</a:t>
            </a:r>
          </a:p>
          <a:p>
            <a:r>
              <a:rPr lang="en-US" dirty="0" smtClean="0"/>
              <a:t>The course MUST be completed in total (meaning all 3 examinations have been taken) by the last day of the semester at the close of business (5pm)</a:t>
            </a:r>
          </a:p>
          <a:p>
            <a:r>
              <a:rPr lang="en-US" dirty="0" smtClean="0"/>
              <a:t>There will be no exceptions to this rule</a:t>
            </a:r>
          </a:p>
          <a:p>
            <a:r>
              <a:rPr lang="en-US" dirty="0" smtClean="0"/>
              <a:t>Work hard, study and do well</a:t>
            </a:r>
          </a:p>
          <a:p>
            <a:r>
              <a:rPr lang="en-US" dirty="0" smtClean="0"/>
              <a:t>Please proceed to </a:t>
            </a:r>
            <a:r>
              <a:rPr lang="en-US" smtClean="0"/>
              <a:t>Learning Unit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763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Course references:</a:t>
            </a:r>
          </a:p>
          <a:p>
            <a:r>
              <a:rPr lang="en-US" dirty="0"/>
              <a:t>Clifford, Ralph. 2006.  </a:t>
            </a:r>
            <a:r>
              <a:rPr lang="en-US" u="sng" dirty="0"/>
              <a:t>Cybercrime:  The Investigation, Prosecution and Defense of a Computer-Related Crime</a:t>
            </a:r>
            <a:r>
              <a:rPr lang="en-US" dirty="0"/>
              <a:t>.  Second Edition.  Carolina Academic Press.</a:t>
            </a:r>
          </a:p>
          <a:p>
            <a:r>
              <a:rPr lang="en-US" dirty="0"/>
              <a:t>Holt, Thomas. 2013. </a:t>
            </a:r>
            <a:r>
              <a:rPr lang="en-US" u="sng" dirty="0"/>
              <a:t>Crime On-Line:  Correlates, Causes and Context</a:t>
            </a:r>
            <a:r>
              <a:rPr lang="en-US" dirty="0"/>
              <a:t>.  Second Edition.  Carolina Academic Press.</a:t>
            </a:r>
          </a:p>
          <a:p>
            <a:r>
              <a:rPr lang="en-US" dirty="0"/>
              <a:t>McQuade, Samuel. 2006. </a:t>
            </a:r>
            <a:r>
              <a:rPr lang="en-US" u="sng" dirty="0"/>
              <a:t>Understanding and Managing Cybercrime</a:t>
            </a:r>
            <a:r>
              <a:rPr lang="en-US" dirty="0"/>
              <a:t>.  Pearson.</a:t>
            </a:r>
          </a:p>
          <a:p>
            <a:r>
              <a:rPr lang="en-US" dirty="0"/>
              <a:t>Yar, Majid. 2013. </a:t>
            </a:r>
            <a:r>
              <a:rPr lang="en-US" u="sng" dirty="0"/>
              <a:t>Cybercrime and Society</a:t>
            </a:r>
            <a:r>
              <a:rPr lang="en-US" dirty="0"/>
              <a:t>.  Second Edition.  Sage Publications.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95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347" y="1"/>
            <a:ext cx="10515600" cy="713874"/>
          </a:xfrm>
        </p:spPr>
        <p:txBody>
          <a:bodyPr/>
          <a:lstStyle/>
          <a:p>
            <a:pPr algn="ctr"/>
            <a:r>
              <a:rPr lang="en-US" u="sng" dirty="0" smtClean="0"/>
              <a:t>CYBERCRIME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032" y="774867"/>
            <a:ext cx="10515600" cy="4351338"/>
          </a:xfrm>
        </p:spPr>
        <p:txBody>
          <a:bodyPr/>
          <a:lstStyle/>
          <a:p>
            <a:r>
              <a:rPr lang="en-US" dirty="0" smtClean="0"/>
              <a:t>Welcome to the course</a:t>
            </a:r>
          </a:p>
          <a:p>
            <a:r>
              <a:rPr lang="en-US" dirty="0" smtClean="0"/>
              <a:t>Instructor:		</a:t>
            </a:r>
            <a:r>
              <a:rPr lang="en-US" dirty="0" smtClean="0">
                <a:solidFill>
                  <a:srgbClr val="FFFF00"/>
                </a:solidFill>
              </a:rPr>
              <a:t>Dr. Matthew Petrocelli</a:t>
            </a:r>
          </a:p>
          <a:p>
            <a:r>
              <a:rPr lang="en-US" dirty="0" smtClean="0"/>
              <a:t>Email:  		</a:t>
            </a:r>
            <a:r>
              <a:rPr lang="en-US" dirty="0" smtClean="0">
                <a:hlinkClick r:id="rId2"/>
              </a:rPr>
              <a:t>mpetroc@siue.edu</a:t>
            </a:r>
            <a:endParaRPr lang="en-US" dirty="0" smtClean="0"/>
          </a:p>
          <a:p>
            <a:r>
              <a:rPr lang="en-US" dirty="0" smtClean="0"/>
              <a:t>Address:		Southern Illinois University Edwardsville</a:t>
            </a:r>
          </a:p>
          <a:p>
            <a:pPr marL="2743200" lvl="6" indent="0">
              <a:buNone/>
            </a:pPr>
            <a:r>
              <a:rPr lang="en-US" sz="2800" dirty="0" smtClean="0"/>
              <a:t>Criminal Justice Studies Program</a:t>
            </a:r>
          </a:p>
          <a:p>
            <a:pPr marL="2743200" lvl="6" indent="0">
              <a:buNone/>
            </a:pPr>
            <a:r>
              <a:rPr lang="en-US" sz="2800" dirty="0" smtClean="0"/>
              <a:t>Peck Hall, Box 1455</a:t>
            </a:r>
          </a:p>
          <a:p>
            <a:pPr marL="2743200" lvl="6" indent="0">
              <a:buNone/>
            </a:pPr>
            <a:r>
              <a:rPr lang="en-US" sz="2800" dirty="0" smtClean="0"/>
              <a:t>Edwardsville, IL 62026</a:t>
            </a:r>
            <a:endParaRPr lang="en-US" sz="2800" dirty="0"/>
          </a:p>
          <a:p>
            <a:r>
              <a:rPr lang="en-US" dirty="0" smtClean="0"/>
              <a:t>Phone:		618-650-3296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60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42" y="0"/>
            <a:ext cx="10515600" cy="5534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316" y="553454"/>
            <a:ext cx="10515600" cy="58028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FFFF00"/>
                </a:solidFill>
              </a:rPr>
              <a:t>SYLLABUS:  COURSE ORGANIZATION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smtClean="0"/>
              <a:t>The course is divided into 10 learning units: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1.  Introduction to cybercrime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2.  Information Assurance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3.  IT-Enabled abuse, attacks and crimes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4.  Computer abusers and cybercriminals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5.  Theories of IT-enabled abuse and crime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6.  The social and economic impact of cybercrimes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7.  Emerging and controversial cybercrime issues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8.  Cyber law and regulations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9.  Investigation and prosecuting cybercrimes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10.  Selected federal cybercrime statutes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62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368"/>
            <a:ext cx="10515600" cy="797928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547" y="951330"/>
            <a:ext cx="10515600" cy="5405019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SYLLABUS:  COURSE MATERIALS</a:t>
            </a:r>
          </a:p>
          <a:p>
            <a:r>
              <a:rPr lang="en-US" dirty="0" smtClean="0"/>
              <a:t>This is a self contained, online course meaning that all materials you will need for your tests are included in the PowerPoint slides and associated lectures</a:t>
            </a:r>
          </a:p>
          <a:p>
            <a:r>
              <a:rPr lang="en-US" dirty="0" smtClean="0"/>
              <a:t>There is no text book you are required to purchase or rent</a:t>
            </a:r>
          </a:p>
          <a:p>
            <a:r>
              <a:rPr lang="en-US" dirty="0" smtClean="0"/>
              <a:t>But throughout each </a:t>
            </a:r>
            <a:r>
              <a:rPr lang="en-US" dirty="0"/>
              <a:t>L</a:t>
            </a:r>
            <a:r>
              <a:rPr lang="en-US" dirty="0" smtClean="0"/>
              <a:t>earning Unit, I have linked certain articles and videos</a:t>
            </a:r>
          </a:p>
          <a:p>
            <a:r>
              <a:rPr lang="en-US" dirty="0" smtClean="0"/>
              <a:t>These articles and videos will enhance your understanding of course material, but they are </a:t>
            </a:r>
            <a:r>
              <a:rPr lang="en-US" u="sng" dirty="0" smtClean="0"/>
              <a:t>not testable</a:t>
            </a:r>
            <a:r>
              <a:rPr lang="en-US" dirty="0" smtClean="0"/>
              <a:t>.  Meaning, </a:t>
            </a:r>
            <a:r>
              <a:rPr lang="en-US" u="sng" dirty="0" smtClean="0"/>
              <a:t>I will not ask you any test questions derived from a linked article or video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Still, I highly recommend that you engage these readings and videos for a fuller, more comprehensive learning experience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08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968" y="1"/>
            <a:ext cx="10515600" cy="697832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147" y="697832"/>
            <a:ext cx="10515600" cy="565851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dirty="0" smtClean="0"/>
              <a:t>There are three examinations you must take to complete this course</a:t>
            </a:r>
          </a:p>
          <a:p>
            <a:r>
              <a:rPr lang="en-US" dirty="0" smtClean="0"/>
              <a:t>The course is worth a total of 225 points</a:t>
            </a:r>
          </a:p>
          <a:p>
            <a:r>
              <a:rPr lang="en-US" u="sng" dirty="0" smtClean="0"/>
              <a:t>Examination #1 </a:t>
            </a:r>
          </a:p>
          <a:p>
            <a:r>
              <a:rPr lang="en-US" dirty="0" smtClean="0"/>
              <a:t>This test will include information from Learning Units 1, 2 and 3</a:t>
            </a:r>
          </a:p>
          <a:p>
            <a:r>
              <a:rPr lang="en-US" dirty="0" smtClean="0"/>
              <a:t>The test will have 81 multiple choice and true/false questions</a:t>
            </a:r>
          </a:p>
          <a:p>
            <a:r>
              <a:rPr lang="en-US" dirty="0" smtClean="0"/>
              <a:t>Each question is worth 1 point, so Exam 1 is 81 points toward the total course point value (225 points)</a:t>
            </a:r>
          </a:p>
          <a:p>
            <a:r>
              <a:rPr lang="en-US" dirty="0" smtClean="0"/>
              <a:t>You will have 85 minutes to complete this test, and then the test will automatically shut off</a:t>
            </a:r>
          </a:p>
          <a:p>
            <a:r>
              <a:rPr lang="en-US" dirty="0" smtClean="0"/>
              <a:t>You will not be able to proceed to Learning Unit 4, or any of the other proceeding Learning </a:t>
            </a:r>
            <a:r>
              <a:rPr lang="en-US" dirty="0"/>
              <a:t>U</a:t>
            </a:r>
            <a:r>
              <a:rPr lang="en-US" dirty="0" smtClean="0"/>
              <a:t>nits, until you have taken Examination #1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88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737937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63" y="814972"/>
            <a:ext cx="11474116" cy="543342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u="sng" dirty="0" smtClean="0"/>
              <a:t>Examination #2</a:t>
            </a:r>
          </a:p>
          <a:p>
            <a:r>
              <a:rPr lang="en-US" dirty="0" smtClean="0"/>
              <a:t>This test will include information from Learning Units 4, 5 and 6.  </a:t>
            </a:r>
          </a:p>
          <a:p>
            <a:r>
              <a:rPr lang="en-US" dirty="0" smtClean="0"/>
              <a:t>The test is noncumulative, meaning you will not be tested on material from previous Learning Units</a:t>
            </a:r>
          </a:p>
          <a:p>
            <a:r>
              <a:rPr lang="en-US" dirty="0" smtClean="0"/>
              <a:t>The test will have 75 multiple choice and true/false questions</a:t>
            </a:r>
          </a:p>
          <a:p>
            <a:r>
              <a:rPr lang="en-US" dirty="0" smtClean="0"/>
              <a:t>Each question is worth 1 point, so Exam 2 is 75 points toward the total course point value (225 points)</a:t>
            </a:r>
          </a:p>
          <a:p>
            <a:r>
              <a:rPr lang="en-US" dirty="0" smtClean="0"/>
              <a:t>You will have 80 minutes to complete this test and then the test will automatically shut off</a:t>
            </a:r>
          </a:p>
          <a:p>
            <a:r>
              <a:rPr lang="en-US" dirty="0" smtClean="0"/>
              <a:t>You will not be able to proceed to Learning Unit 7, or any of the other proceeding Learning Units, until you have taken Examination #2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58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969" y="0"/>
            <a:ext cx="10515600" cy="61762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42" y="630488"/>
            <a:ext cx="11778916" cy="57258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u="sng" dirty="0" smtClean="0"/>
              <a:t>Examination #3</a:t>
            </a:r>
          </a:p>
          <a:p>
            <a:r>
              <a:rPr lang="en-US" dirty="0" smtClean="0"/>
              <a:t>This test will include information from Learning Units 7, 8, 9 and 10</a:t>
            </a:r>
          </a:p>
          <a:p>
            <a:r>
              <a:rPr lang="en-US" dirty="0" smtClean="0"/>
              <a:t>The test is noncumulative, meaning you will not be tested on material from previous learning units</a:t>
            </a:r>
          </a:p>
          <a:p>
            <a:r>
              <a:rPr lang="en-US" dirty="0" smtClean="0"/>
              <a:t>The test will have 69 multiple choice and true/false questions</a:t>
            </a:r>
          </a:p>
          <a:p>
            <a:r>
              <a:rPr lang="en-US" dirty="0" smtClean="0"/>
              <a:t>Each question is worth 1 point, so Exam 3 is worth 69 point toward the total course point value (225 points)</a:t>
            </a:r>
          </a:p>
          <a:p>
            <a:r>
              <a:rPr lang="en-US" dirty="0" smtClean="0"/>
              <a:t>You will have 75 minutes to complete this test and then the test will automatically shut off</a:t>
            </a:r>
          </a:p>
          <a:p>
            <a:r>
              <a:rPr lang="en-US" dirty="0" smtClean="0"/>
              <a:t>After you have taken Exam 3, you are finished with the course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83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633663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41" y="633662"/>
            <a:ext cx="11802979" cy="57226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dirty="0" smtClean="0"/>
              <a:t>The grading summary is:</a:t>
            </a:r>
          </a:p>
          <a:p>
            <a:pPr lvl="1"/>
            <a:r>
              <a:rPr lang="en-US" dirty="0" smtClean="0"/>
              <a:t>Exam 1 = 81 points</a:t>
            </a:r>
          </a:p>
          <a:p>
            <a:pPr lvl="1"/>
            <a:r>
              <a:rPr lang="en-US" dirty="0" smtClean="0"/>
              <a:t>Exam 2 = 75 points</a:t>
            </a:r>
          </a:p>
          <a:p>
            <a:pPr lvl="1"/>
            <a:r>
              <a:rPr lang="en-US" u="sng" dirty="0" smtClean="0"/>
              <a:t>Exam 3 = 69 points</a:t>
            </a:r>
          </a:p>
          <a:p>
            <a:pPr lvl="1"/>
            <a:r>
              <a:rPr lang="en-US" dirty="0" smtClean="0"/>
              <a:t>Total      = 225 points</a:t>
            </a:r>
          </a:p>
          <a:p>
            <a:r>
              <a:rPr lang="en-US" dirty="0" smtClean="0"/>
              <a:t>The grade scale to determine your final letter grade is as follows:</a:t>
            </a:r>
          </a:p>
          <a:p>
            <a:r>
              <a:rPr lang="en-US" dirty="0" smtClean="0"/>
              <a:t>202-225 points = A</a:t>
            </a:r>
          </a:p>
          <a:p>
            <a:r>
              <a:rPr lang="en-US" dirty="0" smtClean="0"/>
              <a:t>180 -201 points = B</a:t>
            </a:r>
          </a:p>
          <a:p>
            <a:r>
              <a:rPr lang="en-US" dirty="0" smtClean="0"/>
              <a:t>157 - 179 points = C</a:t>
            </a:r>
          </a:p>
          <a:p>
            <a:r>
              <a:rPr lang="en-US" dirty="0" smtClean="0"/>
              <a:t>135 – 156 points = D</a:t>
            </a:r>
          </a:p>
          <a:p>
            <a:r>
              <a:rPr lang="en-US" dirty="0" smtClean="0"/>
              <a:t>134 points and below = F</a:t>
            </a:r>
          </a:p>
          <a:p>
            <a:r>
              <a:rPr lang="en-US" i="1" dirty="0" smtClean="0"/>
              <a:t>Please note that your course grade is based entirely on test scores.  There is no “extra credit</a:t>
            </a:r>
            <a:r>
              <a:rPr lang="en-US" dirty="0" smtClean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905" y="0"/>
            <a:ext cx="10515600" cy="61762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654550"/>
            <a:ext cx="11682663" cy="5701799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SYLLABUS:  CONTACTING THE PROFESSOR</a:t>
            </a:r>
          </a:p>
          <a:p>
            <a:r>
              <a:rPr lang="en-US" dirty="0" smtClean="0"/>
              <a:t>All contact with me (questions, concerns, etc.) will be conducted via email:  </a:t>
            </a:r>
            <a:r>
              <a:rPr lang="en-US" dirty="0" smtClean="0">
                <a:hlinkClick r:id="rId2"/>
              </a:rPr>
              <a:t>mpetroc@siue.edu</a:t>
            </a:r>
            <a:endParaRPr lang="en-US" dirty="0"/>
          </a:p>
          <a:p>
            <a:r>
              <a:rPr lang="en-US" dirty="0" smtClean="0"/>
              <a:t>Please put “Cybercrime” in the subject box</a:t>
            </a:r>
          </a:p>
          <a:p>
            <a:r>
              <a:rPr lang="en-US" dirty="0" smtClean="0"/>
              <a:t>I will answer emails during normal business hours (9am-5pm) on weekdays only (Monday, Tuesday, Wednesday, Thursday and Friday)</a:t>
            </a:r>
          </a:p>
          <a:p>
            <a:r>
              <a:rPr lang="en-US" dirty="0" smtClean="0"/>
              <a:t>I will do my best to answer all emails within a 2 hour time frame.  Do not expect an immediate response</a:t>
            </a:r>
          </a:p>
          <a:p>
            <a:r>
              <a:rPr lang="en-US" dirty="0" smtClean="0"/>
              <a:t>It is your responsibility to check your email regularly for course updates, information,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Cybercrime: 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79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941</Words>
  <Application>Microsoft Office PowerPoint</Application>
  <PresentationFormat>Widescreen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CYBERCRIME:  INTRODUCTION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CYBERCRIME:  INTRODUCTION</dc:title>
  <dc:creator>Matt Petrocelli</dc:creator>
  <cp:lastModifiedBy>Matt Petrocelli</cp:lastModifiedBy>
  <cp:revision>25</cp:revision>
  <dcterms:created xsi:type="dcterms:W3CDTF">2016-06-12T19:01:40Z</dcterms:created>
  <dcterms:modified xsi:type="dcterms:W3CDTF">2016-06-13T21:33:03Z</dcterms:modified>
</cp:coreProperties>
</file>