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20"/>
  </p:notesMasterIdLst>
  <p:handoutMasterIdLst>
    <p:handoutMasterId r:id="rId21"/>
  </p:handoutMasterIdLst>
  <p:sldIdLst>
    <p:sldId id="257" r:id="rId2"/>
    <p:sldId id="260" r:id="rId3"/>
    <p:sldId id="284" r:id="rId4"/>
    <p:sldId id="263" r:id="rId5"/>
    <p:sldId id="288" r:id="rId6"/>
    <p:sldId id="291" r:id="rId7"/>
    <p:sldId id="265" r:id="rId8"/>
    <p:sldId id="267" r:id="rId9"/>
    <p:sldId id="279" r:id="rId10"/>
    <p:sldId id="268" r:id="rId11"/>
    <p:sldId id="289" r:id="rId12"/>
    <p:sldId id="292" r:id="rId13"/>
    <p:sldId id="269" r:id="rId14"/>
    <p:sldId id="290" r:id="rId15"/>
    <p:sldId id="273" r:id="rId16"/>
    <p:sldId id="293" r:id="rId17"/>
    <p:sldId id="294" r:id="rId18"/>
    <p:sldId id="285" r:id="rId1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81333" autoAdjust="0"/>
  </p:normalViewPr>
  <p:slideViewPr>
    <p:cSldViewPr>
      <p:cViewPr varScale="1">
        <p:scale>
          <a:sx n="70" d="100"/>
          <a:sy n="70" d="100"/>
        </p:scale>
        <p:origin x="1229"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632"/>
    </p:cViewPr>
  </p:sorterViewPr>
  <p:notesViewPr>
    <p:cSldViewPr>
      <p:cViewPr varScale="1">
        <p:scale>
          <a:sx n="57" d="100"/>
          <a:sy n="57" d="100"/>
        </p:scale>
        <p:origin x="-263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Slide Number Placeholder 6"/>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7F2C848-E2D6-44BD-B478-FB2D29331240}" type="slidenum">
              <a:rPr lang="en-US" smtClean="0"/>
              <a:t>‹#›</a:t>
            </a:fld>
            <a:endParaRPr lang="en-US"/>
          </a:p>
        </p:txBody>
      </p:sp>
    </p:spTree>
    <p:extLst>
      <p:ext uri="{BB962C8B-B14F-4D97-AF65-F5344CB8AC3E}">
        <p14:creationId xmlns:p14="http://schemas.microsoft.com/office/powerpoint/2010/main" val="2197168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813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81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813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813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813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37B8596-8681-44B6-B23B-C0EF64F686CA}" type="slidenum">
              <a:rPr lang="en-US"/>
              <a:pPr/>
              <a:t>‹#›</a:t>
            </a:fld>
            <a:endParaRPr lang="en-US"/>
          </a:p>
        </p:txBody>
      </p:sp>
    </p:spTree>
    <p:extLst>
      <p:ext uri="{BB962C8B-B14F-4D97-AF65-F5344CB8AC3E}">
        <p14:creationId xmlns:p14="http://schemas.microsoft.com/office/powerpoint/2010/main" val="239404262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6957EA-CA04-43F2-B76C-B170BE13683B}" type="slidenum">
              <a:rPr lang="en-US"/>
              <a:pPr/>
              <a:t>1</a:t>
            </a:fld>
            <a:endParaRPr lang="en-US"/>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7B8596-8681-44B6-B23B-C0EF64F686CA}" type="slidenum">
              <a:rPr lang="en-US" smtClean="0"/>
              <a:pPr/>
              <a:t>11</a:t>
            </a:fld>
            <a:endParaRPr lang="en-US"/>
          </a:p>
        </p:txBody>
      </p:sp>
    </p:spTree>
    <p:extLst>
      <p:ext uri="{BB962C8B-B14F-4D97-AF65-F5344CB8AC3E}">
        <p14:creationId xmlns:p14="http://schemas.microsoft.com/office/powerpoint/2010/main" val="18945534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CD2AF0-AE46-4E2B-BA98-44B1EB719FE5}" type="slidenum">
              <a:rPr lang="en-US"/>
              <a:pPr/>
              <a:t>13</a:t>
            </a:fld>
            <a:endParaRPr lang="en-US"/>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ABEF8A-07C0-4AFB-89BC-22D645E0BA87}" type="slidenum">
              <a:rPr lang="en-US"/>
              <a:pPr/>
              <a:t>15</a:t>
            </a:fld>
            <a:endParaRPr lang="en-US"/>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en-US" dirty="0"/>
          </a:p>
          <a:p>
            <a:endParaRPr lang="en-US" dirty="0"/>
          </a:p>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963972-5487-4BEE-AF0F-F1A977148789}" type="slidenum">
              <a:rPr lang="en-US"/>
              <a:pPr/>
              <a:t>18</a:t>
            </a:fld>
            <a:endParaRPr lang="en-US"/>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055CBC-1D56-4750-AC38-CAC9FFE8B995}" type="slidenum">
              <a:rPr lang="en-US"/>
              <a:pPr/>
              <a:t>2</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90ED5F-3C9A-42C7-BE05-A099CEEEA181}" type="slidenum">
              <a:rPr lang="en-US"/>
              <a:pPr/>
              <a:t>3</a:t>
            </a:fld>
            <a:endParaRPr lang="en-US"/>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85446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2EE281-77F2-4765-AD3E-189956016F15}" type="slidenum">
              <a:rPr lang="en-US"/>
              <a:pPr/>
              <a:t>4</a:t>
            </a:fld>
            <a:endParaRPr lang="en-US"/>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7B8596-8681-44B6-B23B-C0EF64F686CA}" type="slidenum">
              <a:rPr lang="en-US" smtClean="0"/>
              <a:pPr/>
              <a:t>5</a:t>
            </a:fld>
            <a:endParaRPr lang="en-US"/>
          </a:p>
        </p:txBody>
      </p:sp>
    </p:spTree>
    <p:extLst>
      <p:ext uri="{BB962C8B-B14F-4D97-AF65-F5344CB8AC3E}">
        <p14:creationId xmlns:p14="http://schemas.microsoft.com/office/powerpoint/2010/main" val="2300959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E7B0EB-4F00-4D99-8208-1212D8791EB9}" type="slidenum">
              <a:rPr lang="en-US"/>
              <a:pPr/>
              <a:t>7</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D84757-5288-4A9D-91E9-F6760416A8D0}" type="slidenum">
              <a:rPr lang="en-US"/>
              <a:pPr/>
              <a:t>8</a:t>
            </a:fld>
            <a:endParaRPr lang="en-US"/>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82D6CC-2A8B-4553-AA16-068855BA54ED}" type="slidenum">
              <a:rPr lang="en-US"/>
              <a:pPr/>
              <a:t>9</a:t>
            </a:fld>
            <a:endParaRPr lang="en-US"/>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ED6D82-C67D-4096-B7D1-CE7E9F2EB9CF}" type="slidenum">
              <a:rPr lang="en-US"/>
              <a:pPr/>
              <a:t>10</a:t>
            </a:fld>
            <a:endParaRPr lang="en-US"/>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Title 15"/>
          <p:cNvSpPr>
            <a:spLocks noGrp="1"/>
          </p:cNvSpPr>
          <p:nvPr>
            <p:ph type="title"/>
          </p:nvPr>
        </p:nvSpPr>
        <p:spPr>
          <a:xfrm>
            <a:off x="2438400" y="1447800"/>
            <a:ext cx="3962400" cy="2133600"/>
          </a:xfrm>
        </p:spPr>
        <p:txBody>
          <a:bodyPr anchor="b"/>
          <a:lstStyle/>
          <a:p>
            <a:r>
              <a:rPr lang="en-US"/>
              <a:t>Click to edit Master title style</a:t>
            </a:r>
            <a:endParaRPr lang="en-US" dirty="0"/>
          </a:p>
        </p:txBody>
      </p:sp>
      <p:sp>
        <p:nvSpPr>
          <p:cNvPr id="13" name="Date Placeholder 12"/>
          <p:cNvSpPr>
            <a:spLocks noGrp="1"/>
          </p:cNvSpPr>
          <p:nvPr>
            <p:ph type="dt" sz="half" idx="10"/>
          </p:nvPr>
        </p:nvSpPr>
        <p:spPr>
          <a:xfrm>
            <a:off x="3582988" y="6426201"/>
            <a:ext cx="2819399" cy="126999"/>
          </a:xfrm>
        </p:spPr>
        <p:txBody>
          <a:bodyPr/>
          <a:lstStyle/>
          <a:p>
            <a:endParaRPr lang="en-US"/>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5C9E024B-BE82-4D03-99BC-E185EC99CB1C}" type="slidenum">
              <a:rPr lang="en-US" smtClean="0"/>
              <a:pPr/>
              <a:t>‹#›</a:t>
            </a:fld>
            <a:endParaRPr lang="en-US"/>
          </a:p>
        </p:txBody>
      </p:sp>
      <p:sp>
        <p:nvSpPr>
          <p:cNvPr id="15" name="Footer Placeholder 14"/>
          <p:cNvSpPr>
            <a:spLocks noGrp="1"/>
          </p:cNvSpPr>
          <p:nvPr>
            <p:ph type="ftr" sz="quarter" idx="12"/>
          </p:nvPr>
        </p:nvSpPr>
        <p:spPr>
          <a:xfrm>
            <a:off x="3581400" y="6296248"/>
            <a:ext cx="2820987" cy="152400"/>
          </a:xfrm>
        </p:spPr>
        <p:txBody>
          <a:bodyPr/>
          <a:lstStyle/>
          <a:p>
            <a:endParaRPr lang="en-US"/>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Date Placeholder 12"/>
          <p:cNvSpPr>
            <a:spLocks noGrp="1"/>
          </p:cNvSpPr>
          <p:nvPr>
            <p:ph type="dt" sz="half" idx="10"/>
          </p:nvPr>
        </p:nvSpPr>
        <p:spPr/>
        <p:txBody>
          <a:bodyPr/>
          <a:lstStyle/>
          <a:p>
            <a:endParaRPr lang="en-US"/>
          </a:p>
        </p:txBody>
      </p:sp>
      <p:sp>
        <p:nvSpPr>
          <p:cNvPr id="14" name="Slide Number Placeholder 13"/>
          <p:cNvSpPr>
            <a:spLocks noGrp="1"/>
          </p:cNvSpPr>
          <p:nvPr>
            <p:ph type="sldNum" sz="quarter" idx="11"/>
          </p:nvPr>
        </p:nvSpPr>
        <p:spPr/>
        <p:txBody>
          <a:bodyPr/>
          <a:lstStyle/>
          <a:p>
            <a:fld id="{61C86E5E-EB68-49E8-AA34-CED0F0097904}" type="slidenum">
              <a:rPr lang="en-US" smtClean="0"/>
              <a:pPr/>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Date Placeholder 12"/>
          <p:cNvSpPr>
            <a:spLocks noGrp="1"/>
          </p:cNvSpPr>
          <p:nvPr>
            <p:ph type="dt" sz="half" idx="10"/>
          </p:nvPr>
        </p:nvSpPr>
        <p:spPr/>
        <p:txBody>
          <a:bodyPr/>
          <a:lstStyle/>
          <a:p>
            <a:endParaRPr lang="en-US"/>
          </a:p>
        </p:txBody>
      </p:sp>
      <p:sp>
        <p:nvSpPr>
          <p:cNvPr id="14" name="Slide Number Placeholder 13"/>
          <p:cNvSpPr>
            <a:spLocks noGrp="1"/>
          </p:cNvSpPr>
          <p:nvPr>
            <p:ph type="sldNum" sz="quarter" idx="11"/>
          </p:nvPr>
        </p:nvSpPr>
        <p:spPr/>
        <p:txBody>
          <a:bodyPr/>
          <a:lstStyle/>
          <a:p>
            <a:fld id="{1C35817F-B6C6-4B04-BB10-3A4149217234}" type="slidenum">
              <a:rPr lang="en-US" smtClean="0"/>
              <a:pPr/>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itle 15"/>
          <p:cNvSpPr>
            <a:spLocks noGrp="1"/>
          </p:cNvSpPr>
          <p:nvPr>
            <p:ph type="title"/>
          </p:nvPr>
        </p:nvSpPr>
        <p:spPr/>
        <p:txBody>
          <a:bodyPr/>
          <a:lstStyle/>
          <a:p>
            <a:r>
              <a:rPr lang="en-US"/>
              <a:t>Click to edit Master title style</a:t>
            </a:r>
          </a:p>
        </p:txBody>
      </p:sp>
      <p:sp>
        <p:nvSpPr>
          <p:cNvPr id="10" name="Date Placeholder 9"/>
          <p:cNvSpPr>
            <a:spLocks noGrp="1"/>
          </p:cNvSpPr>
          <p:nvPr>
            <p:ph type="dt" sz="half" idx="10"/>
          </p:nvPr>
        </p:nvSpPr>
        <p:spPr/>
        <p:txBody>
          <a:bodyPr/>
          <a:lstStyle/>
          <a:p>
            <a:endParaRPr lang="en-US"/>
          </a:p>
        </p:txBody>
      </p:sp>
      <p:sp>
        <p:nvSpPr>
          <p:cNvPr id="11" name="Slide Number Placeholder 10"/>
          <p:cNvSpPr>
            <a:spLocks noGrp="1"/>
          </p:cNvSpPr>
          <p:nvPr>
            <p:ph type="sldNum" sz="quarter" idx="11"/>
          </p:nvPr>
        </p:nvSpPr>
        <p:spPr/>
        <p:txBody>
          <a:bodyPr/>
          <a:lstStyle/>
          <a:p>
            <a:fld id="{28C827E2-515E-4234-8113-7AAE32CD1883}" type="slidenum">
              <a:rPr lang="en-US" smtClean="0"/>
              <a:pPr/>
              <a:t>‹#›</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endParaRPr lang="en-US"/>
          </a:p>
        </p:txBody>
      </p:sp>
      <p:sp>
        <p:nvSpPr>
          <p:cNvPr id="13" name="Slide Number Placeholder 12"/>
          <p:cNvSpPr>
            <a:spLocks noGrp="1"/>
          </p:cNvSpPr>
          <p:nvPr>
            <p:ph type="sldNum" sz="quarter" idx="11"/>
          </p:nvPr>
        </p:nvSpPr>
        <p:spPr>
          <a:xfrm>
            <a:off x="4116388" y="6400800"/>
            <a:ext cx="533400" cy="152400"/>
          </a:xfrm>
        </p:spPr>
        <p:txBody>
          <a:bodyPr/>
          <a:lstStyle/>
          <a:p>
            <a:fld id="{979B9542-1C8C-48C8-BA2C-00D93076A484}" type="slidenum">
              <a:rPr lang="en-US" smtClean="0"/>
              <a:pPr/>
              <a:t>‹#›</a:t>
            </a:fld>
            <a:endParaRPr lang="en-US"/>
          </a:p>
        </p:txBody>
      </p:sp>
      <p:sp>
        <p:nvSpPr>
          <p:cNvPr id="14" name="Footer Placeholder 13"/>
          <p:cNvSpPr>
            <a:spLocks noGrp="1"/>
          </p:cNvSpPr>
          <p:nvPr>
            <p:ph type="ftr" sz="quarter" idx="12"/>
          </p:nvPr>
        </p:nvSpPr>
        <p:spPr>
          <a:xfrm>
            <a:off x="838200" y="6296248"/>
            <a:ext cx="2820987" cy="152400"/>
          </a:xfrm>
        </p:spPr>
        <p:txBody>
          <a:bodyPr/>
          <a:lstStyle/>
          <a:p>
            <a:endParaRPr lang="en-US"/>
          </a:p>
        </p:txBody>
      </p:sp>
      <p:sp>
        <p:nvSpPr>
          <p:cNvPr id="15" name="Title 14"/>
          <p:cNvSpPr>
            <a:spLocks noGrp="1"/>
          </p:cNvSpPr>
          <p:nvPr>
            <p:ph type="title"/>
          </p:nvPr>
        </p:nvSpPr>
        <p:spPr>
          <a:xfrm>
            <a:off x="457200" y="1828800"/>
            <a:ext cx="3200400" cy="1752600"/>
          </a:xfrm>
        </p:spPr>
        <p:txBody>
          <a:bodyPr anchor="b"/>
          <a:lstStyle/>
          <a:p>
            <a:r>
              <a:rPr lang="en-US"/>
              <a:t>Click to edit Master title style</a:t>
            </a:r>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n-US"/>
              <a:t>Click to edit Master text styles</a:t>
            </a:r>
          </a:p>
        </p:txBody>
      </p:sp>
    </p:spTree>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
          <p:cNvSpPr>
            <a:spLocks noGrp="1"/>
          </p:cNvSpPr>
          <p:nvPr>
            <p:ph type="title"/>
          </p:nvPr>
        </p:nvSpPr>
        <p:spPr>
          <a:xfrm>
            <a:off x="4876800" y="457200"/>
            <a:ext cx="2819400" cy="5714999"/>
          </a:xfrm>
        </p:spPr>
        <p:txBody>
          <a:bodyPr/>
          <a:lstStyle/>
          <a:p>
            <a:r>
              <a:rPr lang="en-US"/>
              <a:t>Click to edit Master title style</a:t>
            </a:r>
          </a:p>
        </p:txBody>
      </p:sp>
      <p:sp>
        <p:nvSpPr>
          <p:cNvPr id="9" name="Date Placeholder 8"/>
          <p:cNvSpPr>
            <a:spLocks noGrp="1"/>
          </p:cNvSpPr>
          <p:nvPr>
            <p:ph type="dt" sz="half" idx="10"/>
          </p:nvPr>
        </p:nvSpPr>
        <p:spPr/>
        <p:txBody>
          <a:bodyPr/>
          <a:lstStyle/>
          <a:p>
            <a:endParaRPr lang="en-US"/>
          </a:p>
        </p:txBody>
      </p:sp>
      <p:sp>
        <p:nvSpPr>
          <p:cNvPr id="13" name="Slide Number Placeholder 12"/>
          <p:cNvSpPr>
            <a:spLocks noGrp="1"/>
          </p:cNvSpPr>
          <p:nvPr>
            <p:ph type="sldNum" sz="quarter" idx="11"/>
          </p:nvPr>
        </p:nvSpPr>
        <p:spPr/>
        <p:txBody>
          <a:bodyPr/>
          <a:lstStyle/>
          <a:p>
            <a:fld id="{F2968182-129D-4C6F-98FA-0FD0820E2B80}"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
          <p:cNvSpPr>
            <a:spLocks noGrp="1"/>
          </p:cNvSpPr>
          <p:nvPr>
            <p:ph type="title"/>
          </p:nvPr>
        </p:nvSpPr>
        <p:spPr>
          <a:xfrm>
            <a:off x="4876800" y="457200"/>
            <a:ext cx="2819400" cy="5714999"/>
          </a:xfrm>
        </p:spPr>
        <p:txBody>
          <a:bodyPr/>
          <a:lstStyle/>
          <a:p>
            <a:r>
              <a:rPr lang="en-US"/>
              <a:t>Click to edit Master title style</a:t>
            </a:r>
          </a:p>
        </p:txBody>
      </p:sp>
      <p:sp>
        <p:nvSpPr>
          <p:cNvPr id="12" name="Date Placeholder 11"/>
          <p:cNvSpPr>
            <a:spLocks noGrp="1"/>
          </p:cNvSpPr>
          <p:nvPr>
            <p:ph type="dt" sz="half" idx="10"/>
          </p:nvPr>
        </p:nvSpPr>
        <p:spPr/>
        <p:txBody>
          <a:bodyPr/>
          <a:lstStyle/>
          <a:p>
            <a:endParaRPr lang="en-US"/>
          </a:p>
        </p:txBody>
      </p:sp>
      <p:sp>
        <p:nvSpPr>
          <p:cNvPr id="14" name="Slide Number Placeholder 13"/>
          <p:cNvSpPr>
            <a:spLocks noGrp="1"/>
          </p:cNvSpPr>
          <p:nvPr>
            <p:ph type="sldNum" sz="quarter" idx="11"/>
          </p:nvPr>
        </p:nvSpPr>
        <p:spPr/>
        <p:txBody>
          <a:bodyPr/>
          <a:lstStyle/>
          <a:p>
            <a:fld id="{047F44E0-C0F9-402E-AD7E-DD94A90F578C}" type="slidenum">
              <a:rPr lang="en-US" smtClean="0"/>
              <a:pPr/>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n-US"/>
              <a:t>Click to edit Master title style</a:t>
            </a:r>
            <a:endParaRPr lang="en-US" dirty="0"/>
          </a:p>
        </p:txBody>
      </p:sp>
      <p:sp>
        <p:nvSpPr>
          <p:cNvPr id="9" name="Date Placeholder 8"/>
          <p:cNvSpPr>
            <a:spLocks noGrp="1"/>
          </p:cNvSpPr>
          <p:nvPr>
            <p:ph type="dt" sz="half" idx="10"/>
          </p:nvPr>
        </p:nvSpPr>
        <p:spPr/>
        <p:txBody>
          <a:bodyPr/>
          <a:lstStyle/>
          <a:p>
            <a:endParaRPr lang="en-US"/>
          </a:p>
        </p:txBody>
      </p:sp>
      <p:sp>
        <p:nvSpPr>
          <p:cNvPr id="10" name="Slide Number Placeholder 9"/>
          <p:cNvSpPr>
            <a:spLocks noGrp="1"/>
          </p:cNvSpPr>
          <p:nvPr>
            <p:ph type="sldNum" sz="quarter" idx="11"/>
          </p:nvPr>
        </p:nvSpPr>
        <p:spPr/>
        <p:txBody>
          <a:bodyPr/>
          <a:lstStyle/>
          <a:p>
            <a:fld id="{7C1DE321-2BAA-4E7A-9B9D-9AAD70312894}" type="slidenum">
              <a:rPr lang="en-US" smtClean="0"/>
              <a:pPr/>
              <a:t>‹#›</a:t>
            </a:fld>
            <a:endParaRPr lang="en-US"/>
          </a:p>
        </p:txBody>
      </p:sp>
      <p:sp>
        <p:nvSpPr>
          <p:cNvPr id="11" name="Footer Placeholder 10"/>
          <p:cNvSpPr>
            <a:spLocks noGrp="1"/>
          </p:cNvSpPr>
          <p:nvPr>
            <p:ph type="ftr" sz="quarter" idx="12"/>
          </p:nvPr>
        </p:nvSpPr>
        <p:spPr/>
        <p:txBody>
          <a:bodyPr/>
          <a:lstStyle/>
          <a:p>
            <a:endParaRPr lang="en-US"/>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endParaRPr lang="en-US"/>
          </a:p>
        </p:txBody>
      </p:sp>
      <p:sp>
        <p:nvSpPr>
          <p:cNvPr id="9" name="Slide Number Placeholder 8"/>
          <p:cNvSpPr>
            <a:spLocks noGrp="1"/>
          </p:cNvSpPr>
          <p:nvPr>
            <p:ph type="sldNum" sz="quarter" idx="11"/>
          </p:nvPr>
        </p:nvSpPr>
        <p:spPr/>
        <p:txBody>
          <a:bodyPr/>
          <a:lstStyle/>
          <a:p>
            <a:fld id="{A361150C-A317-46FC-8885-86DD2B917A1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n-US"/>
              <a:t>Click to edit Master title style</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5" name="Date Placeholder 14"/>
          <p:cNvSpPr>
            <a:spLocks noGrp="1"/>
          </p:cNvSpPr>
          <p:nvPr>
            <p:ph type="dt" sz="half" idx="10"/>
          </p:nvPr>
        </p:nvSpPr>
        <p:spPr/>
        <p:txBody>
          <a:bodyPr/>
          <a:lstStyle/>
          <a:p>
            <a:endParaRPr lang="en-US"/>
          </a:p>
        </p:txBody>
      </p:sp>
      <p:sp>
        <p:nvSpPr>
          <p:cNvPr id="16" name="Slide Number Placeholder 15"/>
          <p:cNvSpPr>
            <a:spLocks noGrp="1"/>
          </p:cNvSpPr>
          <p:nvPr>
            <p:ph type="sldNum" sz="quarter" idx="11"/>
          </p:nvPr>
        </p:nvSpPr>
        <p:spPr/>
        <p:txBody>
          <a:bodyPr/>
          <a:lstStyle/>
          <a:p>
            <a:fld id="{0DBEF228-9EAD-4580-A7D9-2CA2EC20D1DE}"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n-US"/>
              <a:t>Click to edit Master title style</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Date Placeholder 15"/>
          <p:cNvSpPr>
            <a:spLocks noGrp="1"/>
          </p:cNvSpPr>
          <p:nvPr>
            <p:ph type="dt" sz="half" idx="10"/>
          </p:nvPr>
        </p:nvSpPr>
        <p:spPr/>
        <p:txBody>
          <a:bodyPr/>
          <a:lstStyle/>
          <a:p>
            <a:endParaRPr lang="en-US"/>
          </a:p>
        </p:txBody>
      </p:sp>
      <p:sp>
        <p:nvSpPr>
          <p:cNvPr id="17" name="Slide Number Placeholder 16"/>
          <p:cNvSpPr>
            <a:spLocks noGrp="1"/>
          </p:cNvSpPr>
          <p:nvPr>
            <p:ph type="sldNum" sz="quarter" idx="11"/>
          </p:nvPr>
        </p:nvSpPr>
        <p:spPr/>
        <p:txBody>
          <a:bodyPr/>
          <a:lstStyle/>
          <a:p>
            <a:fld id="{A9D7777A-256B-4F0C-9467-D5D635A44B94}"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A00740E7-30F6-4EEB-9593-7D96A6DA9013}" type="slidenum">
              <a:rPr lang="en-US" smtClean="0"/>
              <a:pPr/>
              <a:t>‹#›</a:t>
            </a:fld>
            <a:endParaRPr lang="en-US"/>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endParaRPr lang="en-US"/>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ransition spd="slow">
    <p:push dir="u"/>
  </p:transition>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siue.edu/policies/3g2.s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siue.edu/registrar"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aacrao.org/resources/ferpa"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s://youtu.be/nhlDkS8hvMU" TargetMode="External"/><Relationship Id="rId4" Type="http://schemas.openxmlformats.org/officeDocument/2006/relationships/hyperlink" Target="https://www2.ed.gov/policy/gen/guid/fpco/ferpa/index.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subTitle" idx="1"/>
          </p:nvPr>
        </p:nvSpPr>
        <p:spPr/>
        <p:txBody>
          <a:bodyPr/>
          <a:lstStyle/>
          <a:p>
            <a:r>
              <a:rPr lang="en-US" sz="3200" dirty="0"/>
              <a:t>Family Educational Rights and Privacy Act</a:t>
            </a:r>
          </a:p>
        </p:txBody>
      </p:sp>
      <p:sp>
        <p:nvSpPr>
          <p:cNvPr id="27650" name="Rectangle 2"/>
          <p:cNvSpPr>
            <a:spLocks noGrp="1" noChangeArrowheads="1"/>
          </p:cNvSpPr>
          <p:nvPr>
            <p:ph type="title"/>
          </p:nvPr>
        </p:nvSpPr>
        <p:spPr>
          <a:xfrm>
            <a:off x="609601" y="1066800"/>
            <a:ext cx="5959068" cy="1447800"/>
          </a:xfrm>
        </p:spPr>
        <p:txBody>
          <a:bodyPr/>
          <a:lstStyle/>
          <a:p>
            <a:pPr algn="ctr"/>
            <a:endParaRPr lang="en-US" sz="4800" dirty="0"/>
          </a:p>
        </p:txBody>
      </p:sp>
      <p:pic>
        <p:nvPicPr>
          <p:cNvPr id="8" name="Picture 5" descr="header-registra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066800"/>
            <a:ext cx="6187669"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Tree>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6" name="Rectangle 4"/>
          <p:cNvSpPr>
            <a:spLocks noGrp="1" noChangeArrowheads="1"/>
          </p:cNvSpPr>
          <p:nvPr>
            <p:ph idx="1"/>
          </p:nvPr>
        </p:nvSpPr>
        <p:spPr>
          <a:xfrm>
            <a:off x="666750" y="1219200"/>
            <a:ext cx="7505700" cy="4038600"/>
          </a:xfrm>
        </p:spPr>
        <p:txBody>
          <a:bodyPr>
            <a:normAutofit lnSpcReduction="10000"/>
          </a:bodyPr>
          <a:lstStyle/>
          <a:p>
            <a:pPr algn="l">
              <a:buFont typeface="Wingdings" pitchFamily="2" charset="2"/>
              <a:buNone/>
            </a:pPr>
            <a:r>
              <a:rPr lang="en-US" dirty="0"/>
              <a:t>When a student reaches the age of 18 or begins attending a postsecondary institution regardless of age, FERPA rights transfer to the student.  Therefore, all SIUE students must give written authorization for parental access to education records.</a:t>
            </a:r>
          </a:p>
          <a:p>
            <a:pPr lvl="1"/>
            <a:r>
              <a:rPr lang="en-US" i="1" dirty="0"/>
              <a:t>Authorization to Release Information </a:t>
            </a:r>
            <a:r>
              <a:rPr lang="en-US" dirty="0"/>
              <a:t>form is available in the Service Center and online at siue.edu/bursar.</a:t>
            </a:r>
          </a:p>
          <a:p>
            <a:pPr algn="l">
              <a:buFont typeface="Wingdings" pitchFamily="2" charset="2"/>
              <a:buNone/>
            </a:pPr>
            <a:endParaRPr lang="en-US" dirty="0"/>
          </a:p>
          <a:p>
            <a:pPr algn="l">
              <a:buFont typeface="Wingdings" pitchFamily="2" charset="2"/>
              <a:buNone/>
            </a:pPr>
            <a:r>
              <a:rPr lang="en-US" dirty="0"/>
              <a:t>The University MAY disclose information to parents without the student’s consent as follows:</a:t>
            </a:r>
          </a:p>
          <a:p>
            <a:pPr marL="285750" indent="-285750" algn="l">
              <a:buFont typeface="Arial" pitchFamily="34" charset="0"/>
              <a:buChar char="•"/>
            </a:pPr>
            <a:r>
              <a:rPr lang="en-US" dirty="0"/>
              <a:t>Parents of a student who have established that student’s status as a dependent.</a:t>
            </a:r>
          </a:p>
          <a:p>
            <a:pPr marL="285750" indent="-285750" algn="l">
              <a:buFont typeface="Arial" pitchFamily="34" charset="0"/>
              <a:buChar char="•"/>
            </a:pPr>
            <a:r>
              <a:rPr lang="en-US" dirty="0"/>
              <a:t>Parents of a student </a:t>
            </a:r>
            <a:r>
              <a:rPr lang="en-US" u="sng" dirty="0"/>
              <a:t>under</a:t>
            </a:r>
            <a:r>
              <a:rPr lang="en-US" dirty="0"/>
              <a:t> the age of 21 regarding a violation of any law, at any level, or institutional policy or rule governing the use of alcohol or a controlled substance.</a:t>
            </a:r>
          </a:p>
          <a:p>
            <a:pPr marL="285750" indent="-285750" algn="l">
              <a:buFont typeface="Arial" pitchFamily="34" charset="0"/>
              <a:buChar char="•"/>
            </a:pPr>
            <a:endParaRPr lang="en-US" dirty="0"/>
          </a:p>
        </p:txBody>
      </p:sp>
      <p:sp>
        <p:nvSpPr>
          <p:cNvPr id="38914" name="Rectangle 2"/>
          <p:cNvSpPr>
            <a:spLocks noGrp="1" noChangeArrowheads="1"/>
          </p:cNvSpPr>
          <p:nvPr>
            <p:ph type="title"/>
          </p:nvPr>
        </p:nvSpPr>
        <p:spPr>
          <a:xfrm>
            <a:off x="666750" y="533400"/>
            <a:ext cx="7162800" cy="685800"/>
          </a:xfrm>
        </p:spPr>
        <p:txBody>
          <a:bodyPr/>
          <a:lstStyle/>
          <a:p>
            <a:pPr algn="l"/>
            <a:r>
              <a:rPr lang="en-US" dirty="0"/>
              <a:t>Parental Access</a:t>
            </a:r>
          </a:p>
        </p:txBody>
      </p:sp>
    </p:spTree>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590550" y="2013857"/>
            <a:ext cx="7962900" cy="2830286"/>
          </a:xfrm>
        </p:spPr>
        <p:txBody>
          <a:bodyPr>
            <a:normAutofit/>
          </a:bodyPr>
          <a:lstStyle/>
          <a:p>
            <a:pPr marL="0" indent="0">
              <a:buNone/>
            </a:pPr>
            <a:r>
              <a:rPr lang="en-US" dirty="0"/>
              <a:t>When a student submits a </a:t>
            </a:r>
            <a:r>
              <a:rPr lang="en-US" i="1" dirty="0"/>
              <a:t>Authorization to Release Information</a:t>
            </a:r>
            <a:r>
              <a:rPr lang="en-US" dirty="0"/>
              <a:t> form, a student attribute (3RD) is added in Banner (SGASADD).</a:t>
            </a:r>
          </a:p>
          <a:p>
            <a:endParaRPr lang="en-US" dirty="0"/>
          </a:p>
          <a:p>
            <a:pPr marL="0" indent="0">
              <a:buNone/>
            </a:pPr>
            <a:r>
              <a:rPr lang="en-US" dirty="0"/>
              <a:t>While students may authorize third parties to access information about their record, the University is only obligated to share information with the student.</a:t>
            </a:r>
          </a:p>
        </p:txBody>
      </p:sp>
      <p:sp>
        <p:nvSpPr>
          <p:cNvPr id="2" name="Title 1"/>
          <p:cNvSpPr>
            <a:spLocks noGrp="1"/>
          </p:cNvSpPr>
          <p:nvPr>
            <p:ph type="title"/>
          </p:nvPr>
        </p:nvSpPr>
        <p:spPr>
          <a:xfrm>
            <a:off x="571500" y="457200"/>
            <a:ext cx="7696200" cy="609599"/>
          </a:xfrm>
        </p:spPr>
        <p:txBody>
          <a:bodyPr/>
          <a:lstStyle/>
          <a:p>
            <a:pPr algn="l"/>
            <a:r>
              <a:rPr lang="en-US" dirty="0"/>
              <a:t>Third Party Access</a:t>
            </a:r>
          </a:p>
        </p:txBody>
      </p:sp>
    </p:spTree>
    <p:extLst>
      <p:ext uri="{BB962C8B-B14F-4D97-AF65-F5344CB8AC3E}">
        <p14:creationId xmlns:p14="http://schemas.microsoft.com/office/powerpoint/2010/main" val="659463810"/>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AACCFD-C3F1-4356-9121-BC1515526A97}"/>
              </a:ext>
            </a:extLst>
          </p:cNvPr>
          <p:cNvSpPr>
            <a:spLocks noGrp="1"/>
          </p:cNvSpPr>
          <p:nvPr>
            <p:ph idx="1"/>
          </p:nvPr>
        </p:nvSpPr>
        <p:spPr>
          <a:xfrm>
            <a:off x="457200" y="1219200"/>
            <a:ext cx="8077200" cy="1295400"/>
          </a:xfrm>
        </p:spPr>
        <p:txBody>
          <a:bodyPr>
            <a:normAutofit fontScale="92500" lnSpcReduction="10000"/>
          </a:bodyPr>
          <a:lstStyle/>
          <a:p>
            <a:r>
              <a:rPr lang="en-US" dirty="0"/>
              <a:t>Q - Who has a legitimate educational interest?</a:t>
            </a:r>
          </a:p>
          <a:p>
            <a:pPr lvl="1"/>
            <a:r>
              <a:rPr lang="en-US" dirty="0"/>
              <a:t>A – Instructors</a:t>
            </a:r>
          </a:p>
          <a:p>
            <a:pPr lvl="1"/>
            <a:r>
              <a:rPr lang="en-US" dirty="0"/>
              <a:t>B – Advisors </a:t>
            </a:r>
          </a:p>
          <a:p>
            <a:pPr lvl="1"/>
            <a:r>
              <a:rPr lang="en-US" dirty="0"/>
              <a:t>C - Members of appeals committees</a:t>
            </a:r>
          </a:p>
          <a:p>
            <a:pPr lvl="1"/>
            <a:r>
              <a:rPr lang="en-US" dirty="0"/>
              <a:t>D – All of the above</a:t>
            </a:r>
          </a:p>
        </p:txBody>
      </p:sp>
      <p:sp>
        <p:nvSpPr>
          <p:cNvPr id="3" name="Title 2">
            <a:extLst>
              <a:ext uri="{FF2B5EF4-FFF2-40B4-BE49-F238E27FC236}">
                <a16:creationId xmlns:a16="http://schemas.microsoft.com/office/drawing/2014/main" id="{4C0E8735-766E-43C2-B345-B92314FB0E12}"/>
              </a:ext>
            </a:extLst>
          </p:cNvPr>
          <p:cNvSpPr>
            <a:spLocks noGrp="1"/>
          </p:cNvSpPr>
          <p:nvPr>
            <p:ph type="title"/>
          </p:nvPr>
        </p:nvSpPr>
        <p:spPr>
          <a:xfrm>
            <a:off x="457200" y="457200"/>
            <a:ext cx="7239000" cy="990600"/>
          </a:xfrm>
        </p:spPr>
        <p:txBody>
          <a:bodyPr/>
          <a:lstStyle/>
          <a:p>
            <a:pPr algn="l"/>
            <a:r>
              <a:rPr lang="en-US" dirty="0"/>
              <a:t>Test your FERPA Knowledge</a:t>
            </a:r>
          </a:p>
        </p:txBody>
      </p:sp>
      <p:sp>
        <p:nvSpPr>
          <p:cNvPr id="4" name="Content Placeholder 1">
            <a:extLst>
              <a:ext uri="{FF2B5EF4-FFF2-40B4-BE49-F238E27FC236}">
                <a16:creationId xmlns:a16="http://schemas.microsoft.com/office/drawing/2014/main" id="{13D345F9-8971-489F-9326-528EBC86CCE0}"/>
              </a:ext>
            </a:extLst>
          </p:cNvPr>
          <p:cNvSpPr txBox="1">
            <a:spLocks/>
          </p:cNvSpPr>
          <p:nvPr/>
        </p:nvSpPr>
        <p:spPr>
          <a:xfrm>
            <a:off x="457200" y="2133602"/>
            <a:ext cx="8077200" cy="990601"/>
          </a:xfrm>
          <a:prstGeom prst="rect">
            <a:avLst/>
          </a:prstGeom>
        </p:spPr>
        <p:txBody>
          <a:bodyPr vert="horz" lIns="91440" tIns="45720" rIns="91440" bIns="45720" rtlCol="0" anchor="ctr">
            <a:normAutofit/>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marL="0" indent="0" fontAlgn="auto">
              <a:spcAft>
                <a:spcPts val="0"/>
              </a:spcAft>
              <a:buNone/>
            </a:pPr>
            <a:r>
              <a:rPr lang="en-US" i="1" dirty="0"/>
              <a:t>D – All of the above.</a:t>
            </a:r>
          </a:p>
        </p:txBody>
      </p:sp>
      <p:sp>
        <p:nvSpPr>
          <p:cNvPr id="5" name="Content Placeholder 1">
            <a:extLst>
              <a:ext uri="{FF2B5EF4-FFF2-40B4-BE49-F238E27FC236}">
                <a16:creationId xmlns:a16="http://schemas.microsoft.com/office/drawing/2014/main" id="{F8645020-5387-4160-AAF3-64346EF58DF1}"/>
              </a:ext>
            </a:extLst>
          </p:cNvPr>
          <p:cNvSpPr txBox="1">
            <a:spLocks/>
          </p:cNvSpPr>
          <p:nvPr/>
        </p:nvSpPr>
        <p:spPr>
          <a:xfrm>
            <a:off x="457200" y="3276601"/>
            <a:ext cx="8077200" cy="1371599"/>
          </a:xfrm>
          <a:prstGeom prst="rect">
            <a:avLst/>
          </a:prstGeom>
        </p:spPr>
        <p:txBody>
          <a:bodyPr vert="horz" lIns="91440" tIns="45720" rIns="91440" bIns="45720" rtlCol="0" anchor="ctr">
            <a:normAutofit/>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r>
              <a:rPr lang="en-US" dirty="0"/>
              <a:t>Q - Since I have access to Banner, I am authorized to access any student’s record for any reason.</a:t>
            </a:r>
          </a:p>
          <a:p>
            <a:pPr lvl="1"/>
            <a:r>
              <a:rPr lang="en-US" dirty="0"/>
              <a:t>Yes, I am authorized to access any student’s record</a:t>
            </a:r>
          </a:p>
          <a:p>
            <a:pPr lvl="1"/>
            <a:r>
              <a:rPr lang="en-US" dirty="0"/>
              <a:t>No, Records should only be used in context of official business in conjunction to my job duties.</a:t>
            </a:r>
          </a:p>
        </p:txBody>
      </p:sp>
      <p:sp>
        <p:nvSpPr>
          <p:cNvPr id="6" name="Content Placeholder 1">
            <a:extLst>
              <a:ext uri="{FF2B5EF4-FFF2-40B4-BE49-F238E27FC236}">
                <a16:creationId xmlns:a16="http://schemas.microsoft.com/office/drawing/2014/main" id="{3566B8F5-6EF9-4B2E-A632-B7A648050B0E}"/>
              </a:ext>
            </a:extLst>
          </p:cNvPr>
          <p:cNvSpPr txBox="1">
            <a:spLocks/>
          </p:cNvSpPr>
          <p:nvPr/>
        </p:nvSpPr>
        <p:spPr>
          <a:xfrm>
            <a:off x="457200" y="4648200"/>
            <a:ext cx="8077200" cy="1828801"/>
          </a:xfrm>
          <a:prstGeom prst="rect">
            <a:avLst/>
          </a:prstGeom>
        </p:spPr>
        <p:txBody>
          <a:bodyPr vert="horz" lIns="91440" tIns="45720" rIns="91440" bIns="45720" rtlCol="0" anchor="ctr">
            <a:normAutofit/>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marL="0" indent="0" fontAlgn="auto">
              <a:spcAft>
                <a:spcPts val="0"/>
              </a:spcAft>
              <a:buNone/>
            </a:pPr>
            <a:r>
              <a:rPr lang="en-US" dirty="0"/>
              <a:t>No, Records should only be used in context of official business in conjunction to my job duties.</a:t>
            </a:r>
            <a:br>
              <a:rPr lang="en-US" dirty="0"/>
            </a:br>
            <a:r>
              <a:rPr lang="en-US" b="1" dirty="0"/>
              <a:t>Access to a system, like Banner or CougarNet, does NOT authorize unrestricted access to students’ data. Records should be used only in the context of official business in conjunction with your job duties. Curiosity does not qualify as a legal right to know.</a:t>
            </a:r>
            <a:r>
              <a:rPr lang="en-US" b="1" i="1" dirty="0"/>
              <a:t> </a:t>
            </a:r>
          </a:p>
        </p:txBody>
      </p:sp>
    </p:spTree>
    <p:extLst>
      <p:ext uri="{BB962C8B-B14F-4D97-AF65-F5344CB8AC3E}">
        <p14:creationId xmlns:p14="http://schemas.microsoft.com/office/powerpoint/2010/main" val="29044347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4"/>
          <p:cNvSpPr>
            <a:spLocks noGrp="1" noChangeArrowheads="1"/>
          </p:cNvSpPr>
          <p:nvPr>
            <p:ph idx="1"/>
          </p:nvPr>
        </p:nvSpPr>
        <p:spPr>
          <a:xfrm>
            <a:off x="609600" y="914401"/>
            <a:ext cx="7924800" cy="4800599"/>
          </a:xfrm>
        </p:spPr>
        <p:txBody>
          <a:bodyPr>
            <a:normAutofit/>
          </a:bodyPr>
          <a:lstStyle/>
          <a:p>
            <a:pPr>
              <a:buFont typeface="Wingdings" pitchFamily="2" charset="2"/>
              <a:buNone/>
            </a:pPr>
            <a:r>
              <a:rPr lang="en-US" dirty="0"/>
              <a:t>Directory information is information within a student’s education record that would not generally be considered harmful or an invasion of privacy if disclosed.  It also may be released without a student’s written consent </a:t>
            </a:r>
            <a:r>
              <a:rPr lang="en-US" b="1" u="sng" dirty="0"/>
              <a:t>UNLESS</a:t>
            </a:r>
            <a:r>
              <a:rPr lang="en-US" dirty="0"/>
              <a:t> the student has requested it be withheld.  In SIUE’s student information system, these student’s records are identified as “</a:t>
            </a:r>
            <a:r>
              <a:rPr lang="en-US" b="1" i="1" dirty="0"/>
              <a:t>Confidential</a:t>
            </a:r>
            <a:r>
              <a:rPr lang="en-US" dirty="0"/>
              <a:t>”.</a:t>
            </a:r>
          </a:p>
          <a:p>
            <a:pPr>
              <a:buNone/>
            </a:pPr>
            <a:r>
              <a:rPr lang="en-US" dirty="0"/>
              <a:t>Directory Information is identified as general information and may be made available to the public or serve as a source of information for students when contacting or forming study groups, contacting friends, etc. While the information is not intended for commercial use, it is possible that the information could be used for this purpose.  </a:t>
            </a:r>
          </a:p>
          <a:p>
            <a:pPr marL="0" indent="0">
              <a:buNone/>
            </a:pPr>
            <a:r>
              <a:rPr lang="en-US" dirty="0"/>
              <a:t>SIUE does publish a directory containing student contact information.  This directory is available in printed form and on our website.  Future enhancements may put the directory in SIUE Student portal to allow for further protection to SIUE students.  </a:t>
            </a:r>
          </a:p>
          <a:p>
            <a:pPr marL="0" indent="0">
              <a:buNone/>
            </a:pPr>
            <a:endParaRPr lang="en-US" dirty="0"/>
          </a:p>
        </p:txBody>
      </p:sp>
      <p:sp>
        <p:nvSpPr>
          <p:cNvPr id="39938" name="Rectangle 2"/>
          <p:cNvSpPr>
            <a:spLocks noGrp="1" noChangeArrowheads="1"/>
          </p:cNvSpPr>
          <p:nvPr>
            <p:ph type="title"/>
          </p:nvPr>
        </p:nvSpPr>
        <p:spPr>
          <a:xfrm>
            <a:off x="609600" y="228600"/>
            <a:ext cx="8077200" cy="533400"/>
          </a:xfrm>
        </p:spPr>
        <p:txBody>
          <a:bodyPr/>
          <a:lstStyle/>
          <a:p>
            <a:pPr algn="l"/>
            <a:r>
              <a:rPr lang="en-US" dirty="0"/>
              <a:t>Directory Information</a:t>
            </a:r>
          </a:p>
        </p:txBody>
      </p:sp>
    </p:spTree>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D9A3BF5-1F21-4CDD-9781-52FCFA4136E4}"/>
              </a:ext>
            </a:extLst>
          </p:cNvPr>
          <p:cNvSpPr>
            <a:spLocks noGrp="1"/>
          </p:cNvSpPr>
          <p:nvPr>
            <p:ph idx="1"/>
          </p:nvPr>
        </p:nvSpPr>
        <p:spPr>
          <a:xfrm>
            <a:off x="489857" y="1066799"/>
            <a:ext cx="7239000" cy="4953000"/>
          </a:xfrm>
        </p:spPr>
        <p:txBody>
          <a:bodyPr>
            <a:normAutofit fontScale="92500" lnSpcReduction="10000"/>
          </a:bodyPr>
          <a:lstStyle/>
          <a:p>
            <a:pPr>
              <a:buNone/>
            </a:pPr>
            <a:endParaRPr lang="en-US" dirty="0"/>
          </a:p>
          <a:p>
            <a:pPr>
              <a:buNone/>
            </a:pPr>
            <a:r>
              <a:rPr lang="en-US" dirty="0">
                <a:hlinkClick r:id="rId2"/>
              </a:rPr>
              <a:t>SIUE’s Policy on Release of Student Information and Access to Student Records – 3G2</a:t>
            </a:r>
            <a:r>
              <a:rPr lang="en-US" dirty="0"/>
              <a:t>.</a:t>
            </a:r>
          </a:p>
          <a:p>
            <a:pPr marL="285750" indent="-285750">
              <a:buFont typeface="Arial" panose="020B0604020202020204" pitchFamily="34" charset="0"/>
              <a:buChar char="•"/>
            </a:pPr>
            <a:r>
              <a:rPr lang="en-US" dirty="0"/>
              <a:t>Student Name</a:t>
            </a:r>
          </a:p>
          <a:p>
            <a:pPr marL="285750" indent="-285750">
              <a:buFont typeface="Arial" panose="020B0604020202020204" pitchFamily="34" charset="0"/>
              <a:buChar char="•"/>
            </a:pPr>
            <a:r>
              <a:rPr lang="en-US" dirty="0"/>
              <a:t>Date of birth</a:t>
            </a:r>
          </a:p>
          <a:p>
            <a:pPr marL="285750" indent="-285750">
              <a:buFont typeface="Arial" panose="020B0604020202020204" pitchFamily="34" charset="0"/>
              <a:buChar char="•"/>
            </a:pPr>
            <a:r>
              <a:rPr lang="en-US" dirty="0"/>
              <a:t>Student Addresses and telephone numbers (local, permanent, home)</a:t>
            </a:r>
          </a:p>
          <a:p>
            <a:pPr marL="285750" indent="-285750">
              <a:buFont typeface="Arial" panose="020B0604020202020204" pitchFamily="34" charset="0"/>
              <a:buChar char="•"/>
            </a:pPr>
            <a:r>
              <a:rPr lang="en-US" dirty="0"/>
              <a:t>Student e-mail address</a:t>
            </a:r>
          </a:p>
          <a:p>
            <a:pPr marL="285750" indent="-285750">
              <a:buFont typeface="Arial" panose="020B0604020202020204" pitchFamily="34" charset="0"/>
              <a:buChar char="•"/>
            </a:pPr>
            <a:r>
              <a:rPr lang="en-US" dirty="0"/>
              <a:t>Major field of study</a:t>
            </a:r>
          </a:p>
          <a:p>
            <a:pPr marL="285750" indent="-285750">
              <a:buFont typeface="Arial" panose="020B0604020202020204" pitchFamily="34" charset="0"/>
              <a:buChar char="•"/>
            </a:pPr>
            <a:r>
              <a:rPr lang="en-US" dirty="0"/>
              <a:t>Classification</a:t>
            </a:r>
          </a:p>
          <a:p>
            <a:pPr marL="285750" indent="-285750">
              <a:buFont typeface="Arial" panose="020B0604020202020204" pitchFamily="34" charset="0"/>
              <a:buChar char="•"/>
            </a:pPr>
            <a:r>
              <a:rPr lang="en-US" dirty="0"/>
              <a:t>Dates of attendance</a:t>
            </a:r>
          </a:p>
          <a:p>
            <a:pPr marL="285750" indent="-285750">
              <a:buFont typeface="Arial" panose="020B0604020202020204" pitchFamily="34" charset="0"/>
              <a:buChar char="•"/>
            </a:pPr>
            <a:r>
              <a:rPr lang="en-US" dirty="0"/>
              <a:t>Full or part-time status</a:t>
            </a:r>
          </a:p>
          <a:p>
            <a:pPr marL="285750" indent="-285750">
              <a:buFont typeface="Arial" panose="020B0604020202020204" pitchFamily="34" charset="0"/>
              <a:buChar char="•"/>
            </a:pPr>
            <a:r>
              <a:rPr lang="en-US" dirty="0"/>
              <a:t>Attempted hours</a:t>
            </a:r>
          </a:p>
          <a:p>
            <a:pPr marL="285750" indent="-285750">
              <a:buFont typeface="Arial" panose="020B0604020202020204" pitchFamily="34" charset="0"/>
              <a:buChar char="•"/>
            </a:pPr>
            <a:r>
              <a:rPr lang="en-US" dirty="0"/>
              <a:t>Degrees and awards received</a:t>
            </a:r>
          </a:p>
          <a:p>
            <a:pPr marL="285750" indent="-285750">
              <a:buFont typeface="Arial" panose="020B0604020202020204" pitchFamily="34" charset="0"/>
              <a:buChar char="•"/>
            </a:pPr>
            <a:r>
              <a:rPr lang="en-US" dirty="0"/>
              <a:t>Most recent educational agency or institution attended prior to enrollment at SIUE</a:t>
            </a:r>
          </a:p>
          <a:p>
            <a:pPr marL="285750" indent="-285750">
              <a:buFont typeface="Arial" panose="020B0604020202020204" pitchFamily="34" charset="0"/>
              <a:buChar char="•"/>
            </a:pPr>
            <a:r>
              <a:rPr lang="en-US" dirty="0"/>
              <a:t>Participation in recognized activities or sports</a:t>
            </a:r>
          </a:p>
          <a:p>
            <a:pPr marL="285750" indent="-285750">
              <a:buFont typeface="Arial" panose="020B0604020202020204" pitchFamily="34" charset="0"/>
              <a:buChar char="•"/>
            </a:pPr>
            <a:r>
              <a:rPr lang="en-US" i="1" dirty="0"/>
              <a:t>Athletes Only </a:t>
            </a:r>
            <a:r>
              <a:rPr lang="en-US" dirty="0"/>
              <a:t>- Weight and height</a:t>
            </a:r>
          </a:p>
          <a:p>
            <a:endParaRPr lang="en-US" dirty="0"/>
          </a:p>
        </p:txBody>
      </p:sp>
      <p:sp>
        <p:nvSpPr>
          <p:cNvPr id="3" name="Title 2">
            <a:extLst>
              <a:ext uri="{FF2B5EF4-FFF2-40B4-BE49-F238E27FC236}">
                <a16:creationId xmlns:a16="http://schemas.microsoft.com/office/drawing/2014/main" id="{A807DBD8-B89F-40F5-A7C9-C5A10507F22C}"/>
              </a:ext>
            </a:extLst>
          </p:cNvPr>
          <p:cNvSpPr>
            <a:spLocks noGrp="1"/>
          </p:cNvSpPr>
          <p:nvPr>
            <p:ph type="title"/>
          </p:nvPr>
        </p:nvSpPr>
        <p:spPr>
          <a:xfrm>
            <a:off x="457200" y="457200"/>
            <a:ext cx="7239000" cy="609599"/>
          </a:xfrm>
        </p:spPr>
        <p:txBody>
          <a:bodyPr>
            <a:normAutofit/>
          </a:bodyPr>
          <a:lstStyle/>
          <a:p>
            <a:pPr algn="l"/>
            <a:r>
              <a:rPr lang="en-US" dirty="0"/>
              <a:t>More on Directory Information</a:t>
            </a:r>
          </a:p>
        </p:txBody>
      </p:sp>
    </p:spTree>
    <p:extLst>
      <p:ext uri="{BB962C8B-B14F-4D97-AF65-F5344CB8AC3E}">
        <p14:creationId xmlns:p14="http://schemas.microsoft.com/office/powerpoint/2010/main" val="1330764128"/>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6" name="Rectangle 4"/>
          <p:cNvSpPr>
            <a:spLocks noGrp="1" noChangeArrowheads="1"/>
          </p:cNvSpPr>
          <p:nvPr>
            <p:ph idx="1"/>
          </p:nvPr>
        </p:nvSpPr>
        <p:spPr>
          <a:xfrm>
            <a:off x="609600" y="1066800"/>
            <a:ext cx="7924800" cy="5181600"/>
          </a:xfrm>
        </p:spPr>
        <p:txBody>
          <a:bodyPr>
            <a:normAutofit/>
          </a:bodyPr>
          <a:lstStyle/>
          <a:p>
            <a:r>
              <a:rPr lang="en-US" dirty="0"/>
              <a:t>Students may request that directory information be withheld by submitting a written request. When students request that information be withheld, it will not be released without individual written authorization.  </a:t>
            </a:r>
          </a:p>
          <a:p>
            <a:pPr lvl="2"/>
            <a:r>
              <a:rPr lang="en-US" sz="1800" i="1" dirty="0"/>
              <a:t>Directory Information Release form </a:t>
            </a:r>
            <a:r>
              <a:rPr lang="en-US" sz="1800" dirty="0"/>
              <a:t>found</a:t>
            </a:r>
            <a:r>
              <a:rPr lang="en-US" sz="1800" i="1" dirty="0"/>
              <a:t> </a:t>
            </a:r>
            <a:r>
              <a:rPr lang="en-US" sz="1800" dirty="0"/>
              <a:t>online at </a:t>
            </a:r>
            <a:r>
              <a:rPr lang="en-US" sz="1800" dirty="0">
                <a:hlinkClick r:id="rId3"/>
              </a:rPr>
              <a:t>siue.edu/registrar</a:t>
            </a:r>
            <a:r>
              <a:rPr lang="en-US" sz="1800" dirty="0"/>
              <a:t>.</a:t>
            </a:r>
            <a:endParaRPr lang="en-US" sz="1800" i="1" dirty="0"/>
          </a:p>
          <a:p>
            <a:r>
              <a:rPr lang="en-US" dirty="0"/>
              <a:t>The request will remain in effect until the student formally releases the hold.</a:t>
            </a:r>
          </a:p>
          <a:p>
            <a:r>
              <a:rPr lang="en-US" dirty="0"/>
              <a:t>Students who have requested that directory information be withheld will have “Confidential” flagged on their record in Banner (SPAIDEN/Biographical tab).</a:t>
            </a:r>
          </a:p>
          <a:p>
            <a:r>
              <a:rPr lang="en-US" dirty="0"/>
              <a:t>Students with this indictor will not appear on the Student Directory website and withheld from reports like graduation listings in local newspapers and Dean’s Listing.</a:t>
            </a:r>
          </a:p>
          <a:p>
            <a:pPr lvl="2"/>
            <a:r>
              <a:rPr lang="en-US" sz="1600" i="1" dirty="0"/>
              <a:t>Note - Office of the Registrar can manually insert students who wants to remain confidential but listed in graduation listings or Dean’s Listing.  The student would need to reach out to the Registrar’s Office – Records Department for this manual adjustment. </a:t>
            </a:r>
          </a:p>
        </p:txBody>
      </p:sp>
      <p:sp>
        <p:nvSpPr>
          <p:cNvPr id="44034" name="Rectangle 2"/>
          <p:cNvSpPr>
            <a:spLocks noGrp="1" noChangeArrowheads="1"/>
          </p:cNvSpPr>
          <p:nvPr>
            <p:ph type="title"/>
          </p:nvPr>
        </p:nvSpPr>
        <p:spPr>
          <a:xfrm>
            <a:off x="609600" y="457200"/>
            <a:ext cx="7924800" cy="609600"/>
          </a:xfrm>
        </p:spPr>
        <p:txBody>
          <a:bodyPr/>
          <a:lstStyle/>
          <a:p>
            <a:pPr algn="l"/>
            <a:r>
              <a:rPr lang="en-US" dirty="0"/>
              <a:t>Withholding Information</a:t>
            </a:r>
          </a:p>
        </p:txBody>
      </p:sp>
    </p:spTree>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AACCFD-C3F1-4356-9121-BC1515526A97}"/>
              </a:ext>
            </a:extLst>
          </p:cNvPr>
          <p:cNvSpPr>
            <a:spLocks noGrp="1"/>
          </p:cNvSpPr>
          <p:nvPr>
            <p:ph idx="1"/>
          </p:nvPr>
        </p:nvSpPr>
        <p:spPr>
          <a:xfrm>
            <a:off x="457200" y="1219200"/>
            <a:ext cx="8077200" cy="1295400"/>
          </a:xfrm>
        </p:spPr>
        <p:txBody>
          <a:bodyPr>
            <a:normAutofit fontScale="85000" lnSpcReduction="20000"/>
          </a:bodyPr>
          <a:lstStyle/>
          <a:p>
            <a:r>
              <a:rPr lang="en-US" dirty="0"/>
              <a:t>Q -</a:t>
            </a:r>
            <a:r>
              <a:rPr lang="en-US" b="1" dirty="0"/>
              <a:t> </a:t>
            </a:r>
            <a:r>
              <a:rPr lang="en-US" dirty="0"/>
              <a:t>You receive a call from the parent of a registered student who has invoked the Privacy Act/Confidential. The parent wants to know if the student is registered for the current semester. Is it acceptable to inform the parent that directory information cannot be released on the student because they have invoked the Privacy Act?</a:t>
            </a:r>
          </a:p>
          <a:p>
            <a:pPr lvl="1"/>
            <a:r>
              <a:rPr lang="en-US" dirty="0"/>
              <a:t>Yes</a:t>
            </a:r>
          </a:p>
          <a:p>
            <a:pPr lvl="1"/>
            <a:r>
              <a:rPr lang="en-US" dirty="0"/>
              <a:t>No</a:t>
            </a:r>
          </a:p>
        </p:txBody>
      </p:sp>
      <p:sp>
        <p:nvSpPr>
          <p:cNvPr id="3" name="Title 2">
            <a:extLst>
              <a:ext uri="{FF2B5EF4-FFF2-40B4-BE49-F238E27FC236}">
                <a16:creationId xmlns:a16="http://schemas.microsoft.com/office/drawing/2014/main" id="{4C0E8735-766E-43C2-B345-B92314FB0E12}"/>
              </a:ext>
            </a:extLst>
          </p:cNvPr>
          <p:cNvSpPr>
            <a:spLocks noGrp="1"/>
          </p:cNvSpPr>
          <p:nvPr>
            <p:ph type="title"/>
          </p:nvPr>
        </p:nvSpPr>
        <p:spPr>
          <a:xfrm>
            <a:off x="457200" y="457200"/>
            <a:ext cx="7239000" cy="990600"/>
          </a:xfrm>
        </p:spPr>
        <p:txBody>
          <a:bodyPr/>
          <a:lstStyle/>
          <a:p>
            <a:pPr algn="l"/>
            <a:r>
              <a:rPr lang="en-US" dirty="0"/>
              <a:t>Test your FERPA Knowledge</a:t>
            </a:r>
          </a:p>
        </p:txBody>
      </p:sp>
      <p:sp>
        <p:nvSpPr>
          <p:cNvPr id="4" name="Content Placeholder 1">
            <a:extLst>
              <a:ext uri="{FF2B5EF4-FFF2-40B4-BE49-F238E27FC236}">
                <a16:creationId xmlns:a16="http://schemas.microsoft.com/office/drawing/2014/main" id="{13D345F9-8971-489F-9326-528EBC86CCE0}"/>
              </a:ext>
            </a:extLst>
          </p:cNvPr>
          <p:cNvSpPr txBox="1">
            <a:spLocks/>
          </p:cNvSpPr>
          <p:nvPr/>
        </p:nvSpPr>
        <p:spPr>
          <a:xfrm>
            <a:off x="457200" y="2285999"/>
            <a:ext cx="8077200" cy="990601"/>
          </a:xfrm>
          <a:prstGeom prst="rect">
            <a:avLst/>
          </a:prstGeom>
        </p:spPr>
        <p:txBody>
          <a:bodyPr vert="horz" lIns="91440" tIns="45720" rIns="91440" bIns="45720" rtlCol="0" anchor="ctr">
            <a:normAutofit/>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marL="0" indent="0" fontAlgn="auto">
              <a:spcAft>
                <a:spcPts val="0"/>
              </a:spcAft>
              <a:buNone/>
            </a:pPr>
            <a:r>
              <a:rPr lang="en-US" i="1" dirty="0"/>
              <a:t>No – </a:t>
            </a:r>
            <a:r>
              <a:rPr lang="en-US" b="1" i="1" dirty="0"/>
              <a:t>Since the student invoked the Privacy Act, the correct response is: We have no information to release on that individual - please contact the individual directly.</a:t>
            </a:r>
          </a:p>
        </p:txBody>
      </p:sp>
      <p:sp>
        <p:nvSpPr>
          <p:cNvPr id="5" name="Content Placeholder 1">
            <a:extLst>
              <a:ext uri="{FF2B5EF4-FFF2-40B4-BE49-F238E27FC236}">
                <a16:creationId xmlns:a16="http://schemas.microsoft.com/office/drawing/2014/main" id="{F8645020-5387-4160-AAF3-64346EF58DF1}"/>
              </a:ext>
            </a:extLst>
          </p:cNvPr>
          <p:cNvSpPr txBox="1">
            <a:spLocks/>
          </p:cNvSpPr>
          <p:nvPr/>
        </p:nvSpPr>
        <p:spPr>
          <a:xfrm>
            <a:off x="457200" y="3276601"/>
            <a:ext cx="8077200" cy="1371599"/>
          </a:xfrm>
          <a:prstGeom prst="rect">
            <a:avLst/>
          </a:prstGeom>
        </p:spPr>
        <p:txBody>
          <a:bodyPr vert="horz" lIns="91440" tIns="45720" rIns="91440" bIns="45720" rtlCol="0" anchor="ctr">
            <a:normAutofit fontScale="92500" lnSpcReduction="20000"/>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r>
              <a:rPr lang="en-US" dirty="0"/>
              <a:t>Q - You receive a call from a recruiting firm asking for names and addresses of students with a grade point average of 3.0 or better. They say they have job opportunity information for these students. Can you help these students get jobs by giving out this information? </a:t>
            </a:r>
          </a:p>
          <a:p>
            <a:pPr lvl="1"/>
            <a:r>
              <a:rPr lang="en-US" dirty="0"/>
              <a:t>Yes</a:t>
            </a:r>
          </a:p>
          <a:p>
            <a:pPr lvl="1"/>
            <a:r>
              <a:rPr lang="en-US" dirty="0"/>
              <a:t>No </a:t>
            </a:r>
          </a:p>
        </p:txBody>
      </p:sp>
      <p:sp>
        <p:nvSpPr>
          <p:cNvPr id="6" name="Content Placeholder 1">
            <a:extLst>
              <a:ext uri="{FF2B5EF4-FFF2-40B4-BE49-F238E27FC236}">
                <a16:creationId xmlns:a16="http://schemas.microsoft.com/office/drawing/2014/main" id="{3566B8F5-6EF9-4B2E-A632-B7A648050B0E}"/>
              </a:ext>
            </a:extLst>
          </p:cNvPr>
          <p:cNvSpPr txBox="1">
            <a:spLocks/>
          </p:cNvSpPr>
          <p:nvPr/>
        </p:nvSpPr>
        <p:spPr>
          <a:xfrm>
            <a:off x="457200" y="4648200"/>
            <a:ext cx="8077200" cy="1828801"/>
          </a:xfrm>
          <a:prstGeom prst="rect">
            <a:avLst/>
          </a:prstGeom>
        </p:spPr>
        <p:txBody>
          <a:bodyPr vert="horz" lIns="91440" tIns="45720" rIns="91440" bIns="45720" rtlCol="0" anchor="ctr">
            <a:normAutofit/>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marL="0" indent="0" fontAlgn="auto">
              <a:spcAft>
                <a:spcPts val="0"/>
              </a:spcAft>
              <a:buNone/>
            </a:pPr>
            <a:r>
              <a:rPr lang="en-US" i="1" dirty="0"/>
              <a:t>No – </a:t>
            </a:r>
            <a:r>
              <a:rPr lang="en-US" b="1" i="1" dirty="0"/>
              <a:t>You may not give out student information that pertains to GPA to any external party without prior written consent of that student. Even if the specific GPA is not provided to the firm, you would be indicating that the students in that population have at least a 3.0 GPA, which is non-directory information protected under FERPA.</a:t>
            </a:r>
          </a:p>
          <a:p>
            <a:pPr marL="0" indent="0" fontAlgn="auto">
              <a:spcAft>
                <a:spcPts val="0"/>
              </a:spcAft>
              <a:buNone/>
            </a:pPr>
            <a:endParaRPr lang="en-US" b="1" i="1" dirty="0"/>
          </a:p>
        </p:txBody>
      </p:sp>
    </p:spTree>
    <p:extLst>
      <p:ext uri="{BB962C8B-B14F-4D97-AF65-F5344CB8AC3E}">
        <p14:creationId xmlns:p14="http://schemas.microsoft.com/office/powerpoint/2010/main" val="29305276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p:bldP spid="5"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AACCFD-C3F1-4356-9121-BC1515526A97}"/>
              </a:ext>
            </a:extLst>
          </p:cNvPr>
          <p:cNvSpPr>
            <a:spLocks noGrp="1"/>
          </p:cNvSpPr>
          <p:nvPr>
            <p:ph idx="1"/>
          </p:nvPr>
        </p:nvSpPr>
        <p:spPr>
          <a:xfrm>
            <a:off x="457200" y="1219200"/>
            <a:ext cx="8077200" cy="1295400"/>
          </a:xfrm>
        </p:spPr>
        <p:txBody>
          <a:bodyPr>
            <a:normAutofit fontScale="85000" lnSpcReduction="10000"/>
          </a:bodyPr>
          <a:lstStyle/>
          <a:p>
            <a:r>
              <a:rPr lang="en-US" dirty="0"/>
              <a:t>Q –</a:t>
            </a:r>
            <a:r>
              <a:rPr lang="en-US" b="1" dirty="0"/>
              <a:t> </a:t>
            </a:r>
            <a:r>
              <a:rPr lang="en-US" dirty="0"/>
              <a:t>An academic department is preparing a mailing to departmental students about a critical academic deadline. Should the mailing list include the name and address of a student who has invoked the Privacy Act (filed an objection to the release of Directory Information Form)? </a:t>
            </a:r>
            <a:endParaRPr lang="en-US" b="1" dirty="0"/>
          </a:p>
          <a:p>
            <a:pPr lvl="1"/>
            <a:r>
              <a:rPr lang="en-US" dirty="0"/>
              <a:t>Yes</a:t>
            </a:r>
          </a:p>
          <a:p>
            <a:pPr lvl="1"/>
            <a:r>
              <a:rPr lang="en-US" dirty="0"/>
              <a:t>No</a:t>
            </a:r>
          </a:p>
        </p:txBody>
      </p:sp>
      <p:sp>
        <p:nvSpPr>
          <p:cNvPr id="3" name="Title 2">
            <a:extLst>
              <a:ext uri="{FF2B5EF4-FFF2-40B4-BE49-F238E27FC236}">
                <a16:creationId xmlns:a16="http://schemas.microsoft.com/office/drawing/2014/main" id="{4C0E8735-766E-43C2-B345-B92314FB0E12}"/>
              </a:ext>
            </a:extLst>
          </p:cNvPr>
          <p:cNvSpPr>
            <a:spLocks noGrp="1"/>
          </p:cNvSpPr>
          <p:nvPr>
            <p:ph type="title"/>
          </p:nvPr>
        </p:nvSpPr>
        <p:spPr>
          <a:xfrm>
            <a:off x="457200" y="457200"/>
            <a:ext cx="7239000" cy="990600"/>
          </a:xfrm>
        </p:spPr>
        <p:txBody>
          <a:bodyPr/>
          <a:lstStyle/>
          <a:p>
            <a:pPr algn="l"/>
            <a:r>
              <a:rPr lang="en-US" dirty="0"/>
              <a:t>Test your FERPA Knowledge</a:t>
            </a:r>
          </a:p>
        </p:txBody>
      </p:sp>
      <p:sp>
        <p:nvSpPr>
          <p:cNvPr id="4" name="Content Placeholder 1">
            <a:extLst>
              <a:ext uri="{FF2B5EF4-FFF2-40B4-BE49-F238E27FC236}">
                <a16:creationId xmlns:a16="http://schemas.microsoft.com/office/drawing/2014/main" id="{13D345F9-8971-489F-9326-528EBC86CCE0}"/>
              </a:ext>
            </a:extLst>
          </p:cNvPr>
          <p:cNvSpPr txBox="1">
            <a:spLocks/>
          </p:cNvSpPr>
          <p:nvPr/>
        </p:nvSpPr>
        <p:spPr>
          <a:xfrm>
            <a:off x="457200" y="2438399"/>
            <a:ext cx="8077200" cy="762000"/>
          </a:xfrm>
          <a:prstGeom prst="rect">
            <a:avLst/>
          </a:prstGeom>
        </p:spPr>
        <p:txBody>
          <a:bodyPr vert="horz" lIns="91440" tIns="45720" rIns="91440" bIns="45720" rtlCol="0" anchor="ctr">
            <a:normAutofit fontScale="92500" lnSpcReduction="20000"/>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marL="0" indent="0" fontAlgn="auto">
              <a:spcAft>
                <a:spcPts val="0"/>
              </a:spcAft>
              <a:buNone/>
            </a:pPr>
            <a:r>
              <a:rPr lang="en-US" i="1" dirty="0"/>
              <a:t>Yes - </a:t>
            </a:r>
            <a:r>
              <a:rPr lang="en-US" b="1" i="1" dirty="0"/>
              <a:t>The student's name and address may be used for this mailing. Information for students who have invoked the Privacy Act may be used by SIUE officials to meet the direct educational needs of the student</a:t>
            </a:r>
            <a:r>
              <a:rPr lang="en-US" i="1" dirty="0"/>
              <a:t>.</a:t>
            </a:r>
          </a:p>
        </p:txBody>
      </p:sp>
      <p:sp>
        <p:nvSpPr>
          <p:cNvPr id="5" name="Content Placeholder 1">
            <a:extLst>
              <a:ext uri="{FF2B5EF4-FFF2-40B4-BE49-F238E27FC236}">
                <a16:creationId xmlns:a16="http://schemas.microsoft.com/office/drawing/2014/main" id="{F8645020-5387-4160-AAF3-64346EF58DF1}"/>
              </a:ext>
            </a:extLst>
          </p:cNvPr>
          <p:cNvSpPr txBox="1">
            <a:spLocks/>
          </p:cNvSpPr>
          <p:nvPr/>
        </p:nvSpPr>
        <p:spPr>
          <a:xfrm>
            <a:off x="457200" y="3733803"/>
            <a:ext cx="8077200" cy="1371599"/>
          </a:xfrm>
          <a:prstGeom prst="rect">
            <a:avLst/>
          </a:prstGeom>
        </p:spPr>
        <p:txBody>
          <a:bodyPr vert="horz" lIns="91440" tIns="45720" rIns="91440" bIns="45720" rtlCol="0" anchor="ctr">
            <a:normAutofit lnSpcReduction="10000"/>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r>
              <a:rPr lang="en-US" dirty="0"/>
              <a:t>Q – You leave your desk for lunch. While you are gone a student uses your computer to access another student's information. Are you and SIUE responsible for this violation under FERPA? </a:t>
            </a:r>
          </a:p>
          <a:p>
            <a:pPr lvl="1"/>
            <a:r>
              <a:rPr lang="en-US" dirty="0"/>
              <a:t>Yes</a:t>
            </a:r>
          </a:p>
          <a:p>
            <a:pPr lvl="1"/>
            <a:r>
              <a:rPr lang="en-US" dirty="0"/>
              <a:t>No </a:t>
            </a:r>
          </a:p>
        </p:txBody>
      </p:sp>
      <p:sp>
        <p:nvSpPr>
          <p:cNvPr id="6" name="Content Placeholder 1">
            <a:extLst>
              <a:ext uri="{FF2B5EF4-FFF2-40B4-BE49-F238E27FC236}">
                <a16:creationId xmlns:a16="http://schemas.microsoft.com/office/drawing/2014/main" id="{3566B8F5-6EF9-4B2E-A632-B7A648050B0E}"/>
              </a:ext>
            </a:extLst>
          </p:cNvPr>
          <p:cNvSpPr txBox="1">
            <a:spLocks/>
          </p:cNvSpPr>
          <p:nvPr/>
        </p:nvSpPr>
        <p:spPr>
          <a:xfrm>
            <a:off x="457200" y="5105402"/>
            <a:ext cx="8077200" cy="1371599"/>
          </a:xfrm>
          <a:prstGeom prst="rect">
            <a:avLst/>
          </a:prstGeom>
        </p:spPr>
        <p:txBody>
          <a:bodyPr vert="horz" lIns="91440" tIns="45720" rIns="91440" bIns="45720" rtlCol="0" anchor="ctr">
            <a:normAutofit/>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r>
              <a:rPr lang="en-US" i="1" dirty="0"/>
              <a:t>Yes </a:t>
            </a:r>
            <a:r>
              <a:rPr lang="en-US" b="1" i="1" dirty="0"/>
              <a:t>- Information on a computer screen must be protected in the same way paper documents are protected.  You should log off Banner when you leave your work area.</a:t>
            </a:r>
          </a:p>
        </p:txBody>
      </p:sp>
    </p:spTree>
    <p:extLst>
      <p:ext uri="{BB962C8B-B14F-4D97-AF65-F5344CB8AC3E}">
        <p14:creationId xmlns:p14="http://schemas.microsoft.com/office/powerpoint/2010/main" val="18931139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11CE450-371A-428F-A5E6-8B79A7E89F77}"/>
              </a:ext>
            </a:extLst>
          </p:cNvPr>
          <p:cNvSpPr>
            <a:spLocks noGrp="1"/>
          </p:cNvSpPr>
          <p:nvPr>
            <p:ph idx="1"/>
          </p:nvPr>
        </p:nvSpPr>
        <p:spPr>
          <a:xfrm>
            <a:off x="457200" y="1143000"/>
            <a:ext cx="7239000" cy="5029199"/>
          </a:xfrm>
        </p:spPr>
        <p:txBody>
          <a:bodyPr/>
          <a:lstStyle/>
          <a:p>
            <a:r>
              <a:rPr lang="en-US" dirty="0"/>
              <a:t>American Association of Collegiate Registrars and Admissions Officers (AACRAO) - </a:t>
            </a:r>
            <a:r>
              <a:rPr lang="en-US" dirty="0">
                <a:hlinkClick r:id="rId3"/>
              </a:rPr>
              <a:t>https://www.aacrao.org/resources/ferpa</a:t>
            </a:r>
            <a:r>
              <a:rPr lang="en-US" dirty="0"/>
              <a:t> </a:t>
            </a:r>
          </a:p>
          <a:p>
            <a:r>
              <a:rPr lang="en-US" dirty="0"/>
              <a:t>The U.S. Department of Education - </a:t>
            </a:r>
            <a:r>
              <a:rPr lang="en-US" dirty="0">
                <a:hlinkClick r:id="rId4"/>
              </a:rPr>
              <a:t>https://www2.ed.gov/policy/gen/guid/fpco/ferpa/index.html</a:t>
            </a:r>
            <a:endParaRPr lang="en-US" dirty="0"/>
          </a:p>
          <a:p>
            <a:r>
              <a:rPr lang="en-US" dirty="0"/>
              <a:t>Video: Student Privacy 101 – FERPA for Parents and Students - </a:t>
            </a:r>
            <a:r>
              <a:rPr lang="en-US" dirty="0">
                <a:hlinkClick r:id="rId5"/>
              </a:rPr>
              <a:t>https://youtu.be/nhlDkS8hvMU</a:t>
            </a:r>
            <a:r>
              <a:rPr lang="en-US" dirty="0"/>
              <a:t> </a:t>
            </a:r>
          </a:p>
          <a:p>
            <a:endParaRPr lang="en-US" dirty="0"/>
          </a:p>
          <a:p>
            <a:endParaRPr lang="en-US" dirty="0"/>
          </a:p>
        </p:txBody>
      </p:sp>
      <p:sp>
        <p:nvSpPr>
          <p:cNvPr id="3" name="Title 2">
            <a:extLst>
              <a:ext uri="{FF2B5EF4-FFF2-40B4-BE49-F238E27FC236}">
                <a16:creationId xmlns:a16="http://schemas.microsoft.com/office/drawing/2014/main" id="{3EB379FE-4CD5-4888-8C1A-46F02467CAB3}"/>
              </a:ext>
            </a:extLst>
          </p:cNvPr>
          <p:cNvSpPr>
            <a:spLocks noGrp="1"/>
          </p:cNvSpPr>
          <p:nvPr>
            <p:ph type="title"/>
          </p:nvPr>
        </p:nvSpPr>
        <p:spPr>
          <a:xfrm>
            <a:off x="457200" y="457200"/>
            <a:ext cx="7239000" cy="685800"/>
          </a:xfrm>
        </p:spPr>
        <p:txBody>
          <a:bodyPr/>
          <a:lstStyle/>
          <a:p>
            <a:pPr algn="l"/>
            <a:r>
              <a:rPr lang="en-US" dirty="0"/>
              <a:t>Learn more about FERPA</a:t>
            </a:r>
          </a:p>
        </p:txBody>
      </p:sp>
    </p:spTree>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a:xfrm>
            <a:off x="990600" y="1409700"/>
            <a:ext cx="7315200" cy="4038600"/>
          </a:xfrm>
        </p:spPr>
        <p:txBody>
          <a:bodyPr/>
          <a:lstStyle/>
          <a:p>
            <a:pPr>
              <a:buNone/>
            </a:pPr>
            <a:r>
              <a:rPr lang="en-US" dirty="0"/>
              <a:t>The Family Educational Rights &amp; Privacy Act (FERPA) is a federal law that was enacted to protect the rights of students related to their educational records and access to these records that are maintained by educational institution or educational agency.   </a:t>
            </a:r>
          </a:p>
          <a:p>
            <a:pPr>
              <a:buFont typeface="Wingdings" pitchFamily="2" charset="2"/>
              <a:buNone/>
            </a:pPr>
            <a:endParaRPr lang="en-US" dirty="0"/>
          </a:p>
          <a:p>
            <a:r>
              <a:rPr lang="en-US" dirty="0"/>
              <a:t>Enacted by United States Congress in 1974.</a:t>
            </a:r>
          </a:p>
          <a:p>
            <a:r>
              <a:rPr lang="en-US" dirty="0"/>
              <a:t>FERPA obligations apply to those covered educational agencies or institution to which funds are made available under any program administered by the Secretary of Education.</a:t>
            </a:r>
          </a:p>
          <a:p>
            <a:endParaRPr lang="en-US" dirty="0"/>
          </a:p>
        </p:txBody>
      </p:sp>
      <p:sp>
        <p:nvSpPr>
          <p:cNvPr id="30722" name="Rectangle 2"/>
          <p:cNvSpPr>
            <a:spLocks noGrp="1" noChangeArrowheads="1"/>
          </p:cNvSpPr>
          <p:nvPr>
            <p:ph type="title"/>
          </p:nvPr>
        </p:nvSpPr>
        <p:spPr>
          <a:xfrm>
            <a:off x="990600" y="457200"/>
            <a:ext cx="6705600" cy="533400"/>
          </a:xfrm>
        </p:spPr>
        <p:txBody>
          <a:bodyPr/>
          <a:lstStyle/>
          <a:p>
            <a:pPr algn="l"/>
            <a:r>
              <a:rPr lang="en-US" dirty="0"/>
              <a:t>FERPA</a:t>
            </a:r>
          </a:p>
        </p:txBody>
      </p:sp>
    </p:spTree>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3"/>
          <p:cNvSpPr>
            <a:spLocks noGrp="1" noChangeArrowheads="1"/>
          </p:cNvSpPr>
          <p:nvPr>
            <p:ph idx="1"/>
          </p:nvPr>
        </p:nvSpPr>
        <p:spPr>
          <a:xfrm>
            <a:off x="876300" y="1164773"/>
            <a:ext cx="7200900" cy="1513114"/>
          </a:xfrm>
        </p:spPr>
        <p:txBody>
          <a:bodyPr/>
          <a:lstStyle/>
          <a:p>
            <a:r>
              <a:rPr lang="en-US" dirty="0"/>
              <a:t>As soon as a student registers at SIUE FERPA rights begin.</a:t>
            </a:r>
          </a:p>
          <a:p>
            <a:r>
              <a:rPr lang="en-US" dirty="0"/>
              <a:t>Applicants to the University do not have rights under FERPA, however Admission files are included in the educational record once the student enrolls and therefore protected under FERPA.</a:t>
            </a:r>
          </a:p>
        </p:txBody>
      </p:sp>
      <p:sp>
        <p:nvSpPr>
          <p:cNvPr id="103426" name="Rectangle 2"/>
          <p:cNvSpPr>
            <a:spLocks noGrp="1" noChangeArrowheads="1"/>
          </p:cNvSpPr>
          <p:nvPr>
            <p:ph type="title"/>
          </p:nvPr>
        </p:nvSpPr>
        <p:spPr>
          <a:xfrm>
            <a:off x="876300" y="446321"/>
            <a:ext cx="7467600" cy="533400"/>
          </a:xfrm>
        </p:spPr>
        <p:txBody>
          <a:bodyPr/>
          <a:lstStyle/>
          <a:p>
            <a:pPr algn="l"/>
            <a:r>
              <a:rPr lang="en-US" dirty="0"/>
              <a:t>When do FERPA rights begin?	</a:t>
            </a:r>
          </a:p>
        </p:txBody>
      </p:sp>
      <p:sp>
        <p:nvSpPr>
          <p:cNvPr id="4" name="Rectangle 3">
            <a:extLst>
              <a:ext uri="{FF2B5EF4-FFF2-40B4-BE49-F238E27FC236}">
                <a16:creationId xmlns:a16="http://schemas.microsoft.com/office/drawing/2014/main" id="{FD95788D-D0A1-4BAA-A0C2-73311C152623}"/>
              </a:ext>
            </a:extLst>
          </p:cNvPr>
          <p:cNvSpPr txBox="1">
            <a:spLocks noChangeArrowheads="1"/>
          </p:cNvSpPr>
          <p:nvPr/>
        </p:nvSpPr>
        <p:spPr>
          <a:xfrm>
            <a:off x="876300" y="4016828"/>
            <a:ext cx="7543800" cy="1676399"/>
          </a:xfrm>
          <a:prstGeom prst="rect">
            <a:avLst/>
          </a:prstGeom>
        </p:spPr>
        <p:txBody>
          <a:bodyPr vert="horz" lIns="91440" tIns="45720" rIns="91440" bIns="45720" rtlCol="0" anchor="ctr">
            <a:normAutofit/>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fontAlgn="auto">
              <a:lnSpc>
                <a:spcPct val="90000"/>
              </a:lnSpc>
              <a:spcAft>
                <a:spcPts val="0"/>
              </a:spcAft>
            </a:pPr>
            <a:r>
              <a:rPr lang="en-US" dirty="0"/>
              <a:t>Students’ SIUE educational records are protected through FERPA until death.</a:t>
            </a:r>
          </a:p>
          <a:p>
            <a:pPr fontAlgn="auto">
              <a:lnSpc>
                <a:spcPct val="90000"/>
              </a:lnSpc>
              <a:spcAft>
                <a:spcPts val="0"/>
              </a:spcAft>
            </a:pPr>
            <a:r>
              <a:rPr lang="en-US" dirty="0"/>
              <a:t>The University continues to use discretion when releasing information after a student’s death.</a:t>
            </a:r>
          </a:p>
          <a:p>
            <a:pPr fontAlgn="auto">
              <a:lnSpc>
                <a:spcPct val="90000"/>
              </a:lnSpc>
              <a:spcAft>
                <a:spcPts val="0"/>
              </a:spcAft>
            </a:pPr>
            <a:r>
              <a:rPr lang="en-US" dirty="0"/>
              <a:t>Information would generally only be released to a family member following receipt of a copy of the death certificate.</a:t>
            </a:r>
          </a:p>
        </p:txBody>
      </p:sp>
      <p:sp>
        <p:nvSpPr>
          <p:cNvPr id="5" name="Rectangle 2">
            <a:extLst>
              <a:ext uri="{FF2B5EF4-FFF2-40B4-BE49-F238E27FC236}">
                <a16:creationId xmlns:a16="http://schemas.microsoft.com/office/drawing/2014/main" id="{251DBE80-3767-4A12-A6C5-E8ECED85C7AA}"/>
              </a:ext>
            </a:extLst>
          </p:cNvPr>
          <p:cNvSpPr txBox="1">
            <a:spLocks noChangeArrowheads="1"/>
          </p:cNvSpPr>
          <p:nvPr/>
        </p:nvSpPr>
        <p:spPr>
          <a:xfrm>
            <a:off x="876300" y="3407228"/>
            <a:ext cx="7543800" cy="609600"/>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algn="l" fontAlgn="auto">
              <a:spcAft>
                <a:spcPts val="0"/>
              </a:spcAft>
            </a:pPr>
            <a:r>
              <a:rPr lang="en-US" dirty="0"/>
              <a:t>When do the student’s FERPA rights expire?</a:t>
            </a:r>
          </a:p>
        </p:txBody>
      </p:sp>
    </p:spTree>
    <p:extLst>
      <p:ext uri="{BB962C8B-B14F-4D97-AF65-F5344CB8AC3E}">
        <p14:creationId xmlns:p14="http://schemas.microsoft.com/office/powerpoint/2010/main" val="1941657478"/>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a:xfrm>
            <a:off x="838197" y="1251857"/>
            <a:ext cx="7696201" cy="4354286"/>
          </a:xfrm>
        </p:spPr>
        <p:txBody>
          <a:bodyPr>
            <a:normAutofit fontScale="92500" lnSpcReduction="10000"/>
          </a:bodyPr>
          <a:lstStyle/>
          <a:p>
            <a:pPr marL="0" indent="0">
              <a:buNone/>
            </a:pPr>
            <a:r>
              <a:rPr lang="en-US" dirty="0"/>
              <a:t>Student applies to all students at a postsecondary institution regardless of age.  Student includes anyone in attendance including but not limited to continuing education, auditing, distance/online learner and former students.  </a:t>
            </a:r>
          </a:p>
          <a:p>
            <a:pPr marL="0" indent="0">
              <a:buNone/>
            </a:pPr>
            <a:endParaRPr lang="en-US" dirty="0"/>
          </a:p>
          <a:p>
            <a:pPr marL="0" indent="0">
              <a:buNone/>
            </a:pPr>
            <a:r>
              <a:rPr lang="en-US" dirty="0"/>
              <a:t>FERPA grants students the </a:t>
            </a:r>
            <a:r>
              <a:rPr lang="en-US" i="1" dirty="0"/>
              <a:t>Right to</a:t>
            </a:r>
            <a:r>
              <a:rPr lang="en-US" dirty="0"/>
              <a:t>…</a:t>
            </a:r>
          </a:p>
          <a:p>
            <a:r>
              <a:rPr lang="en-US" dirty="0"/>
              <a:t>Inspect and review education records, but not necessarily obtain copies.</a:t>
            </a:r>
          </a:p>
          <a:p>
            <a:r>
              <a:rPr lang="en-US" dirty="0"/>
              <a:t>Seek to amend inaccurate or misleading information in education records.</a:t>
            </a:r>
          </a:p>
          <a:p>
            <a:r>
              <a:rPr lang="en-US" dirty="0"/>
              <a:t>Have some control of disclosure of information from education records.</a:t>
            </a:r>
          </a:p>
          <a:p>
            <a:r>
              <a:rPr lang="en-US" dirty="0"/>
              <a:t>File a complaint with Department of Education concerning an alleged failure by the educational institution to comply with FERPA.</a:t>
            </a:r>
          </a:p>
          <a:p>
            <a:endParaRPr lang="en-US" dirty="0"/>
          </a:p>
          <a:p>
            <a:pPr marL="0" indent="0">
              <a:buNone/>
            </a:pPr>
            <a:r>
              <a:rPr lang="en-US" dirty="0"/>
              <a:t>Please note - Students may request amendment if factual information contained within the record is believed to be inaccurate, misleading or otherwise in violation of the privacy rights of a student.  However, </a:t>
            </a:r>
            <a:r>
              <a:rPr lang="en-US" u="sng" dirty="0"/>
              <a:t>FERPA is not an avenue to challenge evaluative decisions regarding a student’s performance.</a:t>
            </a:r>
          </a:p>
          <a:p>
            <a:pPr marL="0" indent="0">
              <a:buNone/>
            </a:pPr>
            <a:endParaRPr lang="en-US" b="1" dirty="0"/>
          </a:p>
        </p:txBody>
      </p:sp>
      <p:sp>
        <p:nvSpPr>
          <p:cNvPr id="33794" name="Rectangle 2"/>
          <p:cNvSpPr>
            <a:spLocks noGrp="1" noChangeArrowheads="1"/>
          </p:cNvSpPr>
          <p:nvPr>
            <p:ph type="title"/>
          </p:nvPr>
        </p:nvSpPr>
        <p:spPr>
          <a:xfrm>
            <a:off x="838198" y="381000"/>
            <a:ext cx="7696201" cy="762000"/>
          </a:xfrm>
        </p:spPr>
        <p:txBody>
          <a:bodyPr/>
          <a:lstStyle/>
          <a:p>
            <a:pPr algn="l"/>
            <a:r>
              <a:rPr lang="en-US" dirty="0"/>
              <a:t>Student Rights</a:t>
            </a:r>
          </a:p>
        </p:txBody>
      </p:sp>
    </p:spTree>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2"/>
          <p:cNvSpPr>
            <a:spLocks noGrp="1"/>
          </p:cNvSpPr>
          <p:nvPr>
            <p:ph idx="1"/>
          </p:nvPr>
        </p:nvSpPr>
        <p:spPr>
          <a:xfrm>
            <a:off x="609600" y="1066800"/>
            <a:ext cx="7924800" cy="5334000"/>
          </a:xfrm>
        </p:spPr>
        <p:txBody>
          <a:bodyPr>
            <a:normAutofit/>
          </a:bodyPr>
          <a:lstStyle/>
          <a:p>
            <a:r>
              <a:rPr lang="en-US" dirty="0"/>
              <a:t>Notify students annually of their rights.</a:t>
            </a:r>
          </a:p>
          <a:p>
            <a:pPr lvl="2"/>
            <a:r>
              <a:rPr lang="en-US" sz="1600" dirty="0"/>
              <a:t>Email notification</a:t>
            </a:r>
          </a:p>
          <a:p>
            <a:pPr lvl="2"/>
            <a:r>
              <a:rPr lang="en-US" sz="1600" dirty="0"/>
              <a:t>Alestle ad</a:t>
            </a:r>
          </a:p>
          <a:p>
            <a:pPr lvl="2"/>
            <a:r>
              <a:rPr lang="en-US" sz="1600" dirty="0"/>
              <a:t>Registrar’s Website</a:t>
            </a:r>
          </a:p>
          <a:p>
            <a:r>
              <a:rPr lang="en-US" dirty="0"/>
              <a:t>Restrict access to educational records.</a:t>
            </a:r>
          </a:p>
          <a:p>
            <a:r>
              <a:rPr lang="en-US" dirty="0"/>
              <a:t>Refrain from disclosure without appropriate authorization.</a:t>
            </a:r>
          </a:p>
          <a:p>
            <a:r>
              <a:rPr lang="en-US" dirty="0"/>
              <a:t>Provide students the opportunity to review educational records within a reasonable period of time (does not have to be immediate – within 45 days of the original request per FERPA legislation).</a:t>
            </a:r>
          </a:p>
          <a:p>
            <a:pPr lvl="2"/>
            <a:r>
              <a:rPr lang="en-US" sz="1600" dirty="0"/>
              <a:t>The following records are exception:</a:t>
            </a:r>
          </a:p>
          <a:p>
            <a:pPr lvl="3"/>
            <a:r>
              <a:rPr lang="en-US" sz="1600" dirty="0"/>
              <a:t>Information about other students</a:t>
            </a:r>
          </a:p>
          <a:p>
            <a:pPr lvl="3"/>
            <a:r>
              <a:rPr lang="en-US" sz="1600" dirty="0"/>
              <a:t>Parents’ financial information</a:t>
            </a:r>
          </a:p>
          <a:p>
            <a:pPr lvl="3"/>
            <a:r>
              <a:rPr lang="en-US" sz="1600" dirty="0"/>
              <a:t>Confidential Letters of Recommendation if the student waived their right of access</a:t>
            </a:r>
          </a:p>
          <a:p>
            <a:r>
              <a:rPr lang="en-US" dirty="0"/>
              <a:t>Facilitate the correction of inaccurate or misleading information contained within the educational record.</a:t>
            </a:r>
          </a:p>
          <a:p>
            <a:r>
              <a:rPr lang="en-US" dirty="0"/>
              <a:t>Ensure that all school officials comply with FERPA.</a:t>
            </a:r>
          </a:p>
        </p:txBody>
      </p:sp>
      <p:sp>
        <p:nvSpPr>
          <p:cNvPr id="12" name="Title 11"/>
          <p:cNvSpPr>
            <a:spLocks noGrp="1"/>
          </p:cNvSpPr>
          <p:nvPr>
            <p:ph type="title"/>
          </p:nvPr>
        </p:nvSpPr>
        <p:spPr>
          <a:xfrm>
            <a:off x="609600" y="457200"/>
            <a:ext cx="7848600" cy="609600"/>
          </a:xfrm>
        </p:spPr>
        <p:txBody>
          <a:bodyPr/>
          <a:lstStyle/>
          <a:p>
            <a:pPr algn="l"/>
            <a:r>
              <a:rPr lang="en-US" dirty="0"/>
              <a:t>University Responsibilities</a:t>
            </a:r>
          </a:p>
        </p:txBody>
      </p:sp>
    </p:spTree>
    <p:extLst>
      <p:ext uri="{BB962C8B-B14F-4D97-AF65-F5344CB8AC3E}">
        <p14:creationId xmlns:p14="http://schemas.microsoft.com/office/powerpoint/2010/main" val="409833330"/>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AACCFD-C3F1-4356-9121-BC1515526A97}"/>
              </a:ext>
            </a:extLst>
          </p:cNvPr>
          <p:cNvSpPr>
            <a:spLocks noGrp="1"/>
          </p:cNvSpPr>
          <p:nvPr>
            <p:ph idx="1"/>
          </p:nvPr>
        </p:nvSpPr>
        <p:spPr>
          <a:xfrm>
            <a:off x="457200" y="1447800"/>
            <a:ext cx="8077200" cy="990601"/>
          </a:xfrm>
        </p:spPr>
        <p:txBody>
          <a:bodyPr>
            <a:normAutofit lnSpcReduction="10000"/>
          </a:bodyPr>
          <a:lstStyle/>
          <a:p>
            <a:pPr marL="0" indent="0">
              <a:buNone/>
            </a:pPr>
            <a:r>
              <a:rPr lang="en-US" dirty="0"/>
              <a:t>Q - FERPA rights cease after a student has graduated from SIUE?</a:t>
            </a:r>
          </a:p>
          <a:p>
            <a:pPr marL="0" indent="0">
              <a:buNone/>
            </a:pPr>
            <a:r>
              <a:rPr lang="en-US" dirty="0"/>
              <a:t>	- True </a:t>
            </a:r>
          </a:p>
          <a:p>
            <a:pPr marL="0" indent="0">
              <a:buNone/>
            </a:pPr>
            <a:r>
              <a:rPr lang="en-US" dirty="0"/>
              <a:t>	- False </a:t>
            </a:r>
          </a:p>
        </p:txBody>
      </p:sp>
      <p:sp>
        <p:nvSpPr>
          <p:cNvPr id="3" name="Title 2">
            <a:extLst>
              <a:ext uri="{FF2B5EF4-FFF2-40B4-BE49-F238E27FC236}">
                <a16:creationId xmlns:a16="http://schemas.microsoft.com/office/drawing/2014/main" id="{4C0E8735-766E-43C2-B345-B92314FB0E12}"/>
              </a:ext>
            </a:extLst>
          </p:cNvPr>
          <p:cNvSpPr>
            <a:spLocks noGrp="1"/>
          </p:cNvSpPr>
          <p:nvPr>
            <p:ph type="title"/>
          </p:nvPr>
        </p:nvSpPr>
        <p:spPr>
          <a:xfrm>
            <a:off x="457200" y="457200"/>
            <a:ext cx="7239000" cy="990600"/>
          </a:xfrm>
        </p:spPr>
        <p:txBody>
          <a:bodyPr/>
          <a:lstStyle/>
          <a:p>
            <a:pPr algn="l"/>
            <a:r>
              <a:rPr lang="en-US" dirty="0"/>
              <a:t>Test your FERPA Knowledge</a:t>
            </a:r>
          </a:p>
        </p:txBody>
      </p:sp>
      <p:sp>
        <p:nvSpPr>
          <p:cNvPr id="4" name="Content Placeholder 1">
            <a:extLst>
              <a:ext uri="{FF2B5EF4-FFF2-40B4-BE49-F238E27FC236}">
                <a16:creationId xmlns:a16="http://schemas.microsoft.com/office/drawing/2014/main" id="{13D345F9-8971-489F-9326-528EBC86CCE0}"/>
              </a:ext>
            </a:extLst>
          </p:cNvPr>
          <p:cNvSpPr txBox="1">
            <a:spLocks/>
          </p:cNvSpPr>
          <p:nvPr/>
        </p:nvSpPr>
        <p:spPr>
          <a:xfrm>
            <a:off x="457200" y="2286000"/>
            <a:ext cx="8077200" cy="990601"/>
          </a:xfrm>
          <a:prstGeom prst="rect">
            <a:avLst/>
          </a:prstGeom>
        </p:spPr>
        <p:txBody>
          <a:bodyPr vert="horz" lIns="91440" tIns="45720" rIns="91440" bIns="45720" rtlCol="0" anchor="ctr">
            <a:normAutofit/>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marL="0" indent="0" fontAlgn="auto">
              <a:spcAft>
                <a:spcPts val="0"/>
              </a:spcAft>
              <a:buNone/>
            </a:pPr>
            <a:r>
              <a:rPr lang="en-US" i="1" dirty="0"/>
              <a:t>False - Former students have FERPA rights just as current students do. FERPA protections last literally for life.</a:t>
            </a:r>
          </a:p>
        </p:txBody>
      </p:sp>
      <p:sp>
        <p:nvSpPr>
          <p:cNvPr id="5" name="Content Placeholder 1">
            <a:extLst>
              <a:ext uri="{FF2B5EF4-FFF2-40B4-BE49-F238E27FC236}">
                <a16:creationId xmlns:a16="http://schemas.microsoft.com/office/drawing/2014/main" id="{F8645020-5387-4160-AAF3-64346EF58DF1}"/>
              </a:ext>
            </a:extLst>
          </p:cNvPr>
          <p:cNvSpPr txBox="1">
            <a:spLocks/>
          </p:cNvSpPr>
          <p:nvPr/>
        </p:nvSpPr>
        <p:spPr>
          <a:xfrm>
            <a:off x="457200" y="3276601"/>
            <a:ext cx="8077200" cy="1371599"/>
          </a:xfrm>
          <a:prstGeom prst="rect">
            <a:avLst/>
          </a:prstGeom>
        </p:spPr>
        <p:txBody>
          <a:bodyPr vert="horz" lIns="91440" tIns="45720" rIns="91440" bIns="45720" rtlCol="0" anchor="ctr">
            <a:normAutofit fontScale="77500" lnSpcReduction="20000"/>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marL="0" indent="0" fontAlgn="auto">
              <a:spcAft>
                <a:spcPts val="0"/>
              </a:spcAft>
              <a:buNone/>
            </a:pPr>
            <a:r>
              <a:rPr lang="en-US" dirty="0"/>
              <a:t>Q - A student has the right to inspect information in his or her file in the Registrar’s Office and in their major department.  Which of the following can students review under FERPA? </a:t>
            </a:r>
          </a:p>
          <a:p>
            <a:pPr marL="0" indent="0" fontAlgn="auto">
              <a:spcAft>
                <a:spcPts val="0"/>
              </a:spcAft>
              <a:buNone/>
            </a:pPr>
            <a:r>
              <a:rPr lang="en-US" dirty="0"/>
              <a:t>	-A.  Only Parental Financial Information</a:t>
            </a:r>
          </a:p>
          <a:p>
            <a:pPr marL="0" indent="0" fontAlgn="auto">
              <a:spcAft>
                <a:spcPts val="0"/>
              </a:spcAft>
              <a:buNone/>
            </a:pPr>
            <a:r>
              <a:rPr lang="en-US" dirty="0"/>
              <a:t>	-B.  Only Educational Records </a:t>
            </a:r>
          </a:p>
          <a:p>
            <a:pPr marL="0" indent="0" fontAlgn="auto">
              <a:spcAft>
                <a:spcPts val="0"/>
              </a:spcAft>
              <a:buNone/>
            </a:pPr>
            <a:r>
              <a:rPr lang="en-US" dirty="0"/>
              <a:t>	-C.  Information about other Students </a:t>
            </a:r>
          </a:p>
          <a:p>
            <a:pPr marL="0" indent="0" fontAlgn="auto">
              <a:spcAft>
                <a:spcPts val="0"/>
              </a:spcAft>
              <a:buNone/>
            </a:pPr>
            <a:r>
              <a:rPr lang="en-US" dirty="0"/>
              <a:t>	-D. All of the above</a:t>
            </a:r>
          </a:p>
        </p:txBody>
      </p:sp>
      <p:sp>
        <p:nvSpPr>
          <p:cNvPr id="6" name="Content Placeholder 1">
            <a:extLst>
              <a:ext uri="{FF2B5EF4-FFF2-40B4-BE49-F238E27FC236}">
                <a16:creationId xmlns:a16="http://schemas.microsoft.com/office/drawing/2014/main" id="{3566B8F5-6EF9-4B2E-A632-B7A648050B0E}"/>
              </a:ext>
            </a:extLst>
          </p:cNvPr>
          <p:cNvSpPr txBox="1">
            <a:spLocks/>
          </p:cNvSpPr>
          <p:nvPr/>
        </p:nvSpPr>
        <p:spPr>
          <a:xfrm>
            <a:off x="457200" y="4648200"/>
            <a:ext cx="8077200" cy="1828801"/>
          </a:xfrm>
          <a:prstGeom prst="rect">
            <a:avLst/>
          </a:prstGeom>
        </p:spPr>
        <p:txBody>
          <a:bodyPr vert="horz" lIns="91440" tIns="45720" rIns="91440" bIns="45720" rtlCol="0" anchor="ctr">
            <a:normAutofit fontScale="92500" lnSpcReduction="10000"/>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marL="0" indent="0" fontAlgn="auto">
              <a:spcAft>
                <a:spcPts val="0"/>
              </a:spcAft>
              <a:buNone/>
            </a:pPr>
            <a:r>
              <a:rPr lang="en-US" i="1" dirty="0"/>
              <a:t>B. Only Educational Records</a:t>
            </a:r>
            <a:r>
              <a:rPr lang="en-US" dirty="0"/>
              <a:t>.  </a:t>
            </a:r>
            <a:br>
              <a:rPr lang="en-US" dirty="0"/>
            </a:br>
            <a:r>
              <a:rPr lang="en-US" b="1" dirty="0"/>
              <a:t>Students have a right to inspect and review their education records within 45 days of the original request.  This includes the right to a copy of the record if being physically present to review is distance-prohibitive.  Alternative methods of inspection without releasing a copy to the student are permitted.  Students </a:t>
            </a:r>
            <a:r>
              <a:rPr lang="en-US" b="1" u="sng" dirty="0"/>
              <a:t>MAY NOT</a:t>
            </a:r>
            <a:r>
              <a:rPr lang="en-US" b="1" dirty="0"/>
              <a:t> review (a) parent’s financial records, (b) confidential letters of recommendation to which the student has waived his/her right, (c) records containing information about more than one student. </a:t>
            </a:r>
            <a:endParaRPr lang="en-US" i="1" dirty="0"/>
          </a:p>
        </p:txBody>
      </p:sp>
    </p:spTree>
    <p:extLst>
      <p:ext uri="{BB962C8B-B14F-4D97-AF65-F5344CB8AC3E}">
        <p14:creationId xmlns:p14="http://schemas.microsoft.com/office/powerpoint/2010/main" val="232570245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800100" y="2819399"/>
            <a:ext cx="7924800" cy="691245"/>
          </a:xfrm>
        </p:spPr>
        <p:txBody>
          <a:bodyPr>
            <a:normAutofit fontScale="90000"/>
          </a:bodyPr>
          <a:lstStyle/>
          <a:p>
            <a:pPr algn="l"/>
            <a:r>
              <a:rPr lang="en-US" dirty="0"/>
              <a:t>The following are not considered educational records:</a:t>
            </a:r>
          </a:p>
        </p:txBody>
      </p:sp>
      <p:sp>
        <p:nvSpPr>
          <p:cNvPr id="35843" name="Rectangle 3"/>
          <p:cNvSpPr>
            <a:spLocks noGrp="1" noChangeArrowheads="1"/>
          </p:cNvSpPr>
          <p:nvPr>
            <p:ph type="subTitle" idx="4294967295"/>
          </p:nvPr>
        </p:nvSpPr>
        <p:spPr>
          <a:xfrm>
            <a:off x="800100" y="3429000"/>
            <a:ext cx="7467600" cy="2362200"/>
          </a:xfrm>
        </p:spPr>
        <p:txBody>
          <a:bodyPr>
            <a:normAutofit/>
          </a:bodyPr>
          <a:lstStyle/>
          <a:p>
            <a:pPr marL="457200" indent="-457200" algn="l">
              <a:lnSpc>
                <a:spcPct val="90000"/>
              </a:lnSpc>
              <a:buFont typeface="Arial" pitchFamily="34" charset="0"/>
              <a:buChar char="•"/>
            </a:pPr>
            <a:r>
              <a:rPr lang="en-US" sz="1800" dirty="0"/>
              <a:t>Personal records of instructors, supervisors or administrators that are not revealed to other individuals, or sole possession records.</a:t>
            </a:r>
          </a:p>
          <a:p>
            <a:pPr marL="457200" indent="-457200" algn="l">
              <a:lnSpc>
                <a:spcPct val="90000"/>
              </a:lnSpc>
              <a:buFont typeface="Arial" pitchFamily="34" charset="0"/>
              <a:buChar char="•"/>
            </a:pPr>
            <a:r>
              <a:rPr lang="en-US" sz="1800" dirty="0"/>
              <a:t>SIUE Police records</a:t>
            </a:r>
          </a:p>
          <a:p>
            <a:pPr marL="457200" indent="-457200" algn="l">
              <a:lnSpc>
                <a:spcPct val="90000"/>
              </a:lnSpc>
              <a:buFont typeface="Arial" pitchFamily="34" charset="0"/>
              <a:buChar char="•"/>
            </a:pPr>
            <a:r>
              <a:rPr lang="en-US" sz="1800" dirty="0"/>
              <a:t>Alumni records or post-attendance records</a:t>
            </a:r>
          </a:p>
          <a:p>
            <a:pPr marL="457200" indent="-457200" algn="l">
              <a:lnSpc>
                <a:spcPct val="90000"/>
              </a:lnSpc>
              <a:buFont typeface="Arial" pitchFamily="34" charset="0"/>
              <a:buChar char="•"/>
            </a:pPr>
            <a:r>
              <a:rPr lang="en-US" sz="1800" dirty="0"/>
              <a:t>Records of a physician, psychologist or similar professional (medical records)</a:t>
            </a:r>
          </a:p>
          <a:p>
            <a:pPr marL="457200" indent="-457200" algn="l">
              <a:lnSpc>
                <a:spcPct val="90000"/>
              </a:lnSpc>
              <a:buFont typeface="Arial" pitchFamily="34" charset="0"/>
              <a:buChar char="•"/>
            </a:pPr>
            <a:r>
              <a:rPr lang="en-US" sz="1800" dirty="0"/>
              <a:t>Employment records held by the University unless the employment is contingent on the employee’s status as a student.</a:t>
            </a:r>
          </a:p>
        </p:txBody>
      </p:sp>
      <p:sp>
        <p:nvSpPr>
          <p:cNvPr id="4" name="Rectangle 3">
            <a:extLst>
              <a:ext uri="{FF2B5EF4-FFF2-40B4-BE49-F238E27FC236}">
                <a16:creationId xmlns:a16="http://schemas.microsoft.com/office/drawing/2014/main" id="{E0E1875A-2148-4304-AB78-2C6662DC74D9}"/>
              </a:ext>
            </a:extLst>
          </p:cNvPr>
          <p:cNvSpPr txBox="1">
            <a:spLocks noChangeArrowheads="1"/>
          </p:cNvSpPr>
          <p:nvPr/>
        </p:nvSpPr>
        <p:spPr>
          <a:xfrm>
            <a:off x="800100" y="1409702"/>
            <a:ext cx="7658100" cy="1600199"/>
          </a:xfrm>
          <a:prstGeom prst="rect">
            <a:avLst/>
          </a:prstGeom>
        </p:spPr>
        <p:txBody>
          <a:bodyPr/>
          <a:lst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a:lstStyle>
          <a:p>
            <a:pPr fontAlgn="auto">
              <a:spcAft>
                <a:spcPts val="0"/>
              </a:spcAft>
              <a:buFont typeface="Wingdings" pitchFamily="2" charset="2"/>
              <a:buNone/>
            </a:pPr>
            <a:r>
              <a:rPr lang="en-US" dirty="0"/>
              <a:t>All educational records that pertain to a student:</a:t>
            </a:r>
          </a:p>
          <a:p>
            <a:pPr fontAlgn="auto">
              <a:spcAft>
                <a:spcPts val="0"/>
              </a:spcAft>
            </a:pPr>
            <a:r>
              <a:rPr lang="en-US" dirty="0"/>
              <a:t>Directly related to the student.</a:t>
            </a:r>
          </a:p>
          <a:p>
            <a:pPr fontAlgn="auto">
              <a:spcAft>
                <a:spcPts val="0"/>
              </a:spcAft>
            </a:pPr>
            <a:r>
              <a:rPr lang="en-US" dirty="0"/>
              <a:t>Maintained by the University or by any party acting for the University with some exceptions.</a:t>
            </a:r>
          </a:p>
        </p:txBody>
      </p:sp>
      <p:sp>
        <p:nvSpPr>
          <p:cNvPr id="5" name="Rectangle 2">
            <a:extLst>
              <a:ext uri="{FF2B5EF4-FFF2-40B4-BE49-F238E27FC236}">
                <a16:creationId xmlns:a16="http://schemas.microsoft.com/office/drawing/2014/main" id="{D1D699CA-EF59-4A19-9967-5B77E9CA053D}"/>
              </a:ext>
            </a:extLst>
          </p:cNvPr>
          <p:cNvSpPr txBox="1">
            <a:spLocks noChangeArrowheads="1"/>
          </p:cNvSpPr>
          <p:nvPr/>
        </p:nvSpPr>
        <p:spPr>
          <a:xfrm>
            <a:off x="800100" y="685803"/>
            <a:ext cx="7772400" cy="609600"/>
          </a:xfrm>
          <a:prstGeom prst="rect">
            <a:avLst/>
          </a:prstGeom>
        </p:spPr>
        <p:txBody>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algn="l" fontAlgn="auto">
              <a:spcAft>
                <a:spcPts val="0"/>
              </a:spcAft>
            </a:pPr>
            <a:r>
              <a:rPr lang="en-US" dirty="0"/>
              <a:t>Educational Record</a:t>
            </a:r>
          </a:p>
        </p:txBody>
      </p:sp>
    </p:spTree>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a:xfrm>
            <a:off x="533400" y="533400"/>
            <a:ext cx="7162800" cy="571500"/>
          </a:xfrm>
        </p:spPr>
        <p:txBody>
          <a:bodyPr>
            <a:normAutofit/>
          </a:bodyPr>
          <a:lstStyle/>
          <a:p>
            <a:pPr algn="l"/>
            <a:r>
              <a:rPr lang="en-US" dirty="0"/>
              <a:t>Access without consent may be granted…</a:t>
            </a:r>
          </a:p>
        </p:txBody>
      </p:sp>
      <p:sp>
        <p:nvSpPr>
          <p:cNvPr id="37892" name="Rectangle 4"/>
          <p:cNvSpPr>
            <a:spLocks noGrp="1" noChangeArrowheads="1"/>
          </p:cNvSpPr>
          <p:nvPr>
            <p:ph idx="4294967295"/>
          </p:nvPr>
        </p:nvSpPr>
        <p:spPr>
          <a:xfrm>
            <a:off x="533400" y="1276350"/>
            <a:ext cx="7848600" cy="4876800"/>
          </a:xfrm>
        </p:spPr>
        <p:txBody>
          <a:bodyPr>
            <a:normAutofit/>
          </a:bodyPr>
          <a:lstStyle/>
          <a:p>
            <a:pPr>
              <a:lnSpc>
                <a:spcPct val="90000"/>
              </a:lnSpc>
            </a:pPr>
            <a:r>
              <a:rPr lang="en-US" dirty="0"/>
              <a:t> To school officials with </a:t>
            </a:r>
            <a:r>
              <a:rPr lang="en-US" b="1" dirty="0"/>
              <a:t>legitimate</a:t>
            </a:r>
            <a:r>
              <a:rPr lang="en-US" dirty="0"/>
              <a:t> </a:t>
            </a:r>
            <a:r>
              <a:rPr lang="en-US" b="1" dirty="0"/>
              <a:t>educational</a:t>
            </a:r>
            <a:r>
              <a:rPr lang="en-US" dirty="0"/>
              <a:t> interests.</a:t>
            </a:r>
          </a:p>
          <a:p>
            <a:pPr lvl="1">
              <a:lnSpc>
                <a:spcPct val="90000"/>
              </a:lnSpc>
              <a:buFont typeface="Wingdings" panose="05000000000000000000" pitchFamily="2" charset="2"/>
              <a:buChar char="ü"/>
            </a:pPr>
            <a:r>
              <a:rPr lang="en-US" sz="1800" dirty="0"/>
              <a:t>A “legitimate educational interest” exists when review of the record is necessary in order for the school official to fulfill his/her professional responsibilities.</a:t>
            </a:r>
          </a:p>
          <a:p>
            <a:pPr lvl="1">
              <a:lnSpc>
                <a:spcPct val="90000"/>
              </a:lnSpc>
              <a:buFont typeface="Wingdings" panose="05000000000000000000" pitchFamily="2" charset="2"/>
              <a:buChar char="ü"/>
            </a:pPr>
            <a:r>
              <a:rPr lang="en-US" sz="1800" dirty="0"/>
              <a:t>Records should be used only in context of official business in conjunction with your job duties. School officials are expected to refrain from accessing information that is not necessary to fulfill work-related responsibilities.  </a:t>
            </a:r>
          </a:p>
          <a:p>
            <a:pPr lvl="1">
              <a:lnSpc>
                <a:spcPct val="90000"/>
              </a:lnSpc>
              <a:buFont typeface="Wingdings" panose="05000000000000000000" pitchFamily="2" charset="2"/>
              <a:buChar char="ü"/>
            </a:pPr>
            <a:r>
              <a:rPr lang="en-US" sz="1800" dirty="0"/>
              <a:t>School officials may not disclose information contained within students educational records without the written authorization of the student.</a:t>
            </a:r>
          </a:p>
          <a:p>
            <a:pPr>
              <a:lnSpc>
                <a:spcPct val="90000"/>
              </a:lnSpc>
            </a:pPr>
            <a:r>
              <a:rPr lang="en-US" dirty="0"/>
              <a:t>To officials of another school at which a student seeks or intends to enroll.</a:t>
            </a:r>
          </a:p>
          <a:p>
            <a:r>
              <a:rPr lang="en-US" dirty="0"/>
              <a:t>To authorized representative for audit, evaluation, or enforcement of federal and state supported programs.</a:t>
            </a:r>
          </a:p>
          <a:p>
            <a:r>
              <a:rPr lang="en-US" dirty="0"/>
              <a:t>To accrediting organizations carrying out their accrediting functions.</a:t>
            </a:r>
          </a:p>
        </p:txBody>
      </p:sp>
    </p:spTree>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1" name="Rectangle 3"/>
          <p:cNvSpPr>
            <a:spLocks noGrp="1" noChangeArrowheads="1"/>
          </p:cNvSpPr>
          <p:nvPr>
            <p:ph idx="1"/>
          </p:nvPr>
        </p:nvSpPr>
        <p:spPr>
          <a:xfrm>
            <a:off x="609600" y="1219201"/>
            <a:ext cx="7620000" cy="4724399"/>
          </a:xfrm>
        </p:spPr>
        <p:txBody>
          <a:bodyPr>
            <a:normAutofit fontScale="92500"/>
          </a:bodyPr>
          <a:lstStyle/>
          <a:p>
            <a:pPr>
              <a:lnSpc>
                <a:spcPct val="90000"/>
              </a:lnSpc>
            </a:pPr>
            <a:r>
              <a:rPr lang="en-US" sz="1900" dirty="0"/>
              <a:t>To Companies with whom the University has contracted.</a:t>
            </a:r>
          </a:p>
          <a:p>
            <a:pPr>
              <a:lnSpc>
                <a:spcPct val="90000"/>
              </a:lnSpc>
            </a:pPr>
            <a:r>
              <a:rPr lang="en-US" sz="1900" dirty="0"/>
              <a:t>To appropriate parties in a health or safety emergency.</a:t>
            </a:r>
          </a:p>
          <a:p>
            <a:pPr lvl="1">
              <a:lnSpc>
                <a:spcPct val="90000"/>
              </a:lnSpc>
            </a:pPr>
            <a:r>
              <a:rPr lang="en-US" sz="1900" dirty="0"/>
              <a:t>Must document what the emergency was and to whom the information was released.</a:t>
            </a:r>
          </a:p>
          <a:p>
            <a:pPr>
              <a:lnSpc>
                <a:spcPct val="90000"/>
              </a:lnSpc>
            </a:pPr>
            <a:r>
              <a:rPr lang="en-US" sz="1900" dirty="0"/>
              <a:t>To comply with a judicial order or lawfully issued subpoena.</a:t>
            </a:r>
          </a:p>
          <a:p>
            <a:pPr lvl="1">
              <a:lnSpc>
                <a:spcPct val="90000"/>
              </a:lnSpc>
            </a:pPr>
            <a:r>
              <a:rPr lang="en-US" sz="1900" dirty="0"/>
              <a:t>Release of information through subpoena or judicial order is coordinated through the </a:t>
            </a:r>
            <a:r>
              <a:rPr lang="en-US" sz="1900" i="1" dirty="0"/>
              <a:t>Office of the Registrar – Records Manager </a:t>
            </a:r>
            <a:r>
              <a:rPr lang="en-US" sz="1900" dirty="0"/>
              <a:t>in consultation with </a:t>
            </a:r>
            <a:r>
              <a:rPr lang="en-US" sz="1900" i="1" dirty="0"/>
              <a:t>Legal Counsel.</a:t>
            </a:r>
            <a:r>
              <a:rPr lang="en-US" sz="1900" dirty="0"/>
              <a:t> When a record is subpoenaed, the University is obligated to make a reasonable attempt to notify the student prior to release unless the court orders non-disclosure in a grand jury or law enforcement subpoena.</a:t>
            </a:r>
            <a:endParaRPr lang="en-US" sz="1900" i="1" dirty="0"/>
          </a:p>
          <a:p>
            <a:pPr lvl="1">
              <a:lnSpc>
                <a:spcPct val="90000"/>
              </a:lnSpc>
            </a:pPr>
            <a:r>
              <a:rPr lang="en-US" sz="1900" dirty="0"/>
              <a:t>Except where specifically prohibited, the University must make a reasonable attempt to notify the student in advance of release of information.</a:t>
            </a:r>
          </a:p>
          <a:p>
            <a:r>
              <a:rPr lang="en-US" sz="1900" dirty="0"/>
              <a:t>To comply with health or safety emergency – “to appropriate parties in connection with an emergency if knowledge of the information is necessary to protect the health or safety of the student or other individuals.”</a:t>
            </a:r>
          </a:p>
          <a:p>
            <a:pPr>
              <a:lnSpc>
                <a:spcPct val="90000"/>
              </a:lnSpc>
            </a:pPr>
            <a:endParaRPr lang="en-US" sz="3200" dirty="0"/>
          </a:p>
        </p:txBody>
      </p:sp>
      <p:sp>
        <p:nvSpPr>
          <p:cNvPr id="94210" name="Rectangle 2"/>
          <p:cNvSpPr>
            <a:spLocks noGrp="1" noChangeArrowheads="1"/>
          </p:cNvSpPr>
          <p:nvPr>
            <p:ph type="title"/>
          </p:nvPr>
        </p:nvSpPr>
        <p:spPr>
          <a:xfrm>
            <a:off x="457200" y="457200"/>
            <a:ext cx="7924800" cy="762001"/>
          </a:xfrm>
        </p:spPr>
        <p:txBody>
          <a:bodyPr>
            <a:normAutofit fontScale="90000"/>
          </a:bodyPr>
          <a:lstStyle/>
          <a:p>
            <a:pPr algn="l"/>
            <a:r>
              <a:rPr lang="en-US" dirty="0"/>
              <a:t>Access without consent may be granted… (Continued)</a:t>
            </a:r>
          </a:p>
        </p:txBody>
      </p:sp>
    </p:spTree>
  </p:cSld>
  <p:clrMapOvr>
    <a:masterClrMapping/>
  </p:clrMapOvr>
  <p:transition spd="slow">
    <p:push dir="u"/>
  </p:transition>
</p:sld>
</file>

<file path=ppt/theme/theme1.xml><?xml version="1.0" encoding="utf-8"?>
<a:theme xmlns:a="http://schemas.openxmlformats.org/drawingml/2006/main" name="Composit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osite">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TM03457444[[fn=Basis]]</Template>
  <TotalTime>9756</TotalTime>
  <Words>2265</Words>
  <Application>Microsoft Office PowerPoint</Application>
  <PresentationFormat>On-screen Show (4:3)</PresentationFormat>
  <Paragraphs>159</Paragraphs>
  <Slides>18</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Times New Roman</vt:lpstr>
      <vt:lpstr>Wingdings</vt:lpstr>
      <vt:lpstr>Composite</vt:lpstr>
      <vt:lpstr>PowerPoint Presentation</vt:lpstr>
      <vt:lpstr>FERPA</vt:lpstr>
      <vt:lpstr>When do FERPA rights begin? </vt:lpstr>
      <vt:lpstr>Student Rights</vt:lpstr>
      <vt:lpstr>University Responsibilities</vt:lpstr>
      <vt:lpstr>Test your FERPA Knowledge</vt:lpstr>
      <vt:lpstr>The following are not considered educational records:</vt:lpstr>
      <vt:lpstr>Access without consent may be granted…</vt:lpstr>
      <vt:lpstr>Access without consent may be granted… (Continued)</vt:lpstr>
      <vt:lpstr>Parental Access</vt:lpstr>
      <vt:lpstr>Third Party Access</vt:lpstr>
      <vt:lpstr>Test your FERPA Knowledge</vt:lpstr>
      <vt:lpstr>Directory Information</vt:lpstr>
      <vt:lpstr>More on Directory Information</vt:lpstr>
      <vt:lpstr>Withholding Information</vt:lpstr>
      <vt:lpstr>Test your FERPA Knowledge</vt:lpstr>
      <vt:lpstr>Test your FERPA Knowledge</vt:lpstr>
      <vt:lpstr>Learn more about FERPA</vt:lpstr>
    </vt:vector>
  </TitlesOfParts>
  <Company>SIUE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Privacy Rights of Students and Parents</dc:title>
  <dc:creator>lstrom</dc:creator>
  <cp:lastModifiedBy>Sears, Patrick</cp:lastModifiedBy>
  <cp:revision>71</cp:revision>
  <cp:lastPrinted>2014-04-21T23:09:55Z</cp:lastPrinted>
  <dcterms:created xsi:type="dcterms:W3CDTF">2003-05-27T18:59:27Z</dcterms:created>
  <dcterms:modified xsi:type="dcterms:W3CDTF">2022-05-18T21:14:25Z</dcterms:modified>
</cp:coreProperties>
</file>