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5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7" r:id="rId3"/>
    <p:sldId id="318" r:id="rId4"/>
    <p:sldId id="319" r:id="rId5"/>
    <p:sldId id="322" r:id="rId6"/>
    <p:sldId id="305" r:id="rId7"/>
    <p:sldId id="304" r:id="rId8"/>
    <p:sldId id="323" r:id="rId9"/>
    <p:sldId id="326" r:id="rId10"/>
    <p:sldId id="307" r:id="rId11"/>
    <p:sldId id="310" r:id="rId12"/>
    <p:sldId id="309" r:id="rId13"/>
    <p:sldId id="324" r:id="rId14"/>
    <p:sldId id="327" r:id="rId15"/>
    <p:sldId id="328" r:id="rId16"/>
    <p:sldId id="325" r:id="rId17"/>
    <p:sldId id="320" r:id="rId18"/>
    <p:sldId id="321" r:id="rId19"/>
  </p:sldIdLst>
  <p:sldSz cx="9144000" cy="6858000" type="screen4x3"/>
  <p:notesSz cx="9363075" cy="7077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6"/>
    <p:restoredTop sz="94679"/>
  </p:normalViewPr>
  <p:slideViewPr>
    <p:cSldViewPr snapToGrid="0">
      <p:cViewPr varScale="1">
        <p:scale>
          <a:sx n="124" d="100"/>
          <a:sy n="124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57333" cy="354096"/>
          </a:xfrm>
          <a:prstGeom prst="rect">
            <a:avLst/>
          </a:prstGeom>
        </p:spPr>
        <p:txBody>
          <a:bodyPr vert="horz" lIns="93038" tIns="46520" rIns="93038" bIns="465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3577" y="1"/>
            <a:ext cx="4057333" cy="354096"/>
          </a:xfrm>
          <a:prstGeom prst="rect">
            <a:avLst/>
          </a:prstGeom>
        </p:spPr>
        <p:txBody>
          <a:bodyPr vert="horz" lIns="93038" tIns="46520" rIns="93038" bIns="46520" rtlCol="0"/>
          <a:lstStyle>
            <a:lvl1pPr algn="r">
              <a:defRPr sz="1200"/>
            </a:lvl1pPr>
          </a:lstStyle>
          <a:p>
            <a:fld id="{51BA876B-02ED-4635-9841-AB027955F706}" type="datetime1">
              <a:rPr lang="en-US" smtClean="0"/>
              <a:t>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21771"/>
            <a:ext cx="4057333" cy="354096"/>
          </a:xfrm>
          <a:prstGeom prst="rect">
            <a:avLst/>
          </a:prstGeom>
        </p:spPr>
        <p:txBody>
          <a:bodyPr vert="horz" lIns="93038" tIns="46520" rIns="93038" bIns="46520" rtlCol="0" anchor="b"/>
          <a:lstStyle>
            <a:lvl1pPr algn="l">
              <a:defRPr sz="1200"/>
            </a:lvl1pPr>
          </a:lstStyle>
          <a:p>
            <a:r>
              <a:rPr lang="en-US"/>
              <a:t>file name: ChairTraining_Extants_Phase1_emailed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3577" y="6721771"/>
            <a:ext cx="4057333" cy="354096"/>
          </a:xfrm>
          <a:prstGeom prst="rect">
            <a:avLst/>
          </a:prstGeom>
        </p:spPr>
        <p:txBody>
          <a:bodyPr vert="horz" lIns="93038" tIns="46520" rIns="93038" bIns="46520" rtlCol="0" anchor="b"/>
          <a:lstStyle>
            <a:lvl1pPr algn="r">
              <a:defRPr sz="1200"/>
            </a:lvl1pPr>
          </a:lstStyle>
          <a:p>
            <a:fld id="{231A698D-0B01-4D76-8518-0201F3CDA3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80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57650" cy="35401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838" y="1"/>
            <a:ext cx="4057650" cy="35401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86AF84E8-3C9B-4700-A47D-0CA13CE81ACC}" type="datetime1">
              <a:rPr lang="en-US" smtClean="0"/>
              <a:t>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89275" y="884238"/>
            <a:ext cx="3184525" cy="238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626" y="3405189"/>
            <a:ext cx="7489825" cy="2787650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3063"/>
            <a:ext cx="4057650" cy="35401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r>
              <a:rPr lang="en-US"/>
              <a:t>file name: ChairTraining_Extants_Phase1_emailed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838" y="6723063"/>
            <a:ext cx="4057650" cy="35401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12AD6263-865B-4722-8D6B-C662D47D4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1896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9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0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4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934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5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0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9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3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3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6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6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53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3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00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04C8B02-2701-47FD-ACCB-939020C42716}" type="datetimeFigureOut">
              <a:rPr lang="en-US" smtClean="0"/>
              <a:pPr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DA665-91CC-46EA-B551-58C987F9E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71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  <p:sldLayoutId id="21474843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iue.edu/provost/information-for-faculty/forms.shtml" TargetMode="Externa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221" y="870307"/>
            <a:ext cx="7515558" cy="404887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Annual Performance Review for Instructors:</a:t>
            </a:r>
            <a:br>
              <a:rPr lang="en-US" sz="5400" b="1" dirty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dirty="0"/>
              <a:t>Orientation for Chairs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D7BA3-29F9-48A6-A6B3-D318E0A6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Evaluations of Teaching (SETs)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EBB697-B239-453C-A578-E51BAC5A3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First semester of first year, Instructors should administer both mid-semester and end of semester SETs. Chairs will need to ensure that Instructors get these scheduled. </a:t>
            </a:r>
          </a:p>
          <a:p>
            <a:r>
              <a:rPr lang="en-US" sz="2400" dirty="0"/>
              <a:t>In subsequent semesters, SETs are administered as usual at the end of the semester. </a:t>
            </a:r>
          </a:p>
        </p:txBody>
      </p:sp>
    </p:spTree>
    <p:extLst>
      <p:ext uri="{BB962C8B-B14F-4D97-AF65-F5344CB8AC3E}">
        <p14:creationId xmlns:p14="http://schemas.microsoft.com/office/powerpoint/2010/main" val="18389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3A327-6859-4164-9794-A6298A39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</a:t>
            </a:r>
            <a:r>
              <a:rPr lang="en-US" dirty="0" smtClean="0"/>
              <a:t>Goal/s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5B832-646A-41DF-AFC6-C13E94F8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5" y="1559765"/>
            <a:ext cx="8032566" cy="4195481"/>
          </a:xfrm>
        </p:spPr>
        <p:txBody>
          <a:bodyPr>
            <a:noAutofit/>
          </a:bodyPr>
          <a:lstStyle/>
          <a:p>
            <a:r>
              <a:rPr lang="en-US" dirty="0"/>
              <a:t>A component that is </a:t>
            </a:r>
            <a:r>
              <a:rPr lang="en-US" u="sng" dirty="0"/>
              <a:t>only</a:t>
            </a:r>
            <a:r>
              <a:rPr lang="en-US" dirty="0"/>
              <a:t> required of Instructors hired after July 1, 2020 who are still in their probationary period.</a:t>
            </a:r>
          </a:p>
          <a:p>
            <a:r>
              <a:rPr lang="en-US" dirty="0"/>
              <a:t>Instructors complete </a:t>
            </a:r>
            <a:r>
              <a:rPr lang="en-US" u="sng" dirty="0"/>
              <a:t>one</a:t>
            </a:r>
            <a:r>
              <a:rPr lang="en-US" dirty="0"/>
              <a:t> SMART Goal per year during probationary period.</a:t>
            </a:r>
          </a:p>
          <a:p>
            <a:r>
              <a:rPr lang="en-US" dirty="0"/>
              <a:t>A SMART goal is Specific, Measurable, Achievable, Relevant, and Timebound.</a:t>
            </a:r>
          </a:p>
          <a:p>
            <a:r>
              <a:rPr lang="en-US" dirty="0"/>
              <a:t>SET data will be used by Instructor to write a SMART goal.</a:t>
            </a:r>
          </a:p>
          <a:p>
            <a:r>
              <a:rPr lang="en-US" dirty="0"/>
              <a:t>As part of the Annual Performance Review, the Chair and Instructor will review SET data and formulate a SMART goal for the upcoming year. </a:t>
            </a:r>
          </a:p>
        </p:txBody>
      </p:sp>
    </p:spTree>
    <p:extLst>
      <p:ext uri="{BB962C8B-B14F-4D97-AF65-F5344CB8AC3E}">
        <p14:creationId xmlns:p14="http://schemas.microsoft.com/office/powerpoint/2010/main" val="12954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2F89E1-AAAA-47B8-B9FC-E9B15F94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Pedagogical Observation: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E2B1D3-DE97-449D-9EDF-2D854B05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99" y="2052925"/>
            <a:ext cx="7730673" cy="4195481"/>
          </a:xfrm>
        </p:spPr>
        <p:txBody>
          <a:bodyPr>
            <a:noAutofit/>
          </a:bodyPr>
          <a:lstStyle/>
          <a:p>
            <a:r>
              <a:rPr lang="en-US" sz="1800" dirty="0" smtClean="0"/>
              <a:t>A </a:t>
            </a:r>
            <a:r>
              <a:rPr lang="en-US" sz="1800" dirty="0"/>
              <a:t>component that is </a:t>
            </a:r>
            <a:r>
              <a:rPr lang="en-US" sz="1800" u="sng" dirty="0"/>
              <a:t>only</a:t>
            </a:r>
            <a:r>
              <a:rPr lang="en-US" sz="1800" dirty="0"/>
              <a:t> required of Instructors hired after July 1, 2020 who are still in their probationary period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Separate from the content evaluation completed by Chair/designee in the Fall semester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dirty="0"/>
              <a:t>Observation is conducted by a trained, outside observer.</a:t>
            </a:r>
          </a:p>
          <a:p>
            <a:r>
              <a:rPr lang="en-US" sz="1800" dirty="0"/>
              <a:t>The Instructor is responsible for scheduling the Observation.</a:t>
            </a:r>
          </a:p>
          <a:p>
            <a:r>
              <a:rPr lang="en-US" sz="1800" dirty="0"/>
              <a:t>3 minimum completed in: 1</a:t>
            </a:r>
            <a:r>
              <a:rPr lang="en-US" sz="1800" baseline="30000" dirty="0"/>
              <a:t>st</a:t>
            </a:r>
            <a:r>
              <a:rPr lang="en-US" sz="1800" dirty="0"/>
              <a:t> semester, during 2</a:t>
            </a:r>
            <a:r>
              <a:rPr lang="en-US" sz="1800" baseline="30000" dirty="0"/>
              <a:t>nd</a:t>
            </a:r>
            <a:r>
              <a:rPr lang="en-US" sz="1800" dirty="0"/>
              <a:t> year, and at least one more time during years 3-5 for probationary Instructors hired after July 1, 2020.</a:t>
            </a:r>
          </a:p>
          <a:p>
            <a:r>
              <a:rPr lang="en-US" sz="1800" dirty="0"/>
              <a:t>Copies of the Observation will be shared with Chair and become one part of the Annual Performance Review.</a:t>
            </a:r>
          </a:p>
        </p:txBody>
      </p:sp>
    </p:spTree>
    <p:extLst>
      <p:ext uri="{BB962C8B-B14F-4D97-AF65-F5344CB8AC3E}">
        <p14:creationId xmlns:p14="http://schemas.microsoft.com/office/powerpoint/2010/main" val="120521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4397E-CECF-2E4C-845F-2912AE4F9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442" y="1764209"/>
            <a:ext cx="6620968" cy="3329581"/>
          </a:xfrm>
        </p:spPr>
        <p:txBody>
          <a:bodyPr/>
          <a:lstStyle/>
          <a:p>
            <a:pPr algn="ctr"/>
            <a:r>
              <a:rPr lang="en-US" dirty="0"/>
              <a:t>Part Two: </a:t>
            </a:r>
            <a:br>
              <a:rPr lang="en-US" dirty="0"/>
            </a:b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Unit Workload 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85FE17-43D2-4C4E-B469-85FEF9ECB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1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440090" cy="862173"/>
          </a:xfrm>
        </p:spPr>
        <p:txBody>
          <a:bodyPr/>
          <a:lstStyle/>
          <a:p>
            <a:r>
              <a:rPr lang="en-US" sz="3600" dirty="0"/>
              <a:t>5</a:t>
            </a:r>
            <a:r>
              <a:rPr lang="en-US" sz="3600" baseline="30000" dirty="0"/>
              <a:t>th</a:t>
            </a:r>
            <a:r>
              <a:rPr lang="en-US" sz="3600" dirty="0"/>
              <a:t> Unit Workload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84962"/>
            <a:ext cx="8610600" cy="40574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The 5</a:t>
            </a:r>
            <a:r>
              <a:rPr lang="en-US" sz="2400" baseline="30000" dirty="0"/>
              <a:t>th</a:t>
            </a:r>
            <a:r>
              <a:rPr lang="en-US" sz="2400" dirty="0"/>
              <a:t> unit should involve significant student engagement, professional development or faculty development activities.</a:t>
            </a:r>
          </a:p>
          <a:p>
            <a:r>
              <a:rPr lang="en-US" sz="2400" dirty="0"/>
              <a:t>The Instructor </a:t>
            </a:r>
            <a:r>
              <a:rPr lang="en-US" sz="2400" u="sng" dirty="0"/>
              <a:t>proposes</a:t>
            </a:r>
            <a:r>
              <a:rPr lang="en-US" sz="2400" dirty="0"/>
              <a:t> the 5</a:t>
            </a:r>
            <a:r>
              <a:rPr lang="en-US" sz="2400" baseline="30000" dirty="0"/>
              <a:t>th</a:t>
            </a:r>
            <a:r>
              <a:rPr lang="en-US" sz="2400" dirty="0"/>
              <a:t> unit activities and discusses with Chair during the Annual Performance Review.  </a:t>
            </a:r>
          </a:p>
          <a:p>
            <a:r>
              <a:rPr lang="en-US" sz="2400" dirty="0"/>
              <a:t>This is an opportunity for mentoring and assisting in goal setting.  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48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C8426-DB15-412E-9D11-AC0A14FD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5</a:t>
            </a:r>
            <a:r>
              <a:rPr lang="en-US" sz="3600" baseline="30000" dirty="0"/>
              <a:t>th</a:t>
            </a:r>
            <a:r>
              <a:rPr lang="en-US" sz="3600" dirty="0"/>
              <a:t> Unit Workload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13CE5-0EA5-462D-9DCA-01EC4C1A5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1" y="1331259"/>
            <a:ext cx="8083936" cy="4195481"/>
          </a:xfrm>
        </p:spPr>
        <p:txBody>
          <a:bodyPr>
            <a:noAutofit/>
          </a:bodyPr>
          <a:lstStyle/>
          <a:p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unit workload shall be </a:t>
            </a:r>
            <a:r>
              <a:rPr lang="en-US" sz="2400" b="1" dirty="0"/>
              <a:t>mutually agreed </a:t>
            </a:r>
            <a:r>
              <a:rPr lang="en-US" sz="2400" dirty="0"/>
              <a:t>to annually by Chair and Instructor, and documented on the Annual Performance Review form. </a:t>
            </a:r>
          </a:p>
          <a:p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Unit Workload assignments can change semester-to-semester, year-to-year (or not).</a:t>
            </a:r>
          </a:p>
          <a:p>
            <a:r>
              <a:rPr lang="en-US" sz="2400" dirty="0"/>
              <a:t>The 5</a:t>
            </a:r>
            <a:r>
              <a:rPr lang="en-US" sz="2400" baseline="30000" dirty="0"/>
              <a:t>th</a:t>
            </a:r>
            <a:r>
              <a:rPr lang="en-US" sz="2400" dirty="0"/>
              <a:t> Unit Workload assignments discussed during the spring review are for the </a:t>
            </a:r>
            <a:r>
              <a:rPr lang="en-US" sz="2400" b="1" u="sng" dirty="0"/>
              <a:t>upcoming academic </a:t>
            </a:r>
            <a:r>
              <a:rPr lang="en-US" sz="2400" dirty="0"/>
              <a:t>year.</a:t>
            </a:r>
          </a:p>
        </p:txBody>
      </p:sp>
    </p:spTree>
    <p:extLst>
      <p:ext uri="{BB962C8B-B14F-4D97-AF65-F5344CB8AC3E}">
        <p14:creationId xmlns:p14="http://schemas.microsoft.com/office/powerpoint/2010/main" val="2979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22012-9A6E-7C42-8056-1B82CF0DEB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Part Three:</a:t>
            </a:r>
            <a:br>
              <a:rPr lang="en-US" dirty="0"/>
            </a:br>
            <a:r>
              <a:rPr lang="en-US" dirty="0"/>
              <a:t>Retention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47C093-6AA7-7340-ADAC-C98431A21C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98ACCB-C683-7548-A271-2D4DA8A4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for Probationary 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96DC72-5D3B-4648-A082-7FE770AB0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part of the Annual Performance Review for Instructors still in their probationary period, Chairs are asked to make a decision about retention. </a:t>
            </a:r>
          </a:p>
          <a:p>
            <a:r>
              <a:rPr lang="en-US" dirty="0"/>
              <a:t>If the Instructor is performing well, then select “recommend retention.” This choice does not preclude identifying areas for an Instructor to focus on in the upcoming year.</a:t>
            </a:r>
          </a:p>
          <a:p>
            <a:r>
              <a:rPr lang="en-US" dirty="0"/>
              <a:t>The use of other options (retention with condition, or retention not recommended) needs to be coordinated with your Dean and Office of the Provost. </a:t>
            </a:r>
          </a:p>
        </p:txBody>
      </p:sp>
    </p:spTree>
    <p:extLst>
      <p:ext uri="{BB962C8B-B14F-4D97-AF65-F5344CB8AC3E}">
        <p14:creationId xmlns:p14="http://schemas.microsoft.com/office/powerpoint/2010/main" val="28436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5E1054-2C21-AC46-842D-C3DF8CF4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 the review…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438E8C-7F1F-8D47-ADF3-3D08BCF7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6" y="1508395"/>
            <a:ext cx="7534728" cy="4896887"/>
          </a:xfrm>
        </p:spPr>
        <p:txBody>
          <a:bodyPr>
            <a:noAutofit/>
          </a:bodyPr>
          <a:lstStyle/>
          <a:p>
            <a:r>
              <a:rPr lang="en-US" sz="2800" dirty="0"/>
              <a:t>Make sure you have documented the mutually agreed to 5</a:t>
            </a:r>
            <a:r>
              <a:rPr lang="en-US" sz="2800" baseline="30000" dirty="0"/>
              <a:t>th</a:t>
            </a:r>
            <a:r>
              <a:rPr lang="en-US" sz="2800" dirty="0"/>
              <a:t> unit workload for the upcoming academic year.</a:t>
            </a:r>
          </a:p>
          <a:p>
            <a:r>
              <a:rPr lang="en-US" sz="2800" dirty="0"/>
              <a:t>Share a copy of the completed review with the Instructor, and have the Instructor sign the review to acknowledge receipt and explanation of the assessment.</a:t>
            </a:r>
          </a:p>
          <a:p>
            <a:r>
              <a:rPr lang="en-US" sz="2800" dirty="0"/>
              <a:t>Instructors may elect to write a response to their review.</a:t>
            </a:r>
          </a:p>
        </p:txBody>
      </p:sp>
    </p:spTree>
    <p:extLst>
      <p:ext uri="{BB962C8B-B14F-4D97-AF65-F5344CB8AC3E}">
        <p14:creationId xmlns:p14="http://schemas.microsoft.com/office/powerpoint/2010/main" val="31139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E9DAF-0AFA-BB4E-996D-2AEEF28F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057583"/>
          </a:xfrm>
        </p:spPr>
        <p:txBody>
          <a:bodyPr/>
          <a:lstStyle/>
          <a:p>
            <a:pPr algn="ctr"/>
            <a:r>
              <a:rPr lang="en-US" sz="4000" dirty="0"/>
              <a:t>Every Instructor, Every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C306B-A7DD-8C42-B852-6452F9E8E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99" y="1510301"/>
            <a:ext cx="7484093" cy="4738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Annual Performance Review </a:t>
            </a:r>
            <a:r>
              <a:rPr lang="en-US" sz="2400" dirty="0"/>
              <a:t>plays a critical role in an Instructor’s probationary and promotion processes, so it is imperative that </a:t>
            </a:r>
            <a:r>
              <a:rPr lang="en-US" sz="2400" u="sng" dirty="0"/>
              <a:t>every</a:t>
            </a:r>
            <a:r>
              <a:rPr lang="en-US" sz="2400" dirty="0"/>
              <a:t> Instructor receives a review </a:t>
            </a:r>
            <a:r>
              <a:rPr lang="en-US" sz="2400" u="sng" dirty="0"/>
              <a:t>every</a:t>
            </a:r>
            <a:r>
              <a:rPr lang="en-US" sz="2400" dirty="0"/>
              <a:t> year. </a:t>
            </a:r>
          </a:p>
          <a:p>
            <a:r>
              <a:rPr lang="en-US" sz="2400" dirty="0"/>
              <a:t>Completed by Chair during Spring semester and looks back at the activities of previous </a:t>
            </a:r>
            <a:r>
              <a:rPr lang="en-US" sz="2400" u="sng" dirty="0"/>
              <a:t>calendar</a:t>
            </a:r>
            <a:r>
              <a:rPr lang="en-US" sz="2400" dirty="0"/>
              <a:t> year. </a:t>
            </a:r>
          </a:p>
          <a:p>
            <a:r>
              <a:rPr lang="en-US" sz="2400" dirty="0"/>
              <a:t>Review is both an assessment and an opportunity for mentoring.</a:t>
            </a:r>
          </a:p>
          <a:p>
            <a:r>
              <a:rPr lang="en-US" sz="2400" dirty="0"/>
              <a:t>Reviews should be completed by 1 April. </a:t>
            </a:r>
            <a:endParaRPr lang="en-US" sz="2400" dirty="0" smtClean="0"/>
          </a:p>
          <a:p>
            <a:r>
              <a:rPr lang="en-US" sz="2400" dirty="0" smtClean="0"/>
              <a:t>Reviews are signed and returned to Instructor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42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A2BB5E-58BC-5148-B1C6-7AC063DC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Annual Performance Review: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9A4C9B-A725-6C45-BCC4-E3258560F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669028" cy="4195481"/>
          </a:xfrm>
        </p:spPr>
        <p:txBody>
          <a:bodyPr>
            <a:noAutofit/>
          </a:bodyPr>
          <a:lstStyle/>
          <a:p>
            <a:r>
              <a:rPr lang="en-US" sz="2200" dirty="0"/>
              <a:t>Annual Performance Reviews contain 3 broad parts:</a:t>
            </a:r>
          </a:p>
          <a:p>
            <a:pPr lvl="1"/>
            <a:r>
              <a:rPr lang="en-US" sz="2200" dirty="0"/>
              <a:t>Part One:  A review of teaching (everyone) and formulating a SMART Goal for those still in probationary period. </a:t>
            </a:r>
          </a:p>
          <a:p>
            <a:pPr lvl="1"/>
            <a:r>
              <a:rPr lang="en-US" sz="2200" dirty="0"/>
              <a:t>Part Two: Discussion that leads to the mutually agreed upon 5</a:t>
            </a:r>
            <a:r>
              <a:rPr lang="en-US" sz="2200" baseline="30000" dirty="0"/>
              <a:t>th</a:t>
            </a:r>
            <a:r>
              <a:rPr lang="en-US" sz="2200" dirty="0"/>
              <a:t> Unit Work Assignment for upcoming </a:t>
            </a:r>
            <a:r>
              <a:rPr lang="en-US" sz="2200" u="sng" dirty="0"/>
              <a:t>academic </a:t>
            </a:r>
            <a:r>
              <a:rPr lang="en-US" sz="2200" dirty="0"/>
              <a:t>year. </a:t>
            </a:r>
          </a:p>
          <a:p>
            <a:pPr lvl="1"/>
            <a:r>
              <a:rPr lang="en-US" sz="2200" dirty="0"/>
              <a:t>Part Three: For Instructors still in their probationary period, the annual review process addresses the question of retention.</a:t>
            </a:r>
          </a:p>
        </p:txBody>
      </p:sp>
    </p:spTree>
    <p:extLst>
      <p:ext uri="{BB962C8B-B14F-4D97-AF65-F5344CB8AC3E}">
        <p14:creationId xmlns:p14="http://schemas.microsoft.com/office/powerpoint/2010/main" val="2371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CC5FD0-F3AB-174E-9612-F64559E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108954"/>
          </a:xfrm>
        </p:spPr>
        <p:txBody>
          <a:bodyPr/>
          <a:lstStyle/>
          <a:p>
            <a:r>
              <a:rPr lang="en-US" sz="2400" dirty="0"/>
              <a:t>Annual Performance Review Coversheet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>(This and other associated forms available on Provost website: </a:t>
            </a:r>
            <a:r>
              <a:rPr lang="en-US" sz="1600" dirty="0">
                <a:hlinkClick r:id="rId2"/>
              </a:rPr>
              <a:t>https://www.siue.edu/provost/information-for-faculty/forms.shtml</a:t>
            </a:r>
            <a:r>
              <a:rPr lang="en-US" sz="1600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9493" y="1633591"/>
            <a:ext cx="3877344" cy="50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04BD7-266A-7C46-B0C1-7C0B3E2B70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Part One: </a:t>
            </a:r>
            <a:br>
              <a:rPr lang="en-US" dirty="0"/>
            </a:br>
            <a:r>
              <a:rPr lang="en-US" dirty="0"/>
              <a:t>The Review of Teaching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115282-4413-454A-9BEE-76AD20D650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1CEF52-03F1-4BA6-84AE-C18361DA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Components of the review: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62F5D0-E244-40B3-A382-05A652FC0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99" y="1315092"/>
            <a:ext cx="7586835" cy="446926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All Instructors</a:t>
            </a:r>
          </a:p>
          <a:p>
            <a:pPr lvl="1"/>
            <a:r>
              <a:rPr lang="en-US" sz="2200" dirty="0"/>
              <a:t>One content evaluation of teaching focused on a single course.</a:t>
            </a:r>
          </a:p>
          <a:p>
            <a:pPr lvl="1"/>
            <a:r>
              <a:rPr lang="en-US" sz="2200" dirty="0"/>
              <a:t>A sample of syllabi and course materials from several courses offered in the previous spring and fall.</a:t>
            </a:r>
          </a:p>
          <a:p>
            <a:pPr lvl="1"/>
            <a:r>
              <a:rPr lang="en-US" sz="2200" dirty="0"/>
              <a:t>SETs from previous spring and fall.</a:t>
            </a:r>
          </a:p>
          <a:p>
            <a:r>
              <a:rPr lang="en-US" sz="2400" dirty="0"/>
              <a:t>Additional elements only needed for Probationary Instructors Hired After July 1, 2020</a:t>
            </a:r>
          </a:p>
          <a:p>
            <a:pPr lvl="1"/>
            <a:r>
              <a:rPr lang="en-US" sz="2200" dirty="0"/>
              <a:t>SMART Goal/s </a:t>
            </a:r>
          </a:p>
          <a:p>
            <a:pPr lvl="1"/>
            <a:r>
              <a:rPr lang="en-US" sz="2200" dirty="0"/>
              <a:t>Pedagogical Observation</a:t>
            </a:r>
          </a:p>
          <a:p>
            <a:endParaRPr lang="en-US" sz="2400" dirty="0">
              <a:highlight>
                <a:srgbClr val="FFFF00"/>
              </a:highlight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50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EFF4E-BFF4-4FF8-A4A1-D85E6FCC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3CE9F5-EE38-47C1-AD58-5710F814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6" y="1331259"/>
            <a:ext cx="7830854" cy="4781865"/>
          </a:xfrm>
        </p:spPr>
        <p:txBody>
          <a:bodyPr>
            <a:noAutofit/>
          </a:bodyPr>
          <a:lstStyle/>
          <a:p>
            <a:r>
              <a:rPr lang="en-US" dirty="0"/>
              <a:t>One content evaluation completed by Chair or designee during the Fall.  The focus is a single class. </a:t>
            </a:r>
          </a:p>
          <a:p>
            <a:r>
              <a:rPr lang="en-US" dirty="0"/>
              <a:t>Goal is for someone with disciplinary knowledge to review and assess the </a:t>
            </a:r>
            <a:r>
              <a:rPr lang="en-US" dirty="0" smtClean="0"/>
              <a:t>quality/accuracy </a:t>
            </a:r>
            <a:r>
              <a:rPr lang="en-US" dirty="0"/>
              <a:t>of course content presented by the Instructor.  </a:t>
            </a:r>
          </a:p>
          <a:p>
            <a:r>
              <a:rPr lang="en-US" dirty="0"/>
              <a:t>Evaluation is based on:</a:t>
            </a:r>
          </a:p>
          <a:p>
            <a:pPr lvl="1"/>
            <a:r>
              <a:rPr lang="en-US" sz="2000" dirty="0"/>
              <a:t>Assessment of syllabi and course materials (assignments, quizzes, examinations, etc.) submitted by the Instructor.</a:t>
            </a:r>
          </a:p>
          <a:p>
            <a:pPr lvl="1"/>
            <a:r>
              <a:rPr lang="en-US" sz="2000" dirty="0"/>
              <a:t>May include course observation</a:t>
            </a:r>
          </a:p>
          <a:p>
            <a:r>
              <a:rPr lang="en-US" dirty="0"/>
              <a:t>Content evaluation must be shared with Instructor, and typically involves a meeting to review and discuss results.  </a:t>
            </a:r>
          </a:p>
          <a:p>
            <a:r>
              <a:rPr lang="en-US" dirty="0"/>
              <a:t>Completed content evaluation sent to Chair.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BCB125-EEE8-724B-A103-77139C27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03471"/>
          </a:xfrm>
        </p:spPr>
        <p:txBody>
          <a:bodyPr/>
          <a:lstStyle/>
          <a:p>
            <a:r>
              <a:rPr lang="en-US" dirty="0"/>
              <a:t>Content Evaluation </a:t>
            </a:r>
            <a:r>
              <a:rPr lang="en-US" u="sng" dirty="0"/>
              <a:t>Form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19BED-2DA5-D74B-96C6-C877F49C7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356189"/>
            <a:ext cx="6711654" cy="4892217"/>
          </a:xfrm>
        </p:spPr>
        <p:txBody>
          <a:bodyPr/>
          <a:lstStyle/>
          <a:p>
            <a:r>
              <a:rPr lang="en-US" sz="1800" dirty="0"/>
              <a:t>To aid in the process of completing a content evaluation, the University developed a </a:t>
            </a:r>
            <a:r>
              <a:rPr lang="en-US" sz="1800" i="1" dirty="0"/>
              <a:t>Content Evaluation Form.</a:t>
            </a:r>
          </a:p>
          <a:p>
            <a:r>
              <a:rPr lang="en-US" sz="1800" dirty="0"/>
              <a:t>Two versions:  Face-to-Face and Online</a:t>
            </a:r>
          </a:p>
          <a:p>
            <a:pPr lvl="1"/>
            <a:r>
              <a:rPr lang="en-US" dirty="0"/>
              <a:t>Use F2F form for synchronous online instruction</a:t>
            </a:r>
          </a:p>
          <a:p>
            <a:r>
              <a:rPr lang="en-US" sz="1800" dirty="0"/>
              <a:t>Content Evaluation Form </a:t>
            </a:r>
            <a:r>
              <a:rPr lang="en-US" sz="1800" u="sng" dirty="0"/>
              <a:t>may</a:t>
            </a:r>
            <a:r>
              <a:rPr lang="en-US" sz="1800" dirty="0"/>
              <a:t> be used for all Instructors, but </a:t>
            </a:r>
            <a:r>
              <a:rPr lang="en-US" sz="1800" u="sng" dirty="0"/>
              <a:t>must</a:t>
            </a:r>
            <a:r>
              <a:rPr lang="en-US" sz="1800" dirty="0"/>
              <a:t> be used for probationary Instructors hired after July 1, 2020.</a:t>
            </a:r>
          </a:p>
          <a:p>
            <a:r>
              <a:rPr lang="en-US" sz="1800" dirty="0"/>
              <a:t>Even if you elect not to use the form in reviewing </a:t>
            </a:r>
            <a:r>
              <a:rPr lang="en-US" sz="1800" u="sng" dirty="0"/>
              <a:t>Extant</a:t>
            </a:r>
            <a:r>
              <a:rPr lang="en-US" sz="1800" dirty="0"/>
              <a:t> Instructors (Instructors hired prior to July 1, 2020), each Instructor still needs to receive a content evaluation of their teaching.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1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8C600-0ADB-4F46-BF10-D15D427E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Course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2A6B6A-9354-8740-9300-33E287037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one content evaluation focused on a single course, Instructors should submit to their Chairs a sampling of course syllabi and course materials from the previous spring and </a:t>
            </a:r>
            <a:r>
              <a:rPr lang="en-US" dirty="0" smtClean="0"/>
              <a:t>fall that highlight the Instructor’s breadth and diversity of teaching.</a:t>
            </a:r>
            <a:endParaRPr lang="en-US" dirty="0"/>
          </a:p>
          <a:p>
            <a:r>
              <a:rPr lang="en-US" dirty="0"/>
              <a:t>These materials, in conjunction with the content evaluation and SETs, provides a broad basis to assess the Instructor’s teaching. </a:t>
            </a:r>
          </a:p>
        </p:txBody>
      </p:sp>
    </p:spTree>
    <p:extLst>
      <p:ext uri="{BB962C8B-B14F-4D97-AF65-F5344CB8AC3E}">
        <p14:creationId xmlns:p14="http://schemas.microsoft.com/office/powerpoint/2010/main" val="31887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2819</TotalTime>
  <Words>993</Words>
  <Application>Microsoft Macintosh PowerPoint</Application>
  <PresentationFormat>On-screen Show (4:3)</PresentationFormat>
  <Paragraphs>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Century Gothic</vt:lpstr>
      <vt:lpstr>Wingdings 3</vt:lpstr>
      <vt:lpstr>Arial</vt:lpstr>
      <vt:lpstr>Ion</vt:lpstr>
      <vt:lpstr>Annual Performance Review for Instructors:  Orientation for Chairs</vt:lpstr>
      <vt:lpstr>Every Instructor, Every Year</vt:lpstr>
      <vt:lpstr>Annual Performance Review: Overview</vt:lpstr>
      <vt:lpstr>Annual Performance Review Coversheet  (This and other associated forms available on Provost website: https://www.siue.edu/provost/information-for-faculty/forms.shtml </vt:lpstr>
      <vt:lpstr>Part One:  The Review of Teaching</vt:lpstr>
      <vt:lpstr>Components of the review:</vt:lpstr>
      <vt:lpstr>Content Evaluation</vt:lpstr>
      <vt:lpstr>Content Evaluation Form </vt:lpstr>
      <vt:lpstr>Sampling of Course Materials</vt:lpstr>
      <vt:lpstr>Student Evaluations of Teaching (SETs)</vt:lpstr>
      <vt:lpstr>SMART Goal/s</vt:lpstr>
      <vt:lpstr>Pedagogical Observation: Process</vt:lpstr>
      <vt:lpstr>Part Two:  5th Unit Workload Assignment</vt:lpstr>
      <vt:lpstr>5th Unit Workload Assignment</vt:lpstr>
      <vt:lpstr>5th Unit Workload Assignment</vt:lpstr>
      <vt:lpstr>Part Three: Retention</vt:lpstr>
      <vt:lpstr>Retention for Probationary Instructors</vt:lpstr>
      <vt:lpstr>Wrapping up the review…</vt:lpstr>
    </vt:vector>
  </TitlesOfParts>
  <Company>Southern Illiniois University Edwardsville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 Summary 2010</dc:title>
  <dc:creator>Timothy Sullivan</dc:creator>
  <cp:lastModifiedBy>Jordan, Thomas</cp:lastModifiedBy>
  <cp:revision>146</cp:revision>
  <cp:lastPrinted>2020-08-22T14:52:30Z</cp:lastPrinted>
  <dcterms:created xsi:type="dcterms:W3CDTF">2010-09-13T22:17:35Z</dcterms:created>
  <dcterms:modified xsi:type="dcterms:W3CDTF">2022-02-11T22:40:52Z</dcterms:modified>
</cp:coreProperties>
</file>