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6" r:id="rId9"/>
    <p:sldId id="267" r:id="rId10"/>
    <p:sldId id="268" r:id="rId11"/>
    <p:sldId id="269" r:id="rId12"/>
    <p:sldId id="271" r:id="rId13"/>
    <p:sldId id="281" r:id="rId14"/>
    <p:sldId id="282" r:id="rId15"/>
    <p:sldId id="274" r:id="rId16"/>
    <p:sldId id="275" r:id="rId17"/>
    <p:sldId id="277" r:id="rId18"/>
    <p:sldId id="278" r:id="rId19"/>
    <p:sldId id="279" r:id="rId20"/>
    <p:sldId id="262" r:id="rId21"/>
    <p:sldId id="263" r:id="rId22"/>
    <p:sldId id="286" r:id="rId23"/>
    <p:sldId id="283" r:id="rId24"/>
    <p:sldId id="265" r:id="rId25"/>
    <p:sldId id="287" r:id="rId26"/>
    <p:sldId id="288" r:id="rId27"/>
    <p:sldId id="284" r:id="rId28"/>
    <p:sldId id="280" r:id="rId29"/>
    <p:sldId id="285" r:id="rId30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provers" id="{050B1BC6-747E-43BA-98C3-6D73D3C6717E}">
          <p14:sldIdLst>
            <p14:sldId id="256"/>
            <p14:sldId id="257"/>
            <p14:sldId id="258"/>
            <p14:sldId id="259"/>
            <p14:sldId id="260"/>
            <p14:sldId id="261"/>
            <p14:sldId id="272"/>
            <p14:sldId id="266"/>
            <p14:sldId id="267"/>
            <p14:sldId id="268"/>
            <p14:sldId id="269"/>
            <p14:sldId id="271"/>
            <p14:sldId id="281"/>
          </p14:sldIdLst>
        </p14:section>
        <p14:section name="Submitters" id="{DD2962AE-D6C0-4F06-8350-1DA34D367356}">
          <p14:sldIdLst>
            <p14:sldId id="282"/>
            <p14:sldId id="274"/>
            <p14:sldId id="275"/>
            <p14:sldId id="277"/>
            <p14:sldId id="278"/>
            <p14:sldId id="279"/>
            <p14:sldId id="262"/>
            <p14:sldId id="263"/>
            <p14:sldId id="286"/>
            <p14:sldId id="283"/>
            <p14:sldId id="265"/>
            <p14:sldId id="287"/>
            <p14:sldId id="288"/>
            <p14:sldId id="284"/>
            <p14:sldId id="280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A84A16-1EDC-20B9-7642-6FF41BC7F4E6}" name="Peterson, Brittany" initials="PB" userId="S::bripete@siue.edu::078a8327-2749-4fc2-8c88-f0ed066db7f9" providerId="AD"/>
  <p188:author id="{09EA1F90-9BF3-9AD7-A726-CC073F399BB9}" name="Ibroscheva, Elza" initials="IE" userId="S::eibrosc@siue.edu::2c531c92-9c98-4381-ad79-cf98600d4e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182D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4B92E2-271B-7BA7-8857-023281F84375}" v="1" dt="2026-09-08T13:53:51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D0BBE-CF91-4D15-9C88-9646AA4DC5FF}" type="datetimeFigureOut"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5425" y="1524000"/>
            <a:ext cx="7308850" cy="411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5813"/>
            <a:ext cx="5486400" cy="4799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77638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77638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85B34-607E-447A-8371-79EC2C8FD16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08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DE8CC-C948-175B-A470-58817E691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DD2405-63DD-DC92-131D-7EA1F1D1D0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104B1-AEF0-DAAE-9BFC-5C0915819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B77B9-5FCD-680C-19D7-F4931632B9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74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2633A-397E-1463-9007-27EB4B8B2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A9EC17-1AA0-563D-A84E-1A59B500D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D5687B-97A6-4BB6-73D0-BD7A1CCB6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51F2DD-01C0-D013-284E-2B287042C6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260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3576D-8AEA-468A-2CE2-41DEBF09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D34BD-6143-8CF5-86EE-60C092A43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20C68-EEB8-301D-8257-14216EEF3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006E0C-9316-535C-C891-3BF570B02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80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254AA-AC76-C4B6-FAE1-32AD41006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B4EC2-16A0-EA6B-29AF-F061CDC14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A200B5-0A79-330F-2049-DE5761C00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13CAC-9A02-234B-7CD6-29F0D9DE66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80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149FF-C2A3-12E9-497A-6A1F9CA58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517053-DD5B-7DB2-89D9-7B2E5DDA8E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400E20-100C-1B9E-50B8-E5C5C6639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554CE-80E7-3099-81D4-4904DD74FB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90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BF0B8-CD4D-6A91-3415-1611D1566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4A0181-678D-5465-5B55-C75B6CA0C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F0C0FE-F7D4-7EE4-9C45-6C32A33E4D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DE014-79C6-EE9B-FA76-CBAD601585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32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6D25-4B56-57DA-BCDF-A07278FA9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A2863-A647-DAA3-AC16-C97810E9D1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186B6E-4E6C-0E44-CCFE-DB62483A4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AD7B9-26F6-E915-2A53-70B01F3225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94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AE752-3B8F-242A-CE0B-83ADB0958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A82DA-C6D5-94E8-9857-91B962476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0B8E5E-B9AB-795C-CD0A-5A476E706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5FB02-2844-0A9E-1F86-C40214D02D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287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E3E145-DBC1-5B5F-D070-DD7FE47DC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FD869-8628-D17A-F800-4701F5CC6A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C34F3-9980-4A37-0B17-EFEB45FDE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5E891-10B0-5830-D500-EE37CA1A19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7086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66E2-4246-9C87-623F-604EC5B46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14D7EF-7E36-6325-C863-920538A218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CDEAFC-1C6C-3206-5449-C19695DA5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FC394-1BD8-8D13-035E-011588F64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7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09C95-3CDF-12EE-9586-1AE6E2F05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EF49E4-37BF-8D5D-F55B-ED4329E61A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B8AF4B-45E8-E42B-7832-FEA6DE9D9A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1A849-E877-4EBE-8B2C-2D3869F765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93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F5721-F1FC-00BF-F464-B39073C31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B25324-EF9D-2937-35B8-64BDDDFAAD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3D15A0-DABA-1CDC-1356-BADA4FB2A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757EC-21B3-9CDD-A307-1E81A7086E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495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10802-345C-F832-B1AF-2FB28CA6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D8285A-EFE5-578C-3988-814937DD4B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458323-BF18-B5EF-D1D1-0B6D63047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944CA-3E87-DF48-B625-A2B311D8E2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615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B5810-11F5-E341-2E38-4D864CB77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C2606F-E4F0-7C2E-03A6-3E113EE379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DEB63-5CB2-B773-738C-63E9A194BE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D493FC-FFD8-307A-FBE5-9B4BB09E3E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5635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96E0A-909D-329D-2B15-73B798B87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690ECF-1101-6969-6DED-CEA46EB2C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82F728-8427-EF25-2391-6F3FFA93B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5E32E4-96BD-84CC-8C7D-4D38D6511A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404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p.coursedog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hyperlink" Target="https://staging.coursedog.com/#/cm/home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hyperlink" Target="https://staging.coursedog.com/#/cm/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SOUTHERN ILLINOIS UNIVERSITY EDWARDSVILLE  ·  OFFICE OF THE PROVOST</a:t>
            </a:r>
            <a:endParaRPr lang="en-US" sz="1300"/>
          </a:p>
        </p:txBody>
      </p:sp>
      <p:sp>
        <p:nvSpPr>
          <p:cNvPr id="4" name="Text 2"/>
          <p:cNvSpPr/>
          <p:nvPr/>
        </p:nvSpPr>
        <p:spPr>
          <a:xfrm>
            <a:off x="548640" y="2011680"/>
            <a:ext cx="1109167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CourseDog</a:t>
            </a:r>
            <a:endParaRPr lang="en-US" sz="6000"/>
          </a:p>
        </p:txBody>
      </p:sp>
      <p:sp>
        <p:nvSpPr>
          <p:cNvPr id="5" name="Text 3"/>
          <p:cNvSpPr/>
          <p:nvPr/>
        </p:nvSpPr>
        <p:spPr>
          <a:xfrm>
            <a:off x="548640" y="2971800"/>
            <a:ext cx="110916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Introductory Training</a:t>
            </a:r>
            <a:endParaRPr lang="en-US" sz="3400"/>
          </a:p>
        </p:txBody>
      </p:sp>
      <p:sp>
        <p:nvSpPr>
          <p:cNvPr id="6" name="Text 4"/>
          <p:cNvSpPr/>
          <p:nvPr/>
        </p:nvSpPr>
        <p:spPr>
          <a:xfrm>
            <a:off x="548640" y="384048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curriculum proposals — for chairs and deans</a:t>
            </a:r>
            <a:endParaRPr lang="en-US" sz="1700"/>
          </a:p>
        </p:txBody>
      </p:sp>
      <p:sp>
        <p:nvSpPr>
          <p:cNvPr id="7" name="Shape 5"/>
          <p:cNvSpPr/>
          <p:nvPr/>
        </p:nvSpPr>
        <p:spPr>
          <a:xfrm>
            <a:off x="548640" y="4846320"/>
            <a:ext cx="4114800" cy="0"/>
          </a:xfrm>
          <a:prstGeom prst="line">
            <a:avLst/>
          </a:prstGeom>
          <a:noFill/>
          <a:ln w="25400">
            <a:solidFill>
              <a:srgbClr val="E518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50292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Transitioning from CurricUNET to CourseDog</a:t>
            </a:r>
            <a:endParaRPr lang="en-US" sz="140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go-live: September 8, 2026</a:t>
            </a:r>
            <a:endParaRPr 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SESSION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we’ll cover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85623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32688" y="2011680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75564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CourseDog</a:t>
            </a:r>
            <a:endParaRPr lang="en-US" sz="1700"/>
          </a:p>
        </p:txBody>
      </p:sp>
      <p:sp>
        <p:nvSpPr>
          <p:cNvPr id="8" name="Text 5"/>
          <p:cNvSpPr/>
          <p:nvPr/>
        </p:nvSpPr>
        <p:spPr>
          <a:xfrm>
            <a:off x="1645920" y="213969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What’s changing — and what stays the same</a:t>
            </a:r>
            <a:endParaRPr lang="en-US" sz="1250"/>
          </a:p>
        </p:txBody>
      </p:sp>
      <p:sp>
        <p:nvSpPr>
          <p:cNvPr id="9" name="Shape 6"/>
          <p:cNvSpPr/>
          <p:nvPr/>
        </p:nvSpPr>
        <p:spPr>
          <a:xfrm>
            <a:off x="537748" y="2986973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766348" y="3288725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21796" y="3444173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635028" y="3188141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Getting started</a:t>
            </a:r>
            <a:endParaRPr lang="en-US" sz="1700"/>
          </a:p>
        </p:txBody>
      </p:sp>
      <p:sp>
        <p:nvSpPr>
          <p:cNvPr id="13" name="Text 9"/>
          <p:cNvSpPr/>
          <p:nvPr/>
        </p:nvSpPr>
        <p:spPr>
          <a:xfrm>
            <a:off x="1635028" y="3572189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in and finding your way around</a:t>
            </a:r>
            <a:endParaRPr lang="en-US" sz="1250"/>
          </a:p>
        </p:txBody>
      </p:sp>
      <p:sp>
        <p:nvSpPr>
          <p:cNvPr id="19" name="Shape 14"/>
          <p:cNvSpPr/>
          <p:nvPr/>
        </p:nvSpPr>
        <p:spPr>
          <a:xfrm>
            <a:off x="6172200" y="1539307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400800" y="1841059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556248" y="1996507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69480" y="1740475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approvers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269480" y="2124523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review, vote, and route proposals</a:t>
            </a:r>
            <a:endParaRPr lang="en-US" sz="1250"/>
          </a:p>
        </p:txBody>
      </p:sp>
      <p:sp>
        <p:nvSpPr>
          <p:cNvPr id="24" name="Shape 18"/>
          <p:cNvSpPr/>
          <p:nvPr/>
        </p:nvSpPr>
        <p:spPr>
          <a:xfrm>
            <a:off x="548640" y="438912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777240" y="469087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32688" y="4846320"/>
            <a:ext cx="329184" cy="32918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45920" y="459028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Approval routing</a:t>
            </a:r>
            <a:endParaRPr lang="en-US" sz="1700"/>
          </a:p>
        </p:txBody>
      </p:sp>
      <p:sp>
        <p:nvSpPr>
          <p:cNvPr id="28" name="Text 21"/>
          <p:cNvSpPr/>
          <p:nvPr/>
        </p:nvSpPr>
        <p:spPr>
          <a:xfrm>
            <a:off x="1645920" y="497433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proposals move through SIUE governance</a:t>
            </a:r>
            <a:endParaRPr lang="en-US" sz="1250"/>
          </a:p>
        </p:txBody>
      </p:sp>
      <p:sp>
        <p:nvSpPr>
          <p:cNvPr id="29" name="Shape 22"/>
          <p:cNvSpPr/>
          <p:nvPr/>
        </p:nvSpPr>
        <p:spPr>
          <a:xfrm>
            <a:off x="6172200" y="438912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6400800" y="469087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556248" y="4846320"/>
            <a:ext cx="329184" cy="32918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269480" y="459028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&amp; practice</a:t>
            </a:r>
            <a:endParaRPr lang="en-US" sz="1700"/>
          </a:p>
        </p:txBody>
      </p:sp>
      <p:sp>
        <p:nvSpPr>
          <p:cNvPr id="33" name="Text 25"/>
          <p:cNvSpPr/>
          <p:nvPr/>
        </p:nvSpPr>
        <p:spPr>
          <a:xfrm>
            <a:off x="7269480" y="497433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get support and practice safely</a:t>
            </a:r>
            <a:endParaRPr lang="en-US" sz="1250"/>
          </a:p>
        </p:txBody>
      </p:sp>
      <p:sp>
        <p:nvSpPr>
          <p:cNvPr id="34" name="Shape 26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8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3B79ECFF-4F69-650F-76DF-2D993C390565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  <p:sp>
        <p:nvSpPr>
          <p:cNvPr id="38" name="Shape 22">
            <a:extLst>
              <a:ext uri="{FF2B5EF4-FFF2-40B4-BE49-F238E27FC236}">
                <a16:creationId xmlns:a16="http://schemas.microsoft.com/office/drawing/2014/main" id="{1806F8FB-6BB3-6B53-B1E3-0966E38DF8F2}"/>
              </a:ext>
            </a:extLst>
          </p:cNvPr>
          <p:cNvSpPr/>
          <p:nvPr/>
        </p:nvSpPr>
        <p:spPr>
          <a:xfrm>
            <a:off x="6152593" y="3007716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23">
            <a:extLst>
              <a:ext uri="{FF2B5EF4-FFF2-40B4-BE49-F238E27FC236}">
                <a16:creationId xmlns:a16="http://schemas.microsoft.com/office/drawing/2014/main" id="{31C08E6E-702F-869D-488E-046B56643179}"/>
              </a:ext>
            </a:extLst>
          </p:cNvPr>
          <p:cNvSpPr/>
          <p:nvPr/>
        </p:nvSpPr>
        <p:spPr>
          <a:xfrm>
            <a:off x="6381253" y="3309468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05223F44-F344-44B9-BC0B-D5CBB7A8BE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6771" y="3443827"/>
            <a:ext cx="399277" cy="370114"/>
          </a:xfrm>
          <a:prstGeom prst="rect">
            <a:avLst/>
          </a:prstGeom>
        </p:spPr>
      </p:pic>
      <p:sp>
        <p:nvSpPr>
          <p:cNvPr id="15" name="Text 24">
            <a:extLst>
              <a:ext uri="{FF2B5EF4-FFF2-40B4-BE49-F238E27FC236}">
                <a16:creationId xmlns:a16="http://schemas.microsoft.com/office/drawing/2014/main" id="{50F47A04-300F-5D2F-A538-D90252C8F3BB}"/>
              </a:ext>
            </a:extLst>
          </p:cNvPr>
          <p:cNvSpPr/>
          <p:nvPr/>
        </p:nvSpPr>
        <p:spPr>
          <a:xfrm>
            <a:off x="7250159" y="320888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 Practices</a:t>
            </a:r>
            <a:endParaRPr lang="en-US" sz="1700"/>
          </a:p>
        </p:txBody>
      </p:sp>
      <p:sp>
        <p:nvSpPr>
          <p:cNvPr id="17" name="Text 25">
            <a:extLst>
              <a:ext uri="{FF2B5EF4-FFF2-40B4-BE49-F238E27FC236}">
                <a16:creationId xmlns:a16="http://schemas.microsoft.com/office/drawing/2014/main" id="{42B8C1A0-4BF1-66C8-E2CB-52EEDD514363}"/>
              </a:ext>
            </a:extLst>
          </p:cNvPr>
          <p:cNvSpPr/>
          <p:nvPr/>
        </p:nvSpPr>
        <p:spPr>
          <a:xfrm>
            <a:off x="7250159" y="3592932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make curriculum management work for you</a:t>
            </a:r>
            <a:endParaRPr lang="en-US" sz="12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COURSEDOG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how changes, not the what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916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 replaces CurricUNET as SIUE’s system of record for curriculum proposals, approvals, catalog, and program tracking. Our governance does not change — the same approvals, committees, and standards still apply.</a:t>
            </a:r>
            <a:endParaRPr lang="en-US" sz="145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520440" cy="3383280"/>
          </a:xfrm>
          <a:prstGeom prst="roundRect">
            <a:avLst>
              <a:gd name="adj" fmla="val 2162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4688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Stays the same</a:t>
            </a:r>
            <a:endParaRPr lang="en-US" sz="1700"/>
          </a:p>
        </p:txBody>
      </p:sp>
      <p:sp>
        <p:nvSpPr>
          <p:cNvPr id="7" name="Shape 5"/>
          <p:cNvSpPr/>
          <p:nvPr/>
        </p:nvSpPr>
        <p:spPr>
          <a:xfrm>
            <a:off x="777240" y="2926080"/>
            <a:ext cx="3063240" cy="0"/>
          </a:xfrm>
          <a:prstGeom prst="line">
            <a:avLst/>
          </a:prstGeom>
          <a:noFill/>
          <a:ln w="1905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77240" y="3063240"/>
            <a:ext cx="3108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steps &amp; committees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standards &amp; policy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role in the process</a:t>
            </a:r>
            <a:endParaRPr lang="en-US" sz="1350"/>
          </a:p>
        </p:txBody>
      </p:sp>
      <p:sp>
        <p:nvSpPr>
          <p:cNvPr id="9" name="Shape 7"/>
          <p:cNvSpPr/>
          <p:nvPr/>
        </p:nvSpPr>
        <p:spPr>
          <a:xfrm>
            <a:off x="4279392" y="2286000"/>
            <a:ext cx="3520440" cy="3383280"/>
          </a:xfrm>
          <a:prstGeom prst="roundRect">
            <a:avLst>
              <a:gd name="adj" fmla="val 2162"/>
            </a:avLst>
          </a:prstGeom>
          <a:solidFill>
            <a:srgbClr val="FBEEDB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07992" y="24688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9C5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changes</a:t>
            </a:r>
            <a:endParaRPr lang="en-US" sz="1700"/>
          </a:p>
        </p:txBody>
      </p:sp>
      <p:sp>
        <p:nvSpPr>
          <p:cNvPr id="11" name="Shape 9"/>
          <p:cNvSpPr/>
          <p:nvPr/>
        </p:nvSpPr>
        <p:spPr>
          <a:xfrm>
            <a:off x="4507992" y="2926080"/>
            <a:ext cx="3063240" cy="0"/>
          </a:xfrm>
          <a:prstGeom prst="line">
            <a:avLst/>
          </a:prstGeom>
          <a:noFill/>
          <a:ln w="19050">
            <a:solidFill>
              <a:srgbClr val="9C5B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07992" y="3063240"/>
            <a:ext cx="3108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you log into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Paper/PDF forms → online proposals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you go to act on items</a:t>
            </a:r>
            <a:endParaRPr lang="en-US" sz="1350"/>
          </a:p>
        </p:txBody>
      </p:sp>
      <p:sp>
        <p:nvSpPr>
          <p:cNvPr id="13" name="Shape 11"/>
          <p:cNvSpPr/>
          <p:nvPr/>
        </p:nvSpPr>
        <p:spPr>
          <a:xfrm>
            <a:off x="8010144" y="2286000"/>
            <a:ext cx="3520440" cy="3383280"/>
          </a:xfrm>
          <a:prstGeom prst="roundRect">
            <a:avLst>
              <a:gd name="adj" fmla="val 2162"/>
            </a:avLst>
          </a:prstGeom>
          <a:solidFill>
            <a:srgbClr val="E7F3E7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38744" y="24688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E6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gain</a:t>
            </a:r>
            <a:endParaRPr lang="en-US" sz="1700"/>
          </a:p>
        </p:txBody>
      </p:sp>
      <p:sp>
        <p:nvSpPr>
          <p:cNvPr id="15" name="Shape 13"/>
          <p:cNvSpPr/>
          <p:nvPr/>
        </p:nvSpPr>
        <p:spPr>
          <a:xfrm>
            <a:off x="8238744" y="2926080"/>
            <a:ext cx="3063240" cy="0"/>
          </a:xfrm>
          <a:prstGeom prst="line">
            <a:avLst/>
          </a:prstGeom>
          <a:noFill/>
          <a:ln w="19050">
            <a:solidFill>
              <a:srgbClr val="2E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238744" y="3063240"/>
            <a:ext cx="3108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status at a glance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re-keying — SIS integration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searchable proposal archive</a:t>
            </a:r>
            <a:endParaRPr lang="en-US" sz="1350"/>
          </a:p>
        </p:txBody>
      </p:sp>
      <p:sp>
        <p:nvSpPr>
          <p:cNvPr id="17" name="Shape 15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225E7815-C8ED-A78A-98C8-61D061D66BFD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we are, and what’s ahead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1280160" y="2103120"/>
            <a:ext cx="9628632" cy="0"/>
          </a:xfrm>
          <a:prstGeom prst="line">
            <a:avLst/>
          </a:prstGeom>
          <a:noFill/>
          <a:ln w="254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161288" y="1984248"/>
            <a:ext cx="237744" cy="237744"/>
          </a:xfrm>
          <a:prstGeom prst="ellipse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51460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13232" y="265176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E518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May 15, 2026</a:t>
            </a:r>
            <a:endParaRPr lang="en-US" sz="1500"/>
          </a:p>
        </p:txBody>
      </p:sp>
      <p:sp>
        <p:nvSpPr>
          <p:cNvPr id="8" name="Text 6"/>
          <p:cNvSpPr/>
          <p:nvPr/>
        </p:nvSpPr>
        <p:spPr>
          <a:xfrm>
            <a:off x="713232" y="306324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err="1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CurricUNET</a:t>
            </a:r>
            <a:r>
              <a:rPr lang="en-US" sz="16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stops accepting new proposals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4370832" y="1984248"/>
            <a:ext cx="237744" cy="237744"/>
          </a:xfrm>
          <a:prstGeom prst="ellipse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163824" y="251460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328416" y="265176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E518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Summer 2026</a:t>
            </a:r>
            <a:endParaRPr lang="en-US" sz="1500"/>
          </a:p>
        </p:txBody>
      </p:sp>
      <p:sp>
        <p:nvSpPr>
          <p:cNvPr id="12" name="Text 10"/>
          <p:cNvSpPr/>
          <p:nvPr/>
        </p:nvSpPr>
        <p:spPr>
          <a:xfrm>
            <a:off x="3328416" y="306324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migrated · pilot with Pharmacy &amp; Forensic Sciences MS</a:t>
            </a:r>
            <a:endParaRPr lang="en-US" sz="1600"/>
          </a:p>
        </p:txBody>
      </p:sp>
      <p:sp>
        <p:nvSpPr>
          <p:cNvPr id="13" name="Shape 11"/>
          <p:cNvSpPr/>
          <p:nvPr/>
        </p:nvSpPr>
        <p:spPr>
          <a:xfrm>
            <a:off x="7580376" y="1984248"/>
            <a:ext cx="237744" cy="237744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373368" y="251460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537960" y="265176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Sept 8, 2026</a:t>
            </a:r>
            <a:endParaRPr lang="en-US" sz="1500"/>
          </a:p>
        </p:txBody>
      </p:sp>
      <p:sp>
        <p:nvSpPr>
          <p:cNvPr id="16" name="Text 14"/>
          <p:cNvSpPr/>
          <p:nvPr/>
        </p:nvSpPr>
        <p:spPr>
          <a:xfrm>
            <a:off x="6537960" y="306324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 — CourseDog becomes the system of record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10789920" y="1984248"/>
            <a:ext cx="237744" cy="237744"/>
          </a:xfrm>
          <a:prstGeom prst="ellipse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988552" y="2514600"/>
            <a:ext cx="2651760" cy="1737360"/>
          </a:xfrm>
          <a:prstGeom prst="roundRect">
            <a:avLst>
              <a:gd name="adj" fmla="val 4211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9153144" y="2651760"/>
            <a:ext cx="2331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E518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Ongoing</a:t>
            </a:r>
            <a:endParaRPr lang="en-US" sz="1500"/>
          </a:p>
        </p:txBody>
      </p:sp>
      <p:sp>
        <p:nvSpPr>
          <p:cNvPr id="20" name="Text 18"/>
          <p:cNvSpPr/>
          <p:nvPr/>
        </p:nvSpPr>
        <p:spPr>
          <a:xfrm>
            <a:off x="9153144" y="3063240"/>
            <a:ext cx="23317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 hours, sandbox practice, and reinforcement</a:t>
            </a:r>
            <a:endParaRPr lang="en-US" sz="1600"/>
          </a:p>
        </p:txBody>
      </p:sp>
      <p:sp>
        <p:nvSpPr>
          <p:cNvPr id="21" name="Text 19"/>
          <p:cNvSpPr/>
          <p:nvPr/>
        </p:nvSpPr>
        <p:spPr>
          <a:xfrm>
            <a:off x="548640" y="493776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Proposals already in CurricUNET are preserved and administratively transferred into CourseDog for continued review.</a:t>
            </a:r>
            <a:endParaRPr lang="en-US" sz="1300"/>
          </a:p>
        </p:txBody>
      </p:sp>
      <p:sp>
        <p:nvSpPr>
          <p:cNvPr id="22" name="Shape 20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A014F8F6-1B30-496B-B47E-FFD17A39910B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IDEA, NEW NAME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CurricUNET to CourseDog</a:t>
            </a:r>
            <a:endParaRPr lang="en-US" sz="300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219971"/>
              </p:ext>
            </p:extLst>
          </p:nvPr>
        </p:nvGraphicFramePr>
        <p:xfrm>
          <a:off x="548640" y="1554480"/>
          <a:ext cx="11091672" cy="3968496"/>
        </p:xfrm>
        <a:graphic>
          <a:graphicData uri="http://schemas.openxmlformats.org/drawingml/2006/table">
            <a:tbl>
              <a:tblPr/>
              <a:tblGrid>
                <a:gridCol w="5545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5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You used to say…</a:t>
                      </a:r>
                      <a:endParaRPr lang="en-US" sz="150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In CourseDog it’s…</a:t>
                      </a:r>
                      <a:endParaRPr lang="en-US" sz="150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a proposal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New Proposal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Originator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Created By / Proposer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 (90A, 91A, …)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</a:rPr>
                        <a:t>Proposal type (New Course, Edit Program… Form names are still there!)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approval queue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“Vote Required”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Approval step / approver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Workflow step / approver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Routing sheet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Workflow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63F1A98D-7D7F-1BD5-A41F-0907441243CC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Logging in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737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Logging in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</a:t>
            </a: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app.coursedog.com </a:t>
            </a: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(Chrome recommended) </a:t>
            </a: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Please do not practice here!</a:t>
            </a:r>
            <a:endParaRPr lang="en-US" sz="1600" b="1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You’re redirected to SIUE single sign-on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 with your SIUE e-ID and password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3657600"/>
            <a:ext cx="45720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Account Settings</a:t>
            </a:r>
            <a:endParaRPr lang="en-US" sz="1600">
              <a:latin typeface="Georgia"/>
            </a:endParaRPr>
          </a:p>
        </p:txBody>
      </p:sp>
      <p:sp>
        <p:nvSpPr>
          <p:cNvPr id="8" name="Text 6"/>
          <p:cNvSpPr/>
          <p:nvPr/>
        </p:nvSpPr>
        <p:spPr>
          <a:xfrm>
            <a:off x="822960" y="4069080"/>
            <a:ext cx="4572000" cy="1737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457200" lvl="0" indent="-307658">
              <a:lnSpc>
                <a:spcPct val="105000"/>
              </a:lnSpc>
              <a:buSzPts val="1245"/>
              <a:buChar char="●"/>
            </a:pPr>
            <a:r>
              <a:rPr lang="en-US" sz="1400"/>
              <a:t>User-specific Default Views</a:t>
            </a:r>
          </a:p>
          <a:p>
            <a:pPr marL="457200" lvl="0" indent="-307658">
              <a:lnSpc>
                <a:spcPct val="105000"/>
              </a:lnSpc>
              <a:spcBef>
                <a:spcPts val="1000"/>
              </a:spcBef>
              <a:buSzPts val="1245"/>
              <a:buChar char="●"/>
            </a:pPr>
            <a:r>
              <a:rPr lang="en-US" sz="1400"/>
              <a:t>Email Notification Preferences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buSzPts val="1245"/>
              <a:buChar char="○"/>
            </a:pPr>
            <a:r>
              <a:rPr lang="en-US" sz="1400"/>
              <a:t>Daily Digest - recommended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245"/>
              <a:buChar char="○"/>
            </a:pPr>
            <a:r>
              <a:rPr lang="en-US" sz="1400"/>
              <a:t>Immediate</a:t>
            </a:r>
          </a:p>
        </p:txBody>
      </p:sp>
      <p:sp>
        <p:nvSpPr>
          <p:cNvPr id="9" name="Shape 7"/>
          <p:cNvSpPr/>
          <p:nvPr/>
        </p:nvSpPr>
        <p:spPr>
          <a:xfrm>
            <a:off x="5952744" y="1655064"/>
            <a:ext cx="5742432" cy="3616452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989320" y="5280660"/>
            <a:ext cx="5669280" cy="228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850" i="1">
              <a:solidFill>
                <a:srgbClr val="6E6E6E"/>
              </a:solidFill>
              <a:ea typeface="Calibri"/>
              <a:cs typeface="Calibri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132A088A-98B2-7CFA-6F59-DF9D90A03BF2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7E151A-0928-3489-0E60-04C9AF21A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195" y="2017334"/>
            <a:ext cx="3141149" cy="1737361"/>
          </a:xfrm>
          <a:prstGeom prst="rect">
            <a:avLst/>
          </a:prstGeom>
        </p:spPr>
      </p:pic>
      <p:pic>
        <p:nvPicPr>
          <p:cNvPr id="19" name="Google Shape;853;p87">
            <a:extLst>
              <a:ext uri="{FF2B5EF4-FFF2-40B4-BE49-F238E27FC236}">
                <a16:creationId xmlns:a16="http://schemas.microsoft.com/office/drawing/2014/main" id="{136601B6-307B-DD90-F16A-2870BB2439EF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09887" y="3294204"/>
            <a:ext cx="2101825" cy="18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1DB98-962B-03F3-FD7B-D98016BC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6B21CEC-122A-171F-DED2-FFD1910D0E9D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CA303D5-80AC-2BD7-C832-0E56F13685E7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Finding your way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61F4312-58A2-9730-3996-CAD61309890F}"/>
              </a:ext>
            </a:extLst>
          </p:cNvPr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9C202C4-CC32-EE56-456E-B3CF24269D5D}"/>
              </a:ext>
            </a:extLst>
          </p:cNvPr>
          <p:cNvSpPr/>
          <p:nvPr/>
        </p:nvSpPr>
        <p:spPr>
          <a:xfrm>
            <a:off x="822960" y="1737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 Launcher </a:t>
            </a:r>
            <a:endParaRPr lang="en-US" sz="17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48DBE3A-D3FB-A8BC-E2C9-74A964C9C382}"/>
              </a:ext>
            </a:extLst>
          </p:cNvPr>
          <p:cNvSpPr/>
          <p:nvPr/>
        </p:nvSpPr>
        <p:spPr>
          <a:xfrm>
            <a:off x="822960" y="2310461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/>
              <a:t>If you’re brought to the </a:t>
            </a:r>
            <a:r>
              <a:rPr lang="en-US" sz="1600" b="1"/>
              <a:t>Product Tiles</a:t>
            </a:r>
            <a:r>
              <a:rPr lang="en-US" sz="1600"/>
              <a:t> landing page, select “Curriculum Management”.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/>
              <a:t>Otherwise, click the </a:t>
            </a:r>
            <a:r>
              <a:rPr lang="en-US" sz="1600" b="1"/>
              <a:t>Product Launchpad</a:t>
            </a:r>
            <a:r>
              <a:rPr lang="en-US" sz="1600"/>
              <a:t> dot grid in the top right and navigate to Curriculum Management.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/>
              <a:t>More products to come!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6164BFF-E6DB-8049-F84E-92F98D8FEF14}"/>
              </a:ext>
            </a:extLst>
          </p:cNvPr>
          <p:cNvSpPr/>
          <p:nvPr/>
        </p:nvSpPr>
        <p:spPr>
          <a:xfrm>
            <a:off x="822960" y="4026566"/>
            <a:ext cx="45720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Homepage &amp; Menu</a:t>
            </a:r>
            <a:endParaRPr lang="en-US" sz="1600">
              <a:latin typeface="Georgia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DC16751-7FD2-7DFD-231E-C36AFF775A79}"/>
              </a:ext>
            </a:extLst>
          </p:cNvPr>
          <p:cNvSpPr/>
          <p:nvPr/>
        </p:nvSpPr>
        <p:spPr>
          <a:xfrm>
            <a:off x="822960" y="4438046"/>
            <a:ext cx="4572000" cy="1737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457200" lvl="0" indent="-307658">
              <a:lnSpc>
                <a:spcPct val="105000"/>
              </a:lnSpc>
              <a:buSzPts val="1245"/>
              <a:buChar char="●"/>
            </a:pPr>
            <a:r>
              <a:rPr lang="en-US" sz="1400"/>
              <a:t>User-specific Default Views</a:t>
            </a:r>
          </a:p>
          <a:p>
            <a:pPr marL="457200" lvl="0" indent="-307658">
              <a:lnSpc>
                <a:spcPct val="105000"/>
              </a:lnSpc>
              <a:spcBef>
                <a:spcPts val="1000"/>
              </a:spcBef>
              <a:buSzPts val="1245"/>
              <a:buChar char="●"/>
            </a:pPr>
            <a:r>
              <a:rPr lang="en-US" sz="1400"/>
              <a:t>Email Notification Preferences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buSzPts val="1245"/>
              <a:buChar char="○"/>
            </a:pPr>
            <a:r>
              <a:rPr lang="en-US" sz="1400"/>
              <a:t>Daily Digest - recommended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245"/>
              <a:buChar char="○"/>
            </a:pPr>
            <a:r>
              <a:rPr lang="en-US" sz="1400"/>
              <a:t>Immediate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72B0568-A235-1C10-D8B2-1CC320C29FAA}"/>
              </a:ext>
            </a:extLst>
          </p:cNvPr>
          <p:cNvSpPr/>
          <p:nvPr/>
        </p:nvSpPr>
        <p:spPr>
          <a:xfrm>
            <a:off x="5952744" y="1655063"/>
            <a:ext cx="5742432" cy="4379971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1E52A60-F074-8731-8EE2-1B804FC48830}"/>
              </a:ext>
            </a:extLst>
          </p:cNvPr>
          <p:cNvSpPr/>
          <p:nvPr/>
        </p:nvSpPr>
        <p:spPr>
          <a:xfrm>
            <a:off x="5989320" y="5280660"/>
            <a:ext cx="5669280" cy="228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850" i="1">
              <a:solidFill>
                <a:srgbClr val="6E6E6E"/>
              </a:solidFill>
              <a:ea typeface="Calibri"/>
              <a:cs typeface="Calibri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D55C0F87-A62F-54EA-2376-9DA34EFF8DAF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DD7015D0-F470-D46A-6417-1685D2570841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B02E0488-484B-338E-24BD-CFEC959E278C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95CC66-7304-CB94-227A-A319FAA12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93" y="1797277"/>
            <a:ext cx="5315692" cy="2105319"/>
          </a:xfrm>
          <a:prstGeom prst="rect">
            <a:avLst/>
          </a:prstGeom>
        </p:spPr>
      </p:pic>
      <p:pic>
        <p:nvPicPr>
          <p:cNvPr id="21" name="Google Shape;864;p88">
            <a:extLst>
              <a:ext uri="{FF2B5EF4-FFF2-40B4-BE49-F238E27FC236}">
                <a16:creationId xmlns:a16="http://schemas.microsoft.com/office/drawing/2014/main" id="{F25D3966-1B56-4598-C5A2-86C444FB10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961"/>
          <a:stretch/>
        </p:blipFill>
        <p:spPr>
          <a:xfrm>
            <a:off x="7395411" y="3429000"/>
            <a:ext cx="4244774" cy="2413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3538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468880"/>
            <a:ext cx="1371600" cy="1371600"/>
          </a:xfrm>
          <a:prstGeom prst="ellipse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932688" y="2852928"/>
            <a:ext cx="603504" cy="6035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86000" y="29260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approvers</a:t>
            </a:r>
            <a:endParaRPr lang="en-US" sz="3600"/>
          </a:p>
        </p:txBody>
      </p:sp>
      <p:sp>
        <p:nvSpPr>
          <p:cNvPr id="6" name="Text 3"/>
          <p:cNvSpPr/>
          <p:nvPr/>
        </p:nvSpPr>
        <p:spPr>
          <a:xfrm>
            <a:off x="2286000" y="379476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 proposals, record a decision, and keep curriculum moving</a:t>
            </a:r>
            <a:endParaRPr lang="en-US" sz="15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APPROVERS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dashboard: where to act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512064" y="1655064"/>
            <a:ext cx="5742432" cy="3616452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922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720840" y="173736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/>
            <a:r>
              <a:rPr lang="en-US" sz="1400"/>
              <a:t>The </a:t>
            </a:r>
            <a:r>
              <a:rPr lang="en-US" sz="1400" b="1"/>
              <a:t>Proposals Dashboard</a:t>
            </a:r>
            <a:r>
              <a:rPr lang="en-US" sz="1400"/>
              <a:t> will show you the proposals that are most important:</a:t>
            </a:r>
          </a:p>
        </p:txBody>
      </p:sp>
      <p:sp>
        <p:nvSpPr>
          <p:cNvPr id="9" name="Text 6"/>
          <p:cNvSpPr/>
          <p:nvPr/>
        </p:nvSpPr>
        <p:spPr>
          <a:xfrm>
            <a:off x="6720840" y="2468880"/>
            <a:ext cx="466344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lvl="0" indent="-304800">
              <a:spcBef>
                <a:spcPts val="1200"/>
              </a:spcBef>
              <a:buSzPts val="1200"/>
              <a:buChar char="●"/>
            </a:pPr>
            <a:r>
              <a:rPr lang="en-US" sz="1400" b="1"/>
              <a:t>Vote Required</a:t>
            </a:r>
            <a:r>
              <a:rPr lang="en-US" sz="1400"/>
              <a:t>: proposals are at your workflow step &amp; awaiting votes</a:t>
            </a:r>
          </a:p>
          <a:p>
            <a:pPr marL="457200" lvl="0" indent="-304800">
              <a:buSzPts val="1200"/>
              <a:buChar char="●"/>
            </a:pPr>
            <a:r>
              <a:rPr lang="en-US" sz="1400" b="1"/>
              <a:t>Assigned to Me</a:t>
            </a:r>
            <a:r>
              <a:rPr lang="en-US" sz="1400"/>
              <a:t>: proposals are in-flight, but not at your workflow step yet</a:t>
            </a:r>
          </a:p>
          <a:p>
            <a:pPr marL="457200" lvl="0" indent="-304800">
              <a:buSzPts val="1200"/>
              <a:buChar char="●"/>
            </a:pPr>
            <a:r>
              <a:rPr lang="en-US" sz="1400" b="1"/>
              <a:t>Created by Me</a:t>
            </a:r>
            <a:r>
              <a:rPr lang="en-US" sz="1400"/>
              <a:t>: proposals that you have submitted</a:t>
            </a:r>
          </a:p>
          <a:p>
            <a:pPr marL="457200" lvl="0" indent="-304800">
              <a:buSzPts val="1200"/>
              <a:buChar char="●"/>
            </a:pPr>
            <a:r>
              <a:rPr lang="en-US" sz="1400" b="1"/>
              <a:t>All Requests</a:t>
            </a:r>
            <a:r>
              <a:rPr lang="en-US" sz="1400"/>
              <a:t> &amp; </a:t>
            </a:r>
            <a:r>
              <a:rPr lang="en-US" sz="1400" b="1"/>
              <a:t>Archived Requests</a:t>
            </a:r>
            <a:r>
              <a:rPr lang="en-US" sz="1400"/>
              <a:t>: all proposals in </a:t>
            </a:r>
            <a:r>
              <a:rPr lang="en-US" sz="1400" err="1"/>
              <a:t>Coursedog</a:t>
            </a:r>
            <a:endParaRPr lang="en-US" sz="1400"/>
          </a:p>
          <a:p>
            <a:pPr marL="457200" lvl="0" indent="-304800">
              <a:buSzPts val="1200"/>
              <a:buChar char="●"/>
            </a:pPr>
            <a:endParaRPr lang="en-US" sz="1400"/>
          </a:p>
          <a:p>
            <a:pPr marL="457200" lvl="0" indent="-304800">
              <a:buSzPts val="1200"/>
              <a:buChar char="●"/>
            </a:pPr>
            <a:endParaRPr lang="en-US" sz="1400"/>
          </a:p>
          <a:p>
            <a:pPr lvl="0"/>
            <a:r>
              <a:rPr lang="en-US" sz="1400"/>
              <a:t>You can filter &amp; customize your dashboard views further:</a:t>
            </a:r>
          </a:p>
          <a:p>
            <a:pPr marL="457200" lvl="0" indent="-304800">
              <a:spcBef>
                <a:spcPts val="1200"/>
              </a:spcBef>
              <a:buSzPts val="1200"/>
              <a:buChar char="●"/>
            </a:pPr>
            <a:r>
              <a:rPr lang="en-US" sz="1400" b="1"/>
              <a:t>Apply filters</a:t>
            </a:r>
            <a:r>
              <a:rPr lang="en-US" sz="1400"/>
              <a:t> based on the proposal type, status, etc.</a:t>
            </a:r>
          </a:p>
          <a:p>
            <a:pPr marL="457200" lvl="0" indent="-304800">
              <a:buSzPts val="1200"/>
              <a:buChar char="●"/>
            </a:pPr>
            <a:r>
              <a:rPr lang="en-US" sz="1400" b="1"/>
              <a:t>Customize the columns</a:t>
            </a:r>
            <a:r>
              <a:rPr lang="en-US" sz="1400"/>
              <a:t> in the dashboard to see critical information at a glance</a:t>
            </a:r>
          </a:p>
          <a:p>
            <a:pPr marL="457200" lvl="0" indent="-304800">
              <a:buSzPts val="1200"/>
              <a:buChar char="●"/>
            </a:pPr>
            <a:r>
              <a:rPr lang="en-US" sz="1400" b="1"/>
              <a:t>Save Views</a:t>
            </a:r>
            <a:r>
              <a:rPr lang="en-US" sz="1400"/>
              <a:t> to reuse later, or to make your personal Default View in your Account Settings</a:t>
            </a:r>
          </a:p>
          <a:p>
            <a:pPr marL="457200" lvl="0" indent="-304800">
              <a:buSzPts val="1200"/>
              <a:buChar char="●"/>
            </a:pPr>
            <a:endParaRPr lang="en-US" sz="1400"/>
          </a:p>
        </p:txBody>
      </p:sp>
      <p:sp>
        <p:nvSpPr>
          <p:cNvPr id="10" name="Shape 7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Approvers Training</a:t>
            </a:r>
            <a:endParaRPr lang="en-US" sz="900"/>
          </a:p>
        </p:txBody>
      </p:sp>
      <p:sp>
        <p:nvSpPr>
          <p:cNvPr id="12" name="Text 9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/>
          </a:p>
        </p:txBody>
      </p:sp>
      <p:pic>
        <p:nvPicPr>
          <p:cNvPr id="18" name="Google Shape;927;p95">
            <a:extLst>
              <a:ext uri="{FF2B5EF4-FFF2-40B4-BE49-F238E27FC236}">
                <a16:creationId xmlns:a16="http://schemas.microsoft.com/office/drawing/2014/main" id="{05AF3B78-34EA-DEA2-0FD1-DC5743075D7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t="9609"/>
          <a:stretch/>
        </p:blipFill>
        <p:spPr>
          <a:xfrm>
            <a:off x="676500" y="2090578"/>
            <a:ext cx="5417912" cy="267684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924;p95">
            <a:extLst>
              <a:ext uri="{FF2B5EF4-FFF2-40B4-BE49-F238E27FC236}">
                <a16:creationId xmlns:a16="http://schemas.microsoft.com/office/drawing/2014/main" id="{0212DF45-6452-5BE0-AFD9-EFE36157FC07}"/>
              </a:ext>
            </a:extLst>
          </p:cNvPr>
          <p:cNvSpPr txBox="1">
            <a:spLocks/>
          </p:cNvSpPr>
          <p:nvPr/>
        </p:nvSpPr>
        <p:spPr>
          <a:xfrm>
            <a:off x="6492240" y="1486914"/>
            <a:ext cx="34104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>
                <a:solidFill>
                  <a:srgbClr val="E5182D"/>
                </a:solidFill>
              </a:rPr>
              <a:t>Viewing Proposals</a:t>
            </a:r>
          </a:p>
        </p:txBody>
      </p:sp>
      <p:sp>
        <p:nvSpPr>
          <p:cNvPr id="22" name="Google Shape;924;p95">
            <a:extLst>
              <a:ext uri="{FF2B5EF4-FFF2-40B4-BE49-F238E27FC236}">
                <a16:creationId xmlns:a16="http://schemas.microsoft.com/office/drawing/2014/main" id="{1AD0216A-DD8E-A334-DCD9-B7E0822D41E1}"/>
              </a:ext>
            </a:extLst>
          </p:cNvPr>
          <p:cNvSpPr txBox="1">
            <a:spLocks/>
          </p:cNvSpPr>
          <p:nvPr/>
        </p:nvSpPr>
        <p:spPr>
          <a:xfrm>
            <a:off x="6492240" y="4028301"/>
            <a:ext cx="34104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"/>
              <a:buNone/>
              <a:defRPr sz="15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>
              <a:spcAft>
                <a:spcPts val="1200"/>
              </a:spcAft>
            </a:pPr>
            <a:r>
              <a:rPr lang="en-US">
                <a:solidFill>
                  <a:srgbClr val="E5182D"/>
                </a:solidFill>
              </a:rPr>
              <a:t>Dashboard Views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APPROVERS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Review, then decide</a:t>
            </a:r>
            <a:endParaRPr lang="en-US" sz="300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626147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E518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</a:t>
            </a:r>
            <a:endParaRPr lang="en-US" sz="1600">
              <a:solidFill>
                <a:srgbClr val="E5182D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1956553"/>
            <a:ext cx="4572000" cy="424307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from Vote Required → Proposal Toolbox appears</a:t>
            </a:r>
            <a:endParaRPr lang="en-US" sz="1350"/>
          </a:p>
          <a:p>
            <a:pPr marL="342900" indent="-342900"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rationale and attachments</a:t>
            </a:r>
          </a:p>
          <a:p>
            <a:pPr marL="342900" indent="-342900"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Action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350" b="1">
                <a:solidFill>
                  <a:srgbClr val="4C8E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Approve/Reject</a:t>
            </a: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add a comment</a:t>
            </a:r>
            <a:endParaRPr lang="en-US" sz="1350"/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350" b="1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 back</a:t>
            </a: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an earlier step for fixable issues</a:t>
            </a:r>
            <a:endParaRPr lang="en-US" sz="1350"/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US" sz="135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a PDF</a:t>
            </a: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committee records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1350"/>
          </a:p>
          <a:p>
            <a:pPr marL="342900" indent="-342900">
              <a:buSzPct val="100000"/>
              <a:buChar char="•"/>
            </a:pPr>
            <a:endParaRPr lang="en-US" sz="1350"/>
          </a:p>
          <a:p>
            <a:pPr marL="342900" indent="-342900">
              <a:buSzPct val="100000"/>
              <a:buChar char="•"/>
            </a:pPr>
            <a:endParaRPr lang="en-US" sz="1350"/>
          </a:p>
          <a:p>
            <a:pPr lvl="0"/>
            <a:r>
              <a:rPr lang="en-US" sz="1400"/>
              <a:t>When viewing a Proposal, you can review &amp; take action as needed:</a:t>
            </a:r>
          </a:p>
          <a:p>
            <a:pPr marL="457200" lvl="0" indent="-311150">
              <a:spcBef>
                <a:spcPts val="1200"/>
              </a:spcBef>
              <a:buSzPts val="1300"/>
              <a:buChar char="●"/>
            </a:pPr>
            <a:r>
              <a:rPr lang="en-US" sz="1400"/>
              <a:t>Review the </a:t>
            </a:r>
            <a:r>
              <a:rPr lang="en-US" sz="1400" b="1"/>
              <a:t>proposal information</a:t>
            </a:r>
            <a:r>
              <a:rPr lang="en-US" sz="1400"/>
              <a:t> on the left</a:t>
            </a:r>
          </a:p>
          <a:p>
            <a:pPr marL="457200" lvl="0" indent="-311150">
              <a:buSzPts val="1300"/>
              <a:buChar char="●"/>
            </a:pPr>
            <a:r>
              <a:rPr lang="en-US" sz="1400" b="1"/>
              <a:t>Make decisions</a:t>
            </a:r>
            <a:r>
              <a:rPr lang="en-US" sz="1400"/>
              <a:t> on the proposal - Approve, Reject, Route Back, or make other custom decisions. Include comments with your vote</a:t>
            </a:r>
          </a:p>
          <a:p>
            <a:pPr marL="457200" lvl="0" indent="-311150">
              <a:buSzPts val="1300"/>
              <a:buChar char="●"/>
            </a:pPr>
            <a:r>
              <a:rPr lang="en-US" sz="1400"/>
              <a:t>Review the proposal’s </a:t>
            </a:r>
            <a:r>
              <a:rPr lang="en-US" sz="1400" b="1"/>
              <a:t>workflow path</a:t>
            </a:r>
          </a:p>
          <a:p>
            <a:pPr marL="457200" lvl="0" indent="-311150">
              <a:buSzPts val="1300"/>
              <a:buChar char="●"/>
            </a:pPr>
            <a:r>
              <a:rPr lang="en-US" sz="1400"/>
              <a:t>View the proposal’s </a:t>
            </a:r>
            <a:r>
              <a:rPr lang="en-US" sz="1400" b="1"/>
              <a:t>Activity Log</a:t>
            </a:r>
            <a:r>
              <a:rPr lang="en-US" sz="1400"/>
              <a:t>, and make </a:t>
            </a:r>
            <a:r>
              <a:rPr lang="en-US" sz="1400" b="1"/>
              <a:t>non-voting comments</a:t>
            </a:r>
            <a:r>
              <a:rPr lang="en-US" sz="1400"/>
              <a:t> for others to see.</a:t>
            </a:r>
          </a:p>
          <a:p>
            <a:pPr marL="342900" indent="-342900">
              <a:buSzPct val="100000"/>
              <a:buChar char="•"/>
            </a:pPr>
            <a:endParaRPr lang="en-US" sz="1350"/>
          </a:p>
        </p:txBody>
      </p:sp>
      <p:sp>
        <p:nvSpPr>
          <p:cNvPr id="7" name="Text 5"/>
          <p:cNvSpPr/>
          <p:nvPr/>
        </p:nvSpPr>
        <p:spPr>
          <a:xfrm>
            <a:off x="822960" y="3583458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E5182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Proposal Toolbox</a:t>
            </a:r>
          </a:p>
        </p:txBody>
      </p:sp>
      <p:sp>
        <p:nvSpPr>
          <p:cNvPr id="8" name="Text 6"/>
          <p:cNvSpPr/>
          <p:nvPr/>
        </p:nvSpPr>
        <p:spPr>
          <a:xfrm>
            <a:off x="822960" y="4069080"/>
            <a:ext cx="45720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50"/>
          </a:p>
        </p:txBody>
      </p:sp>
      <p:sp>
        <p:nvSpPr>
          <p:cNvPr id="9" name="Shape 7"/>
          <p:cNvSpPr/>
          <p:nvPr/>
        </p:nvSpPr>
        <p:spPr>
          <a:xfrm>
            <a:off x="5952744" y="1655063"/>
            <a:ext cx="5742432" cy="3942545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CourseDog Introductory Training</a:t>
            </a:r>
            <a:endParaRPr lang="en-US" sz="900"/>
          </a:p>
        </p:txBody>
      </p:sp>
      <p:sp>
        <p:nvSpPr>
          <p:cNvPr id="14" name="Text 11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/>
          </a:p>
        </p:txBody>
      </p:sp>
      <p:pic>
        <p:nvPicPr>
          <p:cNvPr id="16" name="Google Shape;935;p96">
            <a:extLst>
              <a:ext uri="{FF2B5EF4-FFF2-40B4-BE49-F238E27FC236}">
                <a16:creationId xmlns:a16="http://schemas.microsoft.com/office/drawing/2014/main" id="{CDBD2B60-1770-2D45-BE1A-34B09CF75B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13956"/>
          <a:stretch/>
        </p:blipFill>
        <p:spPr>
          <a:xfrm>
            <a:off x="6724856" y="1771713"/>
            <a:ext cx="4191523" cy="179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36;p96">
            <a:extLst>
              <a:ext uri="{FF2B5EF4-FFF2-40B4-BE49-F238E27FC236}">
                <a16:creationId xmlns:a16="http://schemas.microsoft.com/office/drawing/2014/main" id="{C2459A9F-D420-B881-6E6B-FDACFD7FC20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4256" y="3220463"/>
            <a:ext cx="2171801" cy="231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937;p96">
            <a:extLst>
              <a:ext uri="{FF2B5EF4-FFF2-40B4-BE49-F238E27FC236}">
                <a16:creationId xmlns:a16="http://schemas.microsoft.com/office/drawing/2014/main" id="{9705F529-D040-30D6-A98F-C6C99B0351B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69506" y="3220463"/>
            <a:ext cx="1712200" cy="216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approval routing works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 mirrors SIUE’s existing approval path as automated workflow steps. A graduate program change (Form 91A) routes:</a:t>
            </a:r>
            <a:endParaRPr lang="en-US" sz="1400"/>
          </a:p>
        </p:txBody>
      </p:sp>
      <p:sp>
        <p:nvSpPr>
          <p:cNvPr id="5" name="Shape 3"/>
          <p:cNvSpPr/>
          <p:nvPr/>
        </p:nvSpPr>
        <p:spPr>
          <a:xfrm>
            <a:off x="388001" y="22860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52593" y="25877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52593" y="26151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1046369" y="24688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Chair</a:t>
            </a:r>
            <a:endParaRPr lang="en-US" sz="1200"/>
          </a:p>
        </p:txBody>
      </p:sp>
      <p:sp>
        <p:nvSpPr>
          <p:cNvPr id="9" name="Text 7"/>
          <p:cNvSpPr/>
          <p:nvPr/>
        </p:nvSpPr>
        <p:spPr>
          <a:xfrm>
            <a:off x="5742432" y="25603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10" name="Shape 8"/>
          <p:cNvSpPr/>
          <p:nvPr/>
        </p:nvSpPr>
        <p:spPr>
          <a:xfrm>
            <a:off x="6016752" y="22860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181344" y="25877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181344" y="26151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/>
          </a:p>
        </p:txBody>
      </p:sp>
      <p:sp>
        <p:nvSpPr>
          <p:cNvPr id="13" name="Text 11"/>
          <p:cNvSpPr/>
          <p:nvPr/>
        </p:nvSpPr>
        <p:spPr>
          <a:xfrm>
            <a:off x="6675120" y="24688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Dean’s Office</a:t>
            </a:r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8558784" y="25603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15" name="Shape 13"/>
          <p:cNvSpPr/>
          <p:nvPr/>
        </p:nvSpPr>
        <p:spPr>
          <a:xfrm>
            <a:off x="8833104" y="22860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997696" y="25877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997696" y="26151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9491472" y="24688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Provost — initial review</a:t>
            </a:r>
            <a:endParaRPr lang="en-US" sz="1200"/>
          </a:p>
        </p:txBody>
      </p:sp>
      <p:sp>
        <p:nvSpPr>
          <p:cNvPr id="19" name="Text 17"/>
          <p:cNvSpPr/>
          <p:nvPr/>
        </p:nvSpPr>
        <p:spPr>
          <a:xfrm>
            <a:off x="11375136" y="25603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20" name="Shape 18"/>
          <p:cNvSpPr/>
          <p:nvPr/>
        </p:nvSpPr>
        <p:spPr>
          <a:xfrm>
            <a:off x="407277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571869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71869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</a:rPr>
              <a:t>5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1065645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Programs Committee</a:t>
            </a:r>
            <a:endParaRPr lang="en-US" sz="1200"/>
          </a:p>
        </p:txBody>
      </p:sp>
      <p:sp>
        <p:nvSpPr>
          <p:cNvPr id="24" name="Shape 22"/>
          <p:cNvSpPr/>
          <p:nvPr/>
        </p:nvSpPr>
        <p:spPr>
          <a:xfrm>
            <a:off x="3200400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364992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364992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3858768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Council </a:t>
            </a:r>
            <a:endParaRPr lang="en-US" sz="1200"/>
          </a:p>
        </p:txBody>
      </p:sp>
      <p:sp>
        <p:nvSpPr>
          <p:cNvPr id="28" name="Text 26"/>
          <p:cNvSpPr/>
          <p:nvPr/>
        </p:nvSpPr>
        <p:spPr>
          <a:xfrm>
            <a:off x="5742432" y="39319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29" name="Shape 27"/>
          <p:cNvSpPr/>
          <p:nvPr/>
        </p:nvSpPr>
        <p:spPr>
          <a:xfrm>
            <a:off x="6016752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6181344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181344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400"/>
          </a:p>
        </p:txBody>
      </p:sp>
      <p:sp>
        <p:nvSpPr>
          <p:cNvPr id="32" name="Text 30"/>
          <p:cNvSpPr/>
          <p:nvPr/>
        </p:nvSpPr>
        <p:spPr>
          <a:xfrm>
            <a:off x="6675120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Provost — Chancellor approval</a:t>
            </a:r>
            <a:endParaRPr lang="en-US" sz="1200"/>
          </a:p>
        </p:txBody>
      </p:sp>
      <p:sp>
        <p:nvSpPr>
          <p:cNvPr id="33" name="Text 31"/>
          <p:cNvSpPr/>
          <p:nvPr/>
        </p:nvSpPr>
        <p:spPr>
          <a:xfrm>
            <a:off x="8558784" y="39319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34" name="Shape 32"/>
          <p:cNvSpPr/>
          <p:nvPr/>
        </p:nvSpPr>
        <p:spPr>
          <a:xfrm>
            <a:off x="8833104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8997696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8997696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400"/>
          </a:p>
        </p:txBody>
      </p:sp>
      <p:sp>
        <p:nvSpPr>
          <p:cNvPr id="37" name="Text 35"/>
          <p:cNvSpPr/>
          <p:nvPr/>
        </p:nvSpPr>
        <p:spPr>
          <a:xfrm>
            <a:off x="9491472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 System / IBHE (as applicable)</a:t>
            </a:r>
            <a:endParaRPr lang="en-US" sz="1200"/>
          </a:p>
        </p:txBody>
      </p:sp>
      <p:sp>
        <p:nvSpPr>
          <p:cNvPr id="39" name="Shape 37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Approvers Training</a:t>
            </a:r>
            <a:endParaRPr lang="en-US" sz="900"/>
          </a:p>
        </p:txBody>
      </p:sp>
      <p:sp>
        <p:nvSpPr>
          <p:cNvPr id="41" name="Text 39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/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412BBD5B-F716-D72A-E735-36DC5873E3A1}"/>
              </a:ext>
            </a:extLst>
          </p:cNvPr>
          <p:cNvSpPr/>
          <p:nvPr/>
        </p:nvSpPr>
        <p:spPr>
          <a:xfrm>
            <a:off x="2941403" y="39319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B8A9BBDB-9416-75CA-E583-5684DC89C79C}"/>
              </a:ext>
            </a:extLst>
          </p:cNvPr>
          <p:cNvSpPr/>
          <p:nvPr/>
        </p:nvSpPr>
        <p:spPr>
          <a:xfrm>
            <a:off x="2941895" y="2562544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47" name="Shape 8">
            <a:extLst>
              <a:ext uri="{FF2B5EF4-FFF2-40B4-BE49-F238E27FC236}">
                <a16:creationId xmlns:a16="http://schemas.microsoft.com/office/drawing/2014/main" id="{1F15A7C6-C8D7-6DFD-D09D-3FABB7ED0741}"/>
              </a:ext>
            </a:extLst>
          </p:cNvPr>
          <p:cNvSpPr/>
          <p:nvPr/>
        </p:nvSpPr>
        <p:spPr>
          <a:xfrm>
            <a:off x="3217698" y="2281181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5BBF70FC-B8F0-7B19-02E1-FFC4C0671D55}"/>
              </a:ext>
            </a:extLst>
          </p:cNvPr>
          <p:cNvSpPr/>
          <p:nvPr/>
        </p:nvSpPr>
        <p:spPr>
          <a:xfrm>
            <a:off x="3382290" y="2582933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B7F17325-F247-8DAD-B06F-66053F589EDC}"/>
              </a:ext>
            </a:extLst>
          </p:cNvPr>
          <p:cNvSpPr/>
          <p:nvPr/>
        </p:nvSpPr>
        <p:spPr>
          <a:xfrm>
            <a:off x="3382290" y="2610365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/>
          </a:p>
        </p:txBody>
      </p:sp>
      <p:sp>
        <p:nvSpPr>
          <p:cNvPr id="53" name="Text 11">
            <a:extLst>
              <a:ext uri="{FF2B5EF4-FFF2-40B4-BE49-F238E27FC236}">
                <a16:creationId xmlns:a16="http://schemas.microsoft.com/office/drawing/2014/main" id="{B09DB653-9407-1B05-351A-45B00C7EC0A0}"/>
              </a:ext>
            </a:extLst>
          </p:cNvPr>
          <p:cNvSpPr/>
          <p:nvPr/>
        </p:nvSpPr>
        <p:spPr>
          <a:xfrm>
            <a:off x="3876066" y="2464061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Curriculum Committee</a:t>
            </a:r>
            <a:endParaRPr lang="en-US" sz="120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3F58F47C-65A2-DD64-F73A-130895FE3FA6}"/>
              </a:ext>
            </a:extLst>
          </p:cNvPr>
          <p:cNvSpPr/>
          <p:nvPr/>
        </p:nvSpPr>
        <p:spPr>
          <a:xfrm>
            <a:off x="2967597" y="5165124"/>
            <a:ext cx="5883795" cy="1034508"/>
          </a:xfrm>
          <a:prstGeom prst="roundRect">
            <a:avLst/>
          </a:prstGeom>
          <a:solidFill>
            <a:srgbClr val="E5182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You have 2 weeks to review items in your queue before they auto-advance!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 Practices</a:t>
            </a:r>
            <a:endParaRPr lang="en-US" sz="3800"/>
          </a:p>
        </p:txBody>
      </p:sp>
      <p:sp>
        <p:nvSpPr>
          <p:cNvPr id="4" name="Text 2"/>
          <p:cNvSpPr/>
          <p:nvPr/>
        </p:nvSpPr>
        <p:spPr>
          <a:xfrm>
            <a:off x="640080" y="2651760"/>
            <a:ext cx="5454332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queue on a schedule</a:t>
            </a: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 your deadline – 2 week auto-advance</a:t>
            </a:r>
            <a:endParaRPr lang="en-US" sz="170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a designee </a:t>
            </a:r>
            <a:r>
              <a:rPr lang="en-US" sz="1700" b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</a:t>
            </a:r>
            <a:r>
              <a:rPr lang="en-US" sz="17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you need one</a:t>
            </a: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&amp; Take Action – your feedback matters</a:t>
            </a:r>
            <a:endParaRPr lang="en-US" sz="1700">
              <a:solidFill>
                <a:schemeClr val="bg1"/>
              </a:solidFill>
            </a:endParaRPr>
          </a:p>
          <a:p>
            <a:pPr marL="342900" indent="-342900">
              <a:buSzPct val="100000"/>
              <a:buChar char="✓"/>
            </a:pPr>
            <a:r>
              <a:rPr lang="en-US" sz="170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questions to us before go-live on September </a:t>
            </a:r>
            <a:r>
              <a:rPr lang="en-US" sz="17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/>
          </a:p>
        </p:txBody>
      </p:sp>
      <p:sp>
        <p:nvSpPr>
          <p:cNvPr id="5" name="Text 3"/>
          <p:cNvSpPr/>
          <p:nvPr/>
        </p:nvSpPr>
        <p:spPr>
          <a:xfrm>
            <a:off x="548640" y="5852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 Pat Sears · psears@siue.edu    |    Ma Zenia Agustin · zagusti@siue.edu</a:t>
            </a:r>
            <a:endParaRPr lang="en-US" sz="13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27F3E3E-9B7B-26B5-D325-F9F047048B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717598"/>
              </p:ext>
            </p:extLst>
          </p:nvPr>
        </p:nvGraphicFramePr>
        <p:xfrm>
          <a:off x="6265227" y="2218690"/>
          <a:ext cx="5256213" cy="3609340"/>
        </p:xfrm>
        <a:graphic>
          <a:graphicData uri="http://schemas.openxmlformats.org/drawingml/2006/table">
            <a:tbl>
              <a:tblPr firstRow="1" firstCol="1" bandRow="1"/>
              <a:tblGrid>
                <a:gridCol w="5256213">
                  <a:extLst>
                    <a:ext uri="{9D8B030D-6E8A-4147-A177-3AD203B41FA5}">
                      <a16:colId xmlns:a16="http://schemas.microsoft.com/office/drawing/2014/main" val="22603419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500"/>
                        </a:spcAft>
                        <a:buNone/>
                      </a:pPr>
                      <a:r>
                        <a:rPr lang="en-US" sz="1600" b="1" cap="all" spc="50">
                          <a:solidFill>
                            <a:srgbClr val="E5182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✓  WHAT TO LOOK FOR IN A PROPOSAL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>
                        <a:spcAft>
                          <a:spcPts val="400"/>
                        </a:spcAft>
                        <a:buNone/>
                      </a:pP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Before approving, confirm the proposal includes: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Clear justification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a rationale that explains the need for change and its curricular impact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Defined learning objectives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measurable, and aligned with the course level and program outcomes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Consistency across the form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prerequisites, credit hours, and course numbers match throughout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Letter of support from affected units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required whenever the proposal impacts another department's courses, prerequisites, or curriculum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2075" marR="0">
                        <a:spcAft>
                          <a:spcPts val="25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 addition, confirm course proposals include: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Complete, accurate syllabus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matches the proposed 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course</a:t>
                      </a: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/catalog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description, credit hours, and format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Accurate catalog description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reflects the course as it will actually be taught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 marR="0">
                        <a:spcAft>
                          <a:spcPts val="250"/>
                        </a:spcAft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700" marR="139700" marT="114300" marB="127000">
                    <a:lnL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8242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5CB90-1ABB-705F-97C6-E2EFDB82E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4B217F7-2901-1219-0331-C3BBB767006A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058F40C-7680-20C1-30C4-A62876F2F6B7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Getting help and resources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1386744-7979-D43D-6A79-E118C3133064}"/>
              </a:ext>
            </a:extLst>
          </p:cNvPr>
          <p:cNvSpPr/>
          <p:nvPr/>
        </p:nvSpPr>
        <p:spPr>
          <a:xfrm>
            <a:off x="548640" y="1554480"/>
            <a:ext cx="5486400" cy="4480560"/>
          </a:xfrm>
          <a:prstGeom prst="roundRect">
            <a:avLst>
              <a:gd name="adj" fmla="val 1633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7DE5903-6704-8044-D534-879ECB105F67}"/>
              </a:ext>
            </a:extLst>
          </p:cNvPr>
          <p:cNvSpPr/>
          <p:nvPr/>
        </p:nvSpPr>
        <p:spPr>
          <a:xfrm>
            <a:off x="777240" y="1755648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1932A7B5-3402-509D-E6CA-8EA0980919A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86968" y="1865376"/>
            <a:ext cx="283464" cy="283464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57419FD4-682C-F0A1-AADE-28DB41B943BA}"/>
              </a:ext>
            </a:extLst>
          </p:cNvPr>
          <p:cNvSpPr/>
          <p:nvPr/>
        </p:nvSpPr>
        <p:spPr>
          <a:xfrm>
            <a:off x="1417320" y="180136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SIUE contacts</a:t>
            </a:r>
            <a:endParaRPr lang="en-US" sz="18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CC07814-0B74-81F7-B184-67FA39E72626}"/>
              </a:ext>
            </a:extLst>
          </p:cNvPr>
          <p:cNvSpPr/>
          <p:nvPr/>
        </p:nvSpPr>
        <p:spPr>
          <a:xfrm>
            <a:off x="822960" y="246888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 Sears</a:t>
            </a:r>
            <a:endParaRPr lang="en-US" sz="1500"/>
          </a:p>
          <a:p>
            <a:pPr marL="0" indent="0">
              <a:buNone/>
            </a:pPr>
            <a:r>
              <a:rPr lang="en-US" sz="12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— rollout, workflow, access &amp; roles</a:t>
            </a:r>
            <a:endParaRPr lang="en-US" sz="1500"/>
          </a:p>
          <a:p>
            <a:pPr marL="0" indent="0">
              <a:buNone/>
            </a:pPr>
            <a:r>
              <a:rPr lang="en-US" sz="125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psears@siue.edu  ·  618-650-3243</a:t>
            </a:r>
            <a:endParaRPr lang="en-US" sz="15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4A00886-7881-21A4-B0B9-1DDF61F3C02D}"/>
              </a:ext>
            </a:extLst>
          </p:cNvPr>
          <p:cNvSpPr/>
          <p:nvPr/>
        </p:nvSpPr>
        <p:spPr>
          <a:xfrm>
            <a:off x="822960" y="352044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Zenia Agustin</a:t>
            </a:r>
            <a:endParaRPr lang="en-US" sz="1500"/>
          </a:p>
          <a:p>
            <a:pPr marL="0" indent="0">
              <a:buNone/>
            </a:pPr>
            <a:r>
              <a:rPr lang="en-US" sz="12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forms — proposal content &amp; form questions</a:t>
            </a:r>
            <a:endParaRPr lang="en-US" sz="1500"/>
          </a:p>
          <a:p>
            <a:pPr marL="0" indent="0">
              <a:buNone/>
            </a:pPr>
            <a:r>
              <a:rPr lang="en-US" sz="125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zagusti@siue.edu  ·  618-650-2357</a:t>
            </a:r>
            <a:endParaRPr lang="en-US" sz="15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42C15DEE-00D9-EB3D-81F0-E74743717321}"/>
              </a:ext>
            </a:extLst>
          </p:cNvPr>
          <p:cNvSpPr/>
          <p:nvPr/>
        </p:nvSpPr>
        <p:spPr>
          <a:xfrm>
            <a:off x="6263640" y="1554480"/>
            <a:ext cx="5349240" cy="2304287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9F9FCD03-6048-1F07-ED80-ECDECF35A412}"/>
              </a:ext>
            </a:extLst>
          </p:cNvPr>
          <p:cNvSpPr/>
          <p:nvPr/>
        </p:nvSpPr>
        <p:spPr>
          <a:xfrm>
            <a:off x="6519545" y="1801368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Self-service resources</a:t>
            </a:r>
            <a:endParaRPr lang="en-US" sz="17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BE6F71AD-A068-4EF4-97F1-6656A62AD5D4}"/>
              </a:ext>
            </a:extLst>
          </p:cNvPr>
          <p:cNvSpPr/>
          <p:nvPr/>
        </p:nvSpPr>
        <p:spPr>
          <a:xfrm>
            <a:off x="6519545" y="2304288"/>
            <a:ext cx="49377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err="1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Support Knowledge Base</a:t>
            </a:r>
            <a:endParaRPr lang="en-US" sz="130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End User Guide (ideal pre-reading)</a:t>
            </a:r>
            <a:endParaRPr lang="en-US" sz="1300"/>
          </a:p>
          <a:p>
            <a:pPr marL="342900" indent="-342900">
              <a:buSzPct val="100000"/>
              <a:buChar char="•"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product demo videos</a:t>
            </a:r>
            <a:endParaRPr lang="en-US" sz="13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C700D02C-DC0D-80F7-428A-682B54ED6C61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49E2D37F-5A4A-17FC-B0DD-0860BAB274FE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Approvers Training</a:t>
            </a:r>
            <a:endParaRPr lang="en-US" sz="9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BA7B9FED-E16C-7939-2335-AF7B642E0FA8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730FEA73-675A-9196-BC47-12C844CD621F}"/>
              </a:ext>
            </a:extLst>
          </p:cNvPr>
          <p:cNvSpPr/>
          <p:nvPr/>
        </p:nvSpPr>
        <p:spPr>
          <a:xfrm>
            <a:off x="6263640" y="3895345"/>
            <a:ext cx="5349240" cy="2304287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6FAD0403-2BAB-A393-FF91-7AA80A5C4C1B}"/>
              </a:ext>
            </a:extLst>
          </p:cNvPr>
          <p:cNvSpPr/>
          <p:nvPr/>
        </p:nvSpPr>
        <p:spPr>
          <a:xfrm>
            <a:off x="6519545" y="4142232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in the sandbox</a:t>
            </a:r>
            <a:endParaRPr lang="en-US" sz="1700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EDF09809-978C-F5F3-49D5-FCDBE4BA6E90}"/>
              </a:ext>
            </a:extLst>
          </p:cNvPr>
          <p:cNvSpPr/>
          <p:nvPr/>
        </p:nvSpPr>
        <p:spPr>
          <a:xfrm>
            <a:off x="6519545" y="4645152"/>
            <a:ext cx="49377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the sandbox at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https://staging.coursedog.com/#/cm/home</a:t>
            </a:r>
            <a:endParaRPr lang="en-US" sz="1300" dirty="0">
              <a:solidFill>
                <a:srgbClr val="2B2B2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to practice preparing and modifying </a:t>
            </a:r>
            <a:endParaRPr lang="en-US" sz="13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8A6BB4-223D-DD8F-A7C1-68A9C85DFB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00" t="-2457" r="10333"/>
          <a:stretch>
            <a:fillRect/>
          </a:stretch>
        </p:blipFill>
        <p:spPr>
          <a:xfrm>
            <a:off x="6400800" y="5622516"/>
            <a:ext cx="4782312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4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60DBC3-22EC-8B9B-611E-43A8B0CD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3C4E5DD-E72F-3073-04C1-0D17BEF4370A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FEBAD0-4831-59E1-E56F-664348520646}"/>
              </a:ext>
            </a:extLst>
          </p:cNvPr>
          <p:cNvSpPr/>
          <p:nvPr/>
        </p:nvSpPr>
        <p:spPr>
          <a:xfrm>
            <a:off x="548640" y="1371600"/>
            <a:ext cx="1109167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0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SOUTHERN ILLINOIS UNIVERSITY EDWARDSVILLE  ·  OFFICE OF THE PROVOST</a:t>
            </a:r>
            <a:endParaRPr lang="en-US" sz="13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A1A6E8D-C800-1F48-EEF0-51EB4D468D27}"/>
              </a:ext>
            </a:extLst>
          </p:cNvPr>
          <p:cNvSpPr/>
          <p:nvPr/>
        </p:nvSpPr>
        <p:spPr>
          <a:xfrm>
            <a:off x="548640" y="2011680"/>
            <a:ext cx="1109167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CourseDog</a:t>
            </a:r>
            <a:endParaRPr lang="en-US" sz="60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4B17D8F-D5A9-4D45-22B6-4F1FBB7EDD15}"/>
              </a:ext>
            </a:extLst>
          </p:cNvPr>
          <p:cNvSpPr/>
          <p:nvPr/>
        </p:nvSpPr>
        <p:spPr>
          <a:xfrm>
            <a:off x="548640" y="2971800"/>
            <a:ext cx="110916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Submitters Training</a:t>
            </a:r>
            <a:endParaRPr lang="en-US" sz="34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A99900F-D546-30DC-7EC3-6A9F7459562C}"/>
              </a:ext>
            </a:extLst>
          </p:cNvPr>
          <p:cNvSpPr/>
          <p:nvPr/>
        </p:nvSpPr>
        <p:spPr>
          <a:xfrm>
            <a:off x="548640" y="384048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Launching curriculum proposals — for proposers</a:t>
            </a:r>
            <a:endParaRPr lang="en-US" sz="170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4C25D87-84FA-F0BC-4016-FB425E539909}"/>
              </a:ext>
            </a:extLst>
          </p:cNvPr>
          <p:cNvSpPr/>
          <p:nvPr/>
        </p:nvSpPr>
        <p:spPr>
          <a:xfrm>
            <a:off x="548640" y="4846320"/>
            <a:ext cx="4114800" cy="0"/>
          </a:xfrm>
          <a:prstGeom prst="line">
            <a:avLst/>
          </a:prstGeom>
          <a:noFill/>
          <a:ln w="25400">
            <a:solidFill>
              <a:srgbClr val="E518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DC7B59E8-FEB2-B9DE-9484-38416A328DAC}"/>
              </a:ext>
            </a:extLst>
          </p:cNvPr>
          <p:cNvSpPr/>
          <p:nvPr/>
        </p:nvSpPr>
        <p:spPr>
          <a:xfrm>
            <a:off x="548640" y="502920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Transitioning from </a:t>
            </a:r>
            <a:r>
              <a:rPr lang="en-US" sz="1400" dirty="0" err="1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CurricUNET</a:t>
            </a:r>
            <a:r>
              <a:rPr lang="en-US" sz="1400" dirty="0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</a:t>
            </a:r>
            <a:r>
              <a:rPr lang="en-US" sz="1400" dirty="0" err="1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go-live: September 8, 2026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8665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46E6C-1DCD-6625-9A50-FCBB86282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1F27D7D-B061-F2F9-82CA-06054A8EA3B5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TODAY’S SESSION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B7DA2CF-D4C5-00E0-0869-2A58EA5C54E2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we’ll cover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B16BA7D-0B3F-15CA-4B63-901D0C1A5E49}"/>
              </a:ext>
            </a:extLst>
          </p:cNvPr>
          <p:cNvSpPr/>
          <p:nvPr/>
        </p:nvSpPr>
        <p:spPr>
          <a:xfrm>
            <a:off x="548640" y="155448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DD76AEB-2F8F-F9D6-1B1F-78196F8AE061}"/>
              </a:ext>
            </a:extLst>
          </p:cNvPr>
          <p:cNvSpPr/>
          <p:nvPr/>
        </p:nvSpPr>
        <p:spPr>
          <a:xfrm>
            <a:off x="777240" y="185623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4BFCFE49-34F6-49D6-0F72-212C3A6C90E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32688" y="2011680"/>
            <a:ext cx="329184" cy="329184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0D21C729-5882-1AB2-AB82-FB8CCB5B1780}"/>
              </a:ext>
            </a:extLst>
          </p:cNvPr>
          <p:cNvSpPr/>
          <p:nvPr/>
        </p:nvSpPr>
        <p:spPr>
          <a:xfrm>
            <a:off x="1645920" y="175564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CourseDog</a:t>
            </a:r>
            <a:endParaRPr lang="en-US" sz="17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F018D98-2444-A957-21FF-4E4FE936BA4E}"/>
              </a:ext>
            </a:extLst>
          </p:cNvPr>
          <p:cNvSpPr/>
          <p:nvPr/>
        </p:nvSpPr>
        <p:spPr>
          <a:xfrm>
            <a:off x="1645920" y="213969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What’s changing — and what stays the same</a:t>
            </a:r>
            <a:endParaRPr lang="en-US" sz="125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43F23B9-D4CE-57B5-380D-D8DDEAA6E450}"/>
              </a:ext>
            </a:extLst>
          </p:cNvPr>
          <p:cNvSpPr/>
          <p:nvPr/>
        </p:nvSpPr>
        <p:spPr>
          <a:xfrm>
            <a:off x="537748" y="2986973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4E00D51B-20C5-0AA5-FFD4-BF3FF9FA8709}"/>
              </a:ext>
            </a:extLst>
          </p:cNvPr>
          <p:cNvSpPr/>
          <p:nvPr/>
        </p:nvSpPr>
        <p:spPr>
          <a:xfrm>
            <a:off x="766348" y="3288725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A7DE9C28-D34B-C0F9-AEFB-08FA63D5D04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21796" y="3444173"/>
            <a:ext cx="329184" cy="329184"/>
          </a:xfrm>
          <a:prstGeom prst="rect">
            <a:avLst/>
          </a:prstGeom>
        </p:spPr>
      </p:pic>
      <p:sp>
        <p:nvSpPr>
          <p:cNvPr id="12" name="Text 8">
            <a:extLst>
              <a:ext uri="{FF2B5EF4-FFF2-40B4-BE49-F238E27FC236}">
                <a16:creationId xmlns:a16="http://schemas.microsoft.com/office/drawing/2014/main" id="{5AE4DEE6-A242-F515-BF90-1FB19A5A6088}"/>
              </a:ext>
            </a:extLst>
          </p:cNvPr>
          <p:cNvSpPr/>
          <p:nvPr/>
        </p:nvSpPr>
        <p:spPr>
          <a:xfrm>
            <a:off x="1635028" y="3188141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Getting started</a:t>
            </a:r>
            <a:endParaRPr lang="en-US" sz="170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1C94EEB-443F-396F-94F1-D1A4C2CB77D2}"/>
              </a:ext>
            </a:extLst>
          </p:cNvPr>
          <p:cNvSpPr/>
          <p:nvPr/>
        </p:nvSpPr>
        <p:spPr>
          <a:xfrm>
            <a:off x="1635028" y="3572189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Logging in and finding your way around</a:t>
            </a:r>
            <a:endParaRPr lang="en-US" sz="1250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880895E3-2528-B76E-FAF8-C7EC23281BF3}"/>
              </a:ext>
            </a:extLst>
          </p:cNvPr>
          <p:cNvSpPr/>
          <p:nvPr/>
        </p:nvSpPr>
        <p:spPr>
          <a:xfrm>
            <a:off x="548640" y="438912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94AF4A9C-6ED6-F67E-10C6-84D621D5B5B4}"/>
              </a:ext>
            </a:extLst>
          </p:cNvPr>
          <p:cNvSpPr/>
          <p:nvPr/>
        </p:nvSpPr>
        <p:spPr>
          <a:xfrm>
            <a:off x="777240" y="469087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>
            <a:extLst>
              <a:ext uri="{FF2B5EF4-FFF2-40B4-BE49-F238E27FC236}">
                <a16:creationId xmlns:a16="http://schemas.microsoft.com/office/drawing/2014/main" id="{70C5B8A1-4719-BC77-F95A-0979FD2DD68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932688" y="4846320"/>
            <a:ext cx="329184" cy="329184"/>
          </a:xfrm>
          <a:prstGeom prst="rect">
            <a:avLst/>
          </a:prstGeom>
        </p:spPr>
      </p:pic>
      <p:sp>
        <p:nvSpPr>
          <p:cNvPr id="22" name="Text 16">
            <a:extLst>
              <a:ext uri="{FF2B5EF4-FFF2-40B4-BE49-F238E27FC236}">
                <a16:creationId xmlns:a16="http://schemas.microsoft.com/office/drawing/2014/main" id="{77926B43-BA70-9AE2-02AA-A844E5F55CA7}"/>
              </a:ext>
            </a:extLst>
          </p:cNvPr>
          <p:cNvSpPr/>
          <p:nvPr/>
        </p:nvSpPr>
        <p:spPr>
          <a:xfrm>
            <a:off x="1645920" y="459028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submitters</a:t>
            </a:r>
            <a:endParaRPr lang="en-US" sz="1700"/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05EB75E8-A852-4A74-AA7E-9DCD2440FA26}"/>
              </a:ext>
            </a:extLst>
          </p:cNvPr>
          <p:cNvSpPr/>
          <p:nvPr/>
        </p:nvSpPr>
        <p:spPr>
          <a:xfrm>
            <a:off x="1645920" y="497433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review, vote, and route proposals</a:t>
            </a:r>
            <a:endParaRPr lang="en-US" sz="1250"/>
          </a:p>
        </p:txBody>
      </p:sp>
      <p:sp>
        <p:nvSpPr>
          <p:cNvPr id="24" name="Shape 18">
            <a:extLst>
              <a:ext uri="{FF2B5EF4-FFF2-40B4-BE49-F238E27FC236}">
                <a16:creationId xmlns:a16="http://schemas.microsoft.com/office/drawing/2014/main" id="{A3D6E67D-04EE-3342-2C76-4BC1750578EE}"/>
              </a:ext>
            </a:extLst>
          </p:cNvPr>
          <p:cNvSpPr/>
          <p:nvPr/>
        </p:nvSpPr>
        <p:spPr>
          <a:xfrm>
            <a:off x="6152593" y="155448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9">
            <a:extLst>
              <a:ext uri="{FF2B5EF4-FFF2-40B4-BE49-F238E27FC236}">
                <a16:creationId xmlns:a16="http://schemas.microsoft.com/office/drawing/2014/main" id="{B1AB6E51-1D57-14CD-DC89-940CA3C6CED7}"/>
              </a:ext>
            </a:extLst>
          </p:cNvPr>
          <p:cNvSpPr/>
          <p:nvPr/>
        </p:nvSpPr>
        <p:spPr>
          <a:xfrm>
            <a:off x="6381193" y="185623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6" name="Image 4" descr="preencoded.png">
            <a:extLst>
              <a:ext uri="{FF2B5EF4-FFF2-40B4-BE49-F238E27FC236}">
                <a16:creationId xmlns:a16="http://schemas.microsoft.com/office/drawing/2014/main" id="{B7F3E089-0BF7-B3E1-4110-B28386471E4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536641" y="2011680"/>
            <a:ext cx="329184" cy="329184"/>
          </a:xfrm>
          <a:prstGeom prst="rect">
            <a:avLst/>
          </a:prstGeom>
        </p:spPr>
      </p:pic>
      <p:sp>
        <p:nvSpPr>
          <p:cNvPr id="27" name="Text 20">
            <a:extLst>
              <a:ext uri="{FF2B5EF4-FFF2-40B4-BE49-F238E27FC236}">
                <a16:creationId xmlns:a16="http://schemas.microsoft.com/office/drawing/2014/main" id="{28CD94AB-2F12-7CA9-D14E-86DC51778805}"/>
              </a:ext>
            </a:extLst>
          </p:cNvPr>
          <p:cNvSpPr/>
          <p:nvPr/>
        </p:nvSpPr>
        <p:spPr>
          <a:xfrm>
            <a:off x="7249873" y="175564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Approval routing</a:t>
            </a:r>
            <a:endParaRPr lang="en-US" sz="1700"/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3FC672AF-9872-99AB-8840-FB4CADCFFBE5}"/>
              </a:ext>
            </a:extLst>
          </p:cNvPr>
          <p:cNvSpPr/>
          <p:nvPr/>
        </p:nvSpPr>
        <p:spPr>
          <a:xfrm>
            <a:off x="7249873" y="213969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proposals move through SIUE governance</a:t>
            </a:r>
            <a:endParaRPr lang="en-US" sz="1250"/>
          </a:p>
        </p:txBody>
      </p:sp>
      <p:sp>
        <p:nvSpPr>
          <p:cNvPr id="29" name="Shape 22">
            <a:extLst>
              <a:ext uri="{FF2B5EF4-FFF2-40B4-BE49-F238E27FC236}">
                <a16:creationId xmlns:a16="http://schemas.microsoft.com/office/drawing/2014/main" id="{8108E80F-9BAA-5A3D-062B-A1E767AA4CC4}"/>
              </a:ext>
            </a:extLst>
          </p:cNvPr>
          <p:cNvSpPr/>
          <p:nvPr/>
        </p:nvSpPr>
        <p:spPr>
          <a:xfrm>
            <a:off x="6172200" y="4389120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A2A95F6D-A81E-64BD-DC7D-334E9F1F68F0}"/>
              </a:ext>
            </a:extLst>
          </p:cNvPr>
          <p:cNvSpPr/>
          <p:nvPr/>
        </p:nvSpPr>
        <p:spPr>
          <a:xfrm>
            <a:off x="6400800" y="4690872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5" descr="preencoded.png">
            <a:extLst>
              <a:ext uri="{FF2B5EF4-FFF2-40B4-BE49-F238E27FC236}">
                <a16:creationId xmlns:a16="http://schemas.microsoft.com/office/drawing/2014/main" id="{C8D998B4-CB5A-8DB1-D22D-B43B7860C9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556248" y="4846320"/>
            <a:ext cx="329184" cy="329184"/>
          </a:xfrm>
          <a:prstGeom prst="rect">
            <a:avLst/>
          </a:prstGeom>
        </p:spPr>
      </p:pic>
      <p:sp>
        <p:nvSpPr>
          <p:cNvPr id="32" name="Text 24">
            <a:extLst>
              <a:ext uri="{FF2B5EF4-FFF2-40B4-BE49-F238E27FC236}">
                <a16:creationId xmlns:a16="http://schemas.microsoft.com/office/drawing/2014/main" id="{797C91E9-A148-53F8-E19B-36EBB67C2EA9}"/>
              </a:ext>
            </a:extLst>
          </p:cNvPr>
          <p:cNvSpPr/>
          <p:nvPr/>
        </p:nvSpPr>
        <p:spPr>
          <a:xfrm>
            <a:off x="7269480" y="4590288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&amp; practice</a:t>
            </a:r>
            <a:endParaRPr lang="en-US" sz="1700"/>
          </a:p>
        </p:txBody>
      </p:sp>
      <p:sp>
        <p:nvSpPr>
          <p:cNvPr id="33" name="Text 25">
            <a:extLst>
              <a:ext uri="{FF2B5EF4-FFF2-40B4-BE49-F238E27FC236}">
                <a16:creationId xmlns:a16="http://schemas.microsoft.com/office/drawing/2014/main" id="{A9CB346C-1082-9E17-AF8E-A0287C777365}"/>
              </a:ext>
            </a:extLst>
          </p:cNvPr>
          <p:cNvSpPr/>
          <p:nvPr/>
        </p:nvSpPr>
        <p:spPr>
          <a:xfrm>
            <a:off x="7269480" y="4974336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 get support and practice safely</a:t>
            </a:r>
            <a:endParaRPr lang="en-US" sz="1250"/>
          </a:p>
        </p:txBody>
      </p:sp>
      <p:sp>
        <p:nvSpPr>
          <p:cNvPr id="34" name="Shape 26">
            <a:extLst>
              <a:ext uri="{FF2B5EF4-FFF2-40B4-BE49-F238E27FC236}">
                <a16:creationId xmlns:a16="http://schemas.microsoft.com/office/drawing/2014/main" id="{6007A8D2-DC9E-5B4A-CCDB-C520C8016E85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28">
            <a:extLst>
              <a:ext uri="{FF2B5EF4-FFF2-40B4-BE49-F238E27FC236}">
                <a16:creationId xmlns:a16="http://schemas.microsoft.com/office/drawing/2014/main" id="{7DA81388-4FE8-E8D7-810B-AB4627F66E88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AF2B07F8-5A16-8AD8-64E2-B6E1CDA71650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  <p:sp>
        <p:nvSpPr>
          <p:cNvPr id="38" name="Shape 22">
            <a:extLst>
              <a:ext uri="{FF2B5EF4-FFF2-40B4-BE49-F238E27FC236}">
                <a16:creationId xmlns:a16="http://schemas.microsoft.com/office/drawing/2014/main" id="{BCF0CE3B-E996-D1D4-5CC4-2168F8D3A714}"/>
              </a:ext>
            </a:extLst>
          </p:cNvPr>
          <p:cNvSpPr/>
          <p:nvPr/>
        </p:nvSpPr>
        <p:spPr>
          <a:xfrm>
            <a:off x="6152593" y="3007716"/>
            <a:ext cx="5394960" cy="1234440"/>
          </a:xfrm>
          <a:prstGeom prst="roundRect">
            <a:avLst>
              <a:gd name="adj" fmla="val 5926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23">
            <a:extLst>
              <a:ext uri="{FF2B5EF4-FFF2-40B4-BE49-F238E27FC236}">
                <a16:creationId xmlns:a16="http://schemas.microsoft.com/office/drawing/2014/main" id="{9A0D5B62-862F-A770-A290-092AC9876B0C}"/>
              </a:ext>
            </a:extLst>
          </p:cNvPr>
          <p:cNvSpPr/>
          <p:nvPr/>
        </p:nvSpPr>
        <p:spPr>
          <a:xfrm>
            <a:off x="6381253" y="3309468"/>
            <a:ext cx="640080" cy="6400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CA443A42-B776-2FE8-B986-E0EFEC2E30C1}"/>
              </a:ext>
            </a:extLst>
          </p:cNvPr>
          <p:cNvSpPr/>
          <p:nvPr/>
        </p:nvSpPr>
        <p:spPr>
          <a:xfrm>
            <a:off x="7250159" y="3208884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 Practices</a:t>
            </a:r>
            <a:endParaRPr lang="en-US" sz="1700"/>
          </a:p>
        </p:txBody>
      </p:sp>
      <p:sp>
        <p:nvSpPr>
          <p:cNvPr id="42" name="Text 25">
            <a:extLst>
              <a:ext uri="{FF2B5EF4-FFF2-40B4-BE49-F238E27FC236}">
                <a16:creationId xmlns:a16="http://schemas.microsoft.com/office/drawing/2014/main" id="{A6860A65-AA1D-0C68-52EA-09509380789C}"/>
              </a:ext>
            </a:extLst>
          </p:cNvPr>
          <p:cNvSpPr/>
          <p:nvPr/>
        </p:nvSpPr>
        <p:spPr>
          <a:xfrm>
            <a:off x="7250159" y="3592932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make curriculum management work for you</a:t>
            </a:r>
            <a:endParaRPr lang="en-US" sz="125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0F402853-92AC-39D4-912E-C97511643C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6771" y="3443827"/>
            <a:ext cx="399277" cy="37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88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12478-CD13-3F03-31BF-6A5DCC12A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3AD71CC-58B3-19FD-A7E3-740BC1D8AC9F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COURSEDOG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A12D777-53B3-DAC9-8A1D-532A45D3E559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how changes, not the what</a:t>
            </a:r>
            <a:endParaRPr lang="en-US" sz="30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56C1ED7-6EE9-4CE0-E442-3008A0747003}"/>
              </a:ext>
            </a:extLst>
          </p:cNvPr>
          <p:cNvSpPr/>
          <p:nvPr/>
        </p:nvSpPr>
        <p:spPr>
          <a:xfrm>
            <a:off x="548640" y="1417320"/>
            <a:ext cx="110916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 replaces CurricUNET as SIUE’s system of record for curriculum proposals, approvals, catalog, and program tracking. Our governance does not change — the same approvals, committees, and standards still apply.</a:t>
            </a:r>
            <a:endParaRPr lang="en-US" sz="145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60CD236-50D6-2EC6-BF99-E6BC585BB298}"/>
              </a:ext>
            </a:extLst>
          </p:cNvPr>
          <p:cNvSpPr/>
          <p:nvPr/>
        </p:nvSpPr>
        <p:spPr>
          <a:xfrm>
            <a:off x="548640" y="2286000"/>
            <a:ext cx="3520440" cy="3383280"/>
          </a:xfrm>
          <a:prstGeom prst="roundRect">
            <a:avLst>
              <a:gd name="adj" fmla="val 2162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20DD900-D4E3-14C9-AE3E-D94F4A758B68}"/>
              </a:ext>
            </a:extLst>
          </p:cNvPr>
          <p:cNvSpPr/>
          <p:nvPr/>
        </p:nvSpPr>
        <p:spPr>
          <a:xfrm>
            <a:off x="777240" y="24688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Stays the same</a:t>
            </a:r>
            <a:endParaRPr lang="en-US" sz="170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BABEDFB-134C-4603-2EED-4F986F5AC2E6}"/>
              </a:ext>
            </a:extLst>
          </p:cNvPr>
          <p:cNvSpPr/>
          <p:nvPr/>
        </p:nvSpPr>
        <p:spPr>
          <a:xfrm>
            <a:off x="777240" y="2926080"/>
            <a:ext cx="3063240" cy="0"/>
          </a:xfrm>
          <a:prstGeom prst="line">
            <a:avLst/>
          </a:prstGeom>
          <a:noFill/>
          <a:ln w="1905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28EB345-DF67-AD35-7455-D98BEC7449FD}"/>
              </a:ext>
            </a:extLst>
          </p:cNvPr>
          <p:cNvSpPr/>
          <p:nvPr/>
        </p:nvSpPr>
        <p:spPr>
          <a:xfrm>
            <a:off x="777240" y="3063240"/>
            <a:ext cx="3108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steps &amp; committees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Academic standards &amp; policy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role in the process</a:t>
            </a:r>
            <a:endParaRPr lang="en-US" sz="135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7D8341D-FB6A-8120-3E5E-63481EC7D00D}"/>
              </a:ext>
            </a:extLst>
          </p:cNvPr>
          <p:cNvSpPr/>
          <p:nvPr/>
        </p:nvSpPr>
        <p:spPr>
          <a:xfrm>
            <a:off x="4279392" y="2286000"/>
            <a:ext cx="3520440" cy="3383280"/>
          </a:xfrm>
          <a:prstGeom prst="roundRect">
            <a:avLst>
              <a:gd name="adj" fmla="val 2162"/>
            </a:avLst>
          </a:prstGeom>
          <a:solidFill>
            <a:srgbClr val="FBEEDB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6C7D385-127A-A3E8-FE7F-063FAF4D6D6B}"/>
              </a:ext>
            </a:extLst>
          </p:cNvPr>
          <p:cNvSpPr/>
          <p:nvPr/>
        </p:nvSpPr>
        <p:spPr>
          <a:xfrm>
            <a:off x="4507992" y="24688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9C5B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changes</a:t>
            </a:r>
            <a:endParaRPr lang="en-US" sz="17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2807A374-29FE-E6BD-C135-2D0E843C160D}"/>
              </a:ext>
            </a:extLst>
          </p:cNvPr>
          <p:cNvSpPr/>
          <p:nvPr/>
        </p:nvSpPr>
        <p:spPr>
          <a:xfrm>
            <a:off x="4507992" y="2926080"/>
            <a:ext cx="3063240" cy="0"/>
          </a:xfrm>
          <a:prstGeom prst="line">
            <a:avLst/>
          </a:prstGeom>
          <a:noFill/>
          <a:ln w="19050">
            <a:solidFill>
              <a:srgbClr val="9C5B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9FD9092-EEA1-1204-91ED-207554C5F195}"/>
              </a:ext>
            </a:extLst>
          </p:cNvPr>
          <p:cNvSpPr/>
          <p:nvPr/>
        </p:nvSpPr>
        <p:spPr>
          <a:xfrm>
            <a:off x="4507992" y="3063240"/>
            <a:ext cx="3108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system you log into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Paper/PDF forms → online proposals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you go to act on items</a:t>
            </a:r>
            <a:endParaRPr lang="en-US" sz="135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DFACA22C-4D84-FEC5-8916-F219BD038A08}"/>
              </a:ext>
            </a:extLst>
          </p:cNvPr>
          <p:cNvSpPr/>
          <p:nvPr/>
        </p:nvSpPr>
        <p:spPr>
          <a:xfrm>
            <a:off x="8010144" y="2286000"/>
            <a:ext cx="3520440" cy="3383280"/>
          </a:xfrm>
          <a:prstGeom prst="roundRect">
            <a:avLst>
              <a:gd name="adj" fmla="val 2162"/>
            </a:avLst>
          </a:prstGeom>
          <a:solidFill>
            <a:srgbClr val="E7F3E7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7F02CDB-1B6E-FEEE-1740-B3A2E43027BB}"/>
              </a:ext>
            </a:extLst>
          </p:cNvPr>
          <p:cNvSpPr/>
          <p:nvPr/>
        </p:nvSpPr>
        <p:spPr>
          <a:xfrm>
            <a:off x="8238744" y="246888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E6B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gain</a:t>
            </a:r>
            <a:endParaRPr lang="en-US" sz="17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AB44025-4B80-4DAD-082D-8C603CB7FB70}"/>
              </a:ext>
            </a:extLst>
          </p:cNvPr>
          <p:cNvSpPr/>
          <p:nvPr/>
        </p:nvSpPr>
        <p:spPr>
          <a:xfrm>
            <a:off x="8238744" y="2926080"/>
            <a:ext cx="3063240" cy="0"/>
          </a:xfrm>
          <a:prstGeom prst="line">
            <a:avLst/>
          </a:prstGeom>
          <a:noFill/>
          <a:ln w="19050">
            <a:solidFill>
              <a:srgbClr val="2E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4CACB04-DB8D-65AE-B69C-F3E88B312667}"/>
              </a:ext>
            </a:extLst>
          </p:cNvPr>
          <p:cNvSpPr/>
          <p:nvPr/>
        </p:nvSpPr>
        <p:spPr>
          <a:xfrm>
            <a:off x="8238744" y="3063240"/>
            <a:ext cx="310896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status at a glance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re-keying — SIS integration</a:t>
            </a:r>
            <a:endParaRPr lang="en-US" sz="135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5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searchable proposal archive</a:t>
            </a:r>
            <a:endParaRPr lang="en-US" sz="135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DCE1DAA-793D-3FEF-6FD7-D5A7C8A843EA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AEF0C67-60A1-7A68-CEE1-2FDCA119B514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/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7AFC280E-9E56-9C0B-11CD-4B6C46120EAF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Approvers Training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91168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9984B-DB29-3871-7D9A-991CF8356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9BE680A-E577-E8D2-65D9-1D81EE87207A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IDEA, NEW NAME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0AAB023-122E-2504-04B5-0ED42A3282DE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CurricUNET to CourseDog</a:t>
            </a:r>
            <a:endParaRPr lang="en-US" sz="3000"/>
          </a:p>
        </p:txBody>
      </p:sp>
      <p:graphicFrame>
        <p:nvGraphicFramePr>
          <p:cNvPr id="6" name="Table 0">
            <a:extLst>
              <a:ext uri="{FF2B5EF4-FFF2-40B4-BE49-F238E27FC236}">
                <a16:creationId xmlns:a16="http://schemas.microsoft.com/office/drawing/2014/main" id="{8BFB69C6-4E9B-F16E-1476-0BBF4630CB82}"/>
              </a:ext>
            </a:extLst>
          </p:cNvPr>
          <p:cNvGraphicFramePr>
            <a:graphicFrameLocks noGrp="1"/>
          </p:cNvGraphicFramePr>
          <p:nvPr/>
        </p:nvGraphicFramePr>
        <p:xfrm>
          <a:off x="548640" y="1554480"/>
          <a:ext cx="11091672" cy="3968496"/>
        </p:xfrm>
        <a:graphic>
          <a:graphicData uri="http://schemas.openxmlformats.org/drawingml/2006/table">
            <a:tbl>
              <a:tblPr/>
              <a:tblGrid>
                <a:gridCol w="55458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58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You used to say…</a:t>
                      </a:r>
                      <a:endParaRPr lang="en-US" sz="150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b="1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In CourseDog it’s…</a:t>
                      </a:r>
                      <a:endParaRPr lang="en-US" sz="150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a proposal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New Proposal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Originator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Created By / Proposer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 (90A, 91A, …)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/>
                          <a:ea typeface="Calibri"/>
                          <a:cs typeface="Calibri"/>
                        </a:rPr>
                        <a:t>Proposal type (New Course, Edit Program… Form names are still there!)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approval queue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“Vote Required”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Approval step / approver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Workflow step / approver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Routing sheet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Workflow</a:t>
                      </a:r>
                      <a:endParaRPr lang="en-US" sz="140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>
            <a:extLst>
              <a:ext uri="{FF2B5EF4-FFF2-40B4-BE49-F238E27FC236}">
                <a16:creationId xmlns:a16="http://schemas.microsoft.com/office/drawing/2014/main" id="{83545548-C256-13FF-B4E6-F282E8BC816F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E74FEF19-D38F-CDD3-E344-36785F5BB8C0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C5334B68-99E2-C373-0C98-F16E11B64855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Submitters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Training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946086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A9D12-82D5-4E52-BC50-6CA9B0984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2B99C38-DCB6-9F57-E3E9-B0D3E4542DE5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3451F80-0C99-E89A-5AE3-2BB475638B33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Logging in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31FCB6D-4656-0FC8-E8EC-883276A79DA8}"/>
              </a:ext>
            </a:extLst>
          </p:cNvPr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ABDD07C-0425-E2CE-9BB9-C3DCB2A8CC49}"/>
              </a:ext>
            </a:extLst>
          </p:cNvPr>
          <p:cNvSpPr/>
          <p:nvPr/>
        </p:nvSpPr>
        <p:spPr>
          <a:xfrm>
            <a:off x="822960" y="1737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Logging in</a:t>
            </a:r>
            <a:endParaRPr lang="en-US" sz="17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5053158-6A46-516A-8225-42BDC4276BE2}"/>
              </a:ext>
            </a:extLst>
          </p:cNvPr>
          <p:cNvSpPr/>
          <p:nvPr/>
        </p:nvSpPr>
        <p:spPr>
          <a:xfrm>
            <a:off x="822960" y="2194560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 to app.coursedog.com (Chrome recommended)</a:t>
            </a: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Please do not practice here!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You’re redirected to SIUE single sign-on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in with your SIUE e-ID and password</a:t>
            </a:r>
            <a:endParaRPr lang="en-US" sz="1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3A2F397-EB62-B84F-6F27-69ADE71C4691}"/>
              </a:ext>
            </a:extLst>
          </p:cNvPr>
          <p:cNvSpPr/>
          <p:nvPr/>
        </p:nvSpPr>
        <p:spPr>
          <a:xfrm>
            <a:off x="822960" y="3657600"/>
            <a:ext cx="45720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Account Settings</a:t>
            </a:r>
            <a:endParaRPr lang="en-US" sz="1600">
              <a:latin typeface="Georgia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8D56BE6-A771-A922-B81D-0A515BF9621E}"/>
              </a:ext>
            </a:extLst>
          </p:cNvPr>
          <p:cNvSpPr/>
          <p:nvPr/>
        </p:nvSpPr>
        <p:spPr>
          <a:xfrm>
            <a:off x="822960" y="4069080"/>
            <a:ext cx="4572000" cy="1737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457200" lvl="0" indent="-307658">
              <a:lnSpc>
                <a:spcPct val="105000"/>
              </a:lnSpc>
              <a:buSzPts val="1245"/>
              <a:buChar char="●"/>
            </a:pPr>
            <a:r>
              <a:rPr lang="en-US" sz="1400"/>
              <a:t>User-specific Default Views</a:t>
            </a:r>
          </a:p>
          <a:p>
            <a:pPr marL="457200" lvl="0" indent="-307658">
              <a:lnSpc>
                <a:spcPct val="105000"/>
              </a:lnSpc>
              <a:spcBef>
                <a:spcPts val="1000"/>
              </a:spcBef>
              <a:buSzPts val="1245"/>
              <a:buChar char="●"/>
            </a:pPr>
            <a:r>
              <a:rPr lang="en-US" sz="1400"/>
              <a:t>Email Notification Preferences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buSzPts val="1245"/>
              <a:buChar char="○"/>
            </a:pPr>
            <a:r>
              <a:rPr lang="en-US" sz="1400"/>
              <a:t>Daily Digest - recommended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245"/>
              <a:buChar char="○"/>
            </a:pPr>
            <a:r>
              <a:rPr lang="en-US" sz="1400"/>
              <a:t>Immediate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5C87B22-436B-D92B-2DEF-E9775EF1D064}"/>
              </a:ext>
            </a:extLst>
          </p:cNvPr>
          <p:cNvSpPr/>
          <p:nvPr/>
        </p:nvSpPr>
        <p:spPr>
          <a:xfrm>
            <a:off x="5952744" y="1655064"/>
            <a:ext cx="5742432" cy="3616452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9F50EAD0-EA4A-6E99-F902-5FFE50C13422}"/>
              </a:ext>
            </a:extLst>
          </p:cNvPr>
          <p:cNvSpPr/>
          <p:nvPr/>
        </p:nvSpPr>
        <p:spPr>
          <a:xfrm>
            <a:off x="5989320" y="5280660"/>
            <a:ext cx="5669280" cy="228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850" i="1">
              <a:solidFill>
                <a:srgbClr val="6E6E6E"/>
              </a:solidFill>
              <a:ea typeface="Calibri"/>
              <a:cs typeface="Calibri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4089CFE-EE48-1B3A-F080-D216D02D6948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76B35DF9-44FE-0B04-8050-0C52C816113B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0126C3FD-499B-2FA6-01D9-434F75014545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Submitters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Training</a:t>
            </a:r>
            <a:endParaRPr lang="en-US" sz="9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C17C54A-ADD8-41EB-507E-CC2CF118F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195" y="2017334"/>
            <a:ext cx="3141149" cy="1737361"/>
          </a:xfrm>
          <a:prstGeom prst="rect">
            <a:avLst/>
          </a:prstGeom>
        </p:spPr>
      </p:pic>
      <p:pic>
        <p:nvPicPr>
          <p:cNvPr id="19" name="Google Shape;853;p87">
            <a:extLst>
              <a:ext uri="{FF2B5EF4-FFF2-40B4-BE49-F238E27FC236}">
                <a16:creationId xmlns:a16="http://schemas.microsoft.com/office/drawing/2014/main" id="{70D8153C-1A94-2AE5-B61D-2369FCB93C0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09887" y="3294204"/>
            <a:ext cx="2101825" cy="187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353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B8922-D1D8-E17B-C884-994781E63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6B422F5-FA77-4AAF-24D0-0352BD765917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STARTED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2547C7D-7664-175F-CBCA-5A97CD679B62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Finding your way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AF5A77E-0A36-7344-DACD-5D4CF59A22F9}"/>
              </a:ext>
            </a:extLst>
          </p:cNvPr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633279B-0F28-B74D-DC22-E2FC37294A3F}"/>
              </a:ext>
            </a:extLst>
          </p:cNvPr>
          <p:cNvSpPr/>
          <p:nvPr/>
        </p:nvSpPr>
        <p:spPr>
          <a:xfrm>
            <a:off x="822960" y="1737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 Launcher </a:t>
            </a:r>
            <a:endParaRPr lang="en-US" sz="17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57D818A-753F-9305-EFEE-1F3BB36042F2}"/>
              </a:ext>
            </a:extLst>
          </p:cNvPr>
          <p:cNvSpPr/>
          <p:nvPr/>
        </p:nvSpPr>
        <p:spPr>
          <a:xfrm>
            <a:off x="822960" y="2310461"/>
            <a:ext cx="45720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/>
              <a:t>If you’re brought to the </a:t>
            </a:r>
            <a:r>
              <a:rPr lang="en-US" sz="1600" b="1"/>
              <a:t>Product Tiles</a:t>
            </a:r>
            <a:r>
              <a:rPr lang="en-US" sz="1600"/>
              <a:t> landing page, select “Curriculum Management”. 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600"/>
              <a:t>Otherwise, click the </a:t>
            </a:r>
            <a:r>
              <a:rPr lang="en-US" sz="1600" b="1"/>
              <a:t>Product Launchpad</a:t>
            </a:r>
            <a:r>
              <a:rPr lang="en-US" sz="1600"/>
              <a:t> dot grid in the top right and navigate to Curriculum Management.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/>
              <a:t>More products to come!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81BB171-944E-6476-3F83-E9600BF2AE2A}"/>
              </a:ext>
            </a:extLst>
          </p:cNvPr>
          <p:cNvSpPr/>
          <p:nvPr/>
        </p:nvSpPr>
        <p:spPr>
          <a:xfrm>
            <a:off x="822960" y="4026566"/>
            <a:ext cx="45720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Homepage &amp; Menu</a:t>
            </a:r>
            <a:endParaRPr lang="en-US" sz="1600">
              <a:latin typeface="Georgia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128F43B-07CA-2A75-CF99-A9E51E5F3E38}"/>
              </a:ext>
            </a:extLst>
          </p:cNvPr>
          <p:cNvSpPr/>
          <p:nvPr/>
        </p:nvSpPr>
        <p:spPr>
          <a:xfrm>
            <a:off x="822960" y="4438046"/>
            <a:ext cx="4572000" cy="1737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457200" lvl="0" indent="-307658">
              <a:lnSpc>
                <a:spcPct val="105000"/>
              </a:lnSpc>
              <a:buSzPts val="1245"/>
              <a:buChar char="●"/>
            </a:pPr>
            <a:r>
              <a:rPr lang="en-US" sz="1400"/>
              <a:t>User-specific Default Views</a:t>
            </a:r>
          </a:p>
          <a:p>
            <a:pPr marL="457200" lvl="0" indent="-307658">
              <a:lnSpc>
                <a:spcPct val="105000"/>
              </a:lnSpc>
              <a:spcBef>
                <a:spcPts val="1000"/>
              </a:spcBef>
              <a:buSzPts val="1245"/>
              <a:buChar char="●"/>
            </a:pPr>
            <a:r>
              <a:rPr lang="en-US" sz="1400"/>
              <a:t>Email Notification Preferences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buSzPts val="1245"/>
              <a:buChar char="○"/>
            </a:pPr>
            <a:r>
              <a:rPr lang="en-US" sz="1400"/>
              <a:t>Daily Digest - recommended</a:t>
            </a:r>
          </a:p>
          <a:p>
            <a:pPr marL="914400" lvl="1" indent="-307657">
              <a:lnSpc>
                <a:spcPct val="105000"/>
              </a:lnSpc>
              <a:spcBef>
                <a:spcPts val="1000"/>
              </a:spcBef>
              <a:spcAft>
                <a:spcPts val="1000"/>
              </a:spcAft>
              <a:buSzPts val="1245"/>
              <a:buChar char="○"/>
            </a:pPr>
            <a:r>
              <a:rPr lang="en-US" sz="1400"/>
              <a:t>Immediate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5FE352DF-73CE-9A61-276A-C38E24772F4A}"/>
              </a:ext>
            </a:extLst>
          </p:cNvPr>
          <p:cNvSpPr/>
          <p:nvPr/>
        </p:nvSpPr>
        <p:spPr>
          <a:xfrm>
            <a:off x="5952744" y="1655063"/>
            <a:ext cx="5742432" cy="4379971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99669BF3-1104-B0A8-87BD-C67091F57F0A}"/>
              </a:ext>
            </a:extLst>
          </p:cNvPr>
          <p:cNvSpPr/>
          <p:nvPr/>
        </p:nvSpPr>
        <p:spPr>
          <a:xfrm>
            <a:off x="5989320" y="5280660"/>
            <a:ext cx="5669280" cy="228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850" i="1">
              <a:solidFill>
                <a:srgbClr val="6E6E6E"/>
              </a:solidFill>
              <a:ea typeface="Calibri"/>
              <a:cs typeface="Calibri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CD6BC617-DB14-CC52-3391-C230600F583C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83FB724B-55C8-8524-B809-96407AC55EE6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14CF9A0F-0D74-349E-37A0-E2CDFF049C3F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Submitters</a:t>
            </a:r>
            <a:r>
              <a:rPr lang="en-US" sz="900">
                <a:solidFill>
                  <a:srgbClr val="6E6E6E"/>
                </a:solidFill>
                <a:latin typeface="Calibri"/>
                <a:ea typeface="Calibri"/>
                <a:cs typeface="Calibri"/>
              </a:rPr>
              <a:t> Training</a:t>
            </a:r>
            <a:endParaRPr lang="en-US" sz="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ECF4D13-BD37-64B1-1281-EAD7B9848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93" y="1797277"/>
            <a:ext cx="5315692" cy="2105319"/>
          </a:xfrm>
          <a:prstGeom prst="rect">
            <a:avLst/>
          </a:prstGeom>
        </p:spPr>
      </p:pic>
      <p:pic>
        <p:nvPicPr>
          <p:cNvPr id="21" name="Google Shape;864;p88">
            <a:extLst>
              <a:ext uri="{FF2B5EF4-FFF2-40B4-BE49-F238E27FC236}">
                <a16:creationId xmlns:a16="http://schemas.microsoft.com/office/drawing/2014/main" id="{EB2957FB-EB99-7345-2532-176E6549E36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7961"/>
          <a:stretch/>
        </p:blipFill>
        <p:spPr>
          <a:xfrm>
            <a:off x="7395411" y="3429000"/>
            <a:ext cx="4244774" cy="24137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4542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468880"/>
            <a:ext cx="1371600" cy="1371600"/>
          </a:xfrm>
          <a:prstGeom prst="ellipse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2852928"/>
            <a:ext cx="603504" cy="6035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86000" y="29260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submitters</a:t>
            </a:r>
            <a:endParaRPr lang="en-US" sz="3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PROPOSERS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Georgia" pitchFamily="34" charset="0"/>
              </a:rPr>
              <a:t>Getting Ready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1061" y="3491526"/>
            <a:ext cx="4572000" cy="231491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Program Proposals: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General Program Information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Letters of Support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RME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Co-Contributor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Course Description (and/or Changes)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Degree Map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Learning Outcomes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1A1A1A"/>
              </a:solidFill>
              <a:latin typeface="Georgia" pitchFamily="34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863840" y="1783080"/>
            <a:ext cx="3880320" cy="4636006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Submitters Training</a:t>
            </a:r>
            <a:endParaRPr lang="en-US" sz="900"/>
          </a:p>
        </p:txBody>
      </p:sp>
      <p:sp>
        <p:nvSpPr>
          <p:cNvPr id="11" name="Text 8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DF35DB-D870-625B-E267-A148241AE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464" y="2068804"/>
            <a:ext cx="3073400" cy="4051300"/>
          </a:xfrm>
          <a:prstGeom prst="rect">
            <a:avLst/>
          </a:prstGeom>
        </p:spPr>
      </p:pic>
      <p:sp>
        <p:nvSpPr>
          <p:cNvPr id="17" name="Shape 4">
            <a:extLst>
              <a:ext uri="{FF2B5EF4-FFF2-40B4-BE49-F238E27FC236}">
                <a16:creationId xmlns:a16="http://schemas.microsoft.com/office/drawing/2014/main" id="{82C2BA63-56B7-3C42-BC94-3D53C555DFE8}"/>
              </a:ext>
            </a:extLst>
          </p:cNvPr>
          <p:cNvSpPr/>
          <p:nvPr/>
        </p:nvSpPr>
        <p:spPr>
          <a:xfrm>
            <a:off x="3866280" y="497607"/>
            <a:ext cx="3880320" cy="2314914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B41F4A7-0471-9E39-B27D-3DFF49D641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201" y="744495"/>
            <a:ext cx="3352800" cy="1828800"/>
          </a:xfrm>
          <a:prstGeom prst="rect">
            <a:avLst/>
          </a:prstGeom>
        </p:spPr>
      </p:pic>
      <p:sp>
        <p:nvSpPr>
          <p:cNvPr id="19" name="Text 3">
            <a:extLst>
              <a:ext uri="{FF2B5EF4-FFF2-40B4-BE49-F238E27FC236}">
                <a16:creationId xmlns:a16="http://schemas.microsoft.com/office/drawing/2014/main" id="{0DEA8BE8-29A2-8743-147C-744CA54C16BD}"/>
              </a:ext>
            </a:extLst>
          </p:cNvPr>
          <p:cNvSpPr/>
          <p:nvPr/>
        </p:nvSpPr>
        <p:spPr>
          <a:xfrm>
            <a:off x="791528" y="1559367"/>
            <a:ext cx="4572000" cy="23149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Course Proposals: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General Course Information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Syllabus, Rationale, etc.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Co/Pre-Requisites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Co-Contributor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Course Description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1A1A1A"/>
                </a:solidFill>
                <a:latin typeface="Georgia" pitchFamily="34" charset="0"/>
              </a:rPr>
              <a:t>Learning Objectives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1A1A1A"/>
              </a:solidFill>
              <a:latin typeface="Georgia" pitchFamily="34" charset="0"/>
            </a:endParaRP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4F1B2-51F5-D884-0E60-F72437983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D52015E-F18F-1D40-070F-3094B4070B4E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PROPOSERS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A105D72-F7D7-A605-462D-58FAC5DB3B03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Launching a proposal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69A2BEB-DB9E-0EE4-539C-DF07B4F352CD}"/>
              </a:ext>
            </a:extLst>
          </p:cNvPr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6383F2C-F58B-304E-72AB-43FC6ADFAF0C}"/>
              </a:ext>
            </a:extLst>
          </p:cNvPr>
          <p:cNvSpPr/>
          <p:nvPr/>
        </p:nvSpPr>
        <p:spPr>
          <a:xfrm>
            <a:off x="822960" y="1783080"/>
            <a:ext cx="457200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it</a:t>
            </a:r>
            <a:endParaRPr lang="en-US" sz="1500"/>
          </a:p>
          <a:p>
            <a:pPr marL="0" indent="0">
              <a:spcAft>
                <a:spcPts val="1200"/>
              </a:spcAft>
              <a:buNone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+ New Proposal, or open a course/program and choose Propose Changes.</a:t>
            </a:r>
            <a:endParaRPr lang="en-US" sz="150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Fill it out</a:t>
            </a:r>
            <a:endParaRPr lang="en-US" sz="1500"/>
          </a:p>
          <a:p>
            <a:pPr marL="0" indent="0">
              <a:spcAft>
                <a:spcPts val="1200"/>
              </a:spcAft>
              <a:buNone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required fields, write a clear rationale, and attach a syllabus. Work auto-saves to Drafts.</a:t>
            </a:r>
            <a:endParaRPr lang="en-US" sz="1500"/>
          </a:p>
          <a:p>
            <a:pPr marL="0" indent="0">
              <a:spcAft>
                <a:spcPts val="400"/>
              </a:spcAft>
              <a:buNone/>
            </a:pPr>
            <a:r>
              <a:rPr lang="en-US" sz="15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Submit &amp; track</a:t>
            </a:r>
            <a:endParaRPr lang="en-US" sz="1500"/>
          </a:p>
          <a:p>
            <a:pPr marL="0" indent="0">
              <a:buNone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from the Actions toolbar, then watch progress in the Workflow view.</a:t>
            </a:r>
            <a:endParaRPr lang="en-US" sz="150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B5F77B8-3E3B-331E-A284-40819006F478}"/>
              </a:ext>
            </a:extLst>
          </p:cNvPr>
          <p:cNvSpPr/>
          <p:nvPr/>
        </p:nvSpPr>
        <p:spPr>
          <a:xfrm>
            <a:off x="6001729" y="178307"/>
            <a:ext cx="5742432" cy="6240779"/>
          </a:xfrm>
          <a:prstGeom prst="rect">
            <a:avLst/>
          </a:prstGeom>
          <a:solidFill>
            <a:srgbClr val="FFFFFF"/>
          </a:solidFill>
          <a:ln w="15875">
            <a:solidFill>
              <a:srgbClr val="E5182D"/>
            </a:solidFill>
            <a:prstDash val="solid"/>
          </a:ln>
          <a:effectLst>
            <a:outerShdw blurRad="889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B591C18-B447-89F3-12CF-D208291E68DD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AC2B9F95-59D5-9689-4C68-B5F00D08DD49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Submitters Training</a:t>
            </a:r>
            <a:endParaRPr lang="en-US" sz="9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805C651-9F58-FEE7-ABBA-A61EEB5A72EE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AC18DA-8506-A284-20C0-AC1ED77C9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5578" y="354130"/>
            <a:ext cx="4200672" cy="23643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A1D336-0884-C737-D32B-42896DED4C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68" r="-1"/>
          <a:stretch>
            <a:fillRect/>
          </a:stretch>
        </p:blipFill>
        <p:spPr>
          <a:xfrm>
            <a:off x="7863839" y="3076221"/>
            <a:ext cx="3776345" cy="316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863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ED0E7-91D1-B99A-029F-2B141717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33A0CF0-3DDF-31D3-1E8E-78C4AB992992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PROPOSERS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BD0125F-F1C3-A160-3BFE-AB1A235C70EF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Proposal Completion</a:t>
            </a:r>
            <a:endParaRPr lang="en-US" sz="300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8574E94-59C7-AC1D-E14E-511AD5CDD1BB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EEBD77E6-A2AE-4D69-3041-3545665E9317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Submitters Training</a:t>
            </a:r>
            <a:endParaRPr lang="en-US" sz="9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90D27A8B-3364-117B-D4B9-8EBE61C06583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81B944-1253-66BC-9888-B004AFDBD7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873"/>
          <a:stretch>
            <a:fillRect/>
          </a:stretch>
        </p:blipFill>
        <p:spPr>
          <a:xfrm>
            <a:off x="548513" y="1298448"/>
            <a:ext cx="8056161" cy="33270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44F6AD3-98B3-7CCF-0E27-232B9B011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405" y="4437261"/>
            <a:ext cx="6068272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04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PROPOSERS</a:t>
            </a:r>
            <a:endParaRPr lang="en-US" sz="120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SIUE forms → </a:t>
            </a:r>
            <a:r>
              <a:rPr lang="en-US" sz="3000" b="1" dirty="0" err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CourseDog</a:t>
            </a:r>
            <a:r>
              <a:rPr lang="en-US" sz="3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proposals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7952838"/>
              </p:ext>
            </p:extLst>
          </p:nvPr>
        </p:nvGraphicFramePr>
        <p:xfrm>
          <a:off x="548640" y="1554480"/>
          <a:ext cx="5408676" cy="1865376"/>
        </p:xfrm>
        <a:graphic>
          <a:graphicData uri="http://schemas.openxmlformats.org/drawingml/2006/table">
            <a:tbl>
              <a:tblPr/>
              <a:tblGrid>
                <a:gridCol w="2458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Course changes</a:t>
                      </a:r>
                      <a:endParaRPr lang="en-US" sz="140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SIUE form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18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CourseDog proposal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18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90A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Course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90B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Discontinue Course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90C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Change Course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90CEZ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Still on Kuali for now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4626201"/>
              </p:ext>
            </p:extLst>
          </p:nvPr>
        </p:nvGraphicFramePr>
        <p:xfrm>
          <a:off x="6368796" y="1554480"/>
          <a:ext cx="5408676" cy="2888488"/>
        </p:xfrm>
        <a:graphic>
          <a:graphicData uri="http://schemas.openxmlformats.org/drawingml/2006/table">
            <a:tbl>
              <a:tblPr/>
              <a:tblGrid>
                <a:gridCol w="24584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0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896"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Program changes</a:t>
                      </a:r>
                      <a:endParaRPr lang="en-US" sz="140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SIUE form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182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CourseDog proposal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18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91A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Edit Program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91AEZ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charset="0"/>
                          <a:cs typeface="Calibri" pitchFamily="34" charset="-120"/>
                        </a:rPr>
                        <a:t>Still on Kuali for now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RME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Must be included as an attachment when relevant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91B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Edit / Discontinue (partial)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91C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proposal (moratorium)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92B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Discontinue Program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92A</a:t>
                      </a:r>
                      <a:endParaRPr lang="en-US" sz="115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Program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2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Shape 3"/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Submitters Training</a:t>
            </a:r>
            <a:endParaRPr lang="en-US" sz="900"/>
          </a:p>
        </p:txBody>
      </p:sp>
      <p:sp>
        <p:nvSpPr>
          <p:cNvPr id="9" name="Text 5"/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/>
          </a:p>
        </p:txBody>
      </p:sp>
      <p:sp>
        <p:nvSpPr>
          <p:cNvPr id="4" name="Rectangle: Rounded Corners 53">
            <a:extLst>
              <a:ext uri="{FF2B5EF4-FFF2-40B4-BE49-F238E27FC236}">
                <a16:creationId xmlns:a16="http://schemas.microsoft.com/office/drawing/2014/main" id="{4CDB071E-3DB2-8EEE-555C-5292E20753FB}"/>
              </a:ext>
            </a:extLst>
          </p:cNvPr>
          <p:cNvSpPr/>
          <p:nvPr/>
        </p:nvSpPr>
        <p:spPr>
          <a:xfrm>
            <a:off x="2967597" y="5165124"/>
            <a:ext cx="5883795" cy="1034508"/>
          </a:xfrm>
          <a:prstGeom prst="roundRect">
            <a:avLst/>
          </a:prstGeom>
          <a:solidFill>
            <a:srgbClr val="E5182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IMPORTANTLY: You do not need to know which form you need – it will auto-populate based on what you submit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37A49-5904-AE88-EBBA-FE9004C2A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84E5444-61EF-0523-7131-D729170903F6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PROPOSERS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8D8238-1808-B253-B4D1-D288009762B4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Proposal Sets (Bundles)</a:t>
            </a:r>
            <a:endParaRPr lang="en-US" sz="3000" dirty="0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8C0E75C3-25ED-D470-E659-18C36EDF58E1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251660DF-95EE-0D32-2B43-B4AF65AE8C10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Submitters Training</a:t>
            </a:r>
            <a:endParaRPr lang="en-US" sz="90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EC527B3-227C-8079-4815-B1E43CA953C9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CBA507-FF8A-A07F-D0B9-F710857E0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52" y="3987212"/>
            <a:ext cx="10269209" cy="19217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6AA3F8-67BF-E32A-3D5A-BB1E24AE110C}"/>
              </a:ext>
            </a:extLst>
          </p:cNvPr>
          <p:cNvSpPr txBox="1"/>
          <p:nvPr/>
        </p:nvSpPr>
        <p:spPr>
          <a:xfrm>
            <a:off x="792752" y="1477926"/>
            <a:ext cx="707108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making program changes, you can submit all proposals together and link them through Proposal 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Recommended: Draft all individual course proposals then initiate program proposal and link them using Proposal Set prompt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Proposal Sets will move through routing together</a:t>
            </a:r>
          </a:p>
        </p:txBody>
      </p:sp>
    </p:spTree>
    <p:extLst>
      <p:ext uri="{BB962C8B-B14F-4D97-AF65-F5344CB8AC3E}">
        <p14:creationId xmlns:p14="http://schemas.microsoft.com/office/powerpoint/2010/main" val="2850834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9C1085-A786-59C3-CAFF-D449FD6C2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2B36D64-9BEB-AD97-9259-806D96147D8A}"/>
              </a:ext>
            </a:extLst>
          </p:cNvPr>
          <p:cNvSpPr/>
          <p:nvPr/>
        </p:nvSpPr>
        <p:spPr>
          <a:xfrm>
            <a:off x="548640" y="2468880"/>
            <a:ext cx="1371600" cy="1371600"/>
          </a:xfrm>
          <a:prstGeom prst="ellipse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4FCF135-AD40-1F0C-EF3E-2896E96B35AA}"/>
              </a:ext>
            </a:extLst>
          </p:cNvPr>
          <p:cNvSpPr/>
          <p:nvPr/>
        </p:nvSpPr>
        <p:spPr>
          <a:xfrm>
            <a:off x="2286000" y="29260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Coursedog</a:t>
            </a: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Demo</a:t>
            </a:r>
            <a:endParaRPr lang="en-US" sz="3600" dirty="0"/>
          </a:p>
        </p:txBody>
      </p:sp>
      <p:pic>
        <p:nvPicPr>
          <p:cNvPr id="6" name="Graphic 5" descr="Programmer female with solid fill">
            <a:extLst>
              <a:ext uri="{FF2B5EF4-FFF2-40B4-BE49-F238E27FC236}">
                <a16:creationId xmlns:a16="http://schemas.microsoft.com/office/drawing/2014/main" id="{418D173C-62B9-A37B-3ABA-925291400B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3712" y="268512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11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D0C4E-3C99-9301-94C8-FB16B90F0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4E2DBE-189C-B2D0-C55A-EB69F2E1BB67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7167F98-749B-D3ED-A8FB-16377D437689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approval routing works</a:t>
            </a:r>
            <a:endParaRPr lang="en-US" sz="30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B26D12C-7C73-3B56-0F6F-4C993F86D322}"/>
              </a:ext>
            </a:extLst>
          </p:cNvPr>
          <p:cNvSpPr/>
          <p:nvPr/>
        </p:nvSpPr>
        <p:spPr>
          <a:xfrm>
            <a:off x="548640" y="1417320"/>
            <a:ext cx="110916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 mirrors SIUE’s existing approval path as automated workflow steps. A graduate program change (Form 91A) routes:</a:t>
            </a:r>
            <a:endParaRPr lang="en-US" sz="14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F1AC5F1-2790-25EC-827B-4525EE21ED30}"/>
              </a:ext>
            </a:extLst>
          </p:cNvPr>
          <p:cNvSpPr/>
          <p:nvPr/>
        </p:nvSpPr>
        <p:spPr>
          <a:xfrm>
            <a:off x="388001" y="22860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1AFD1C9-03D5-18F2-1B51-5C01CB0575D0}"/>
              </a:ext>
            </a:extLst>
          </p:cNvPr>
          <p:cNvSpPr/>
          <p:nvPr/>
        </p:nvSpPr>
        <p:spPr>
          <a:xfrm>
            <a:off x="552593" y="25877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7BB64AD-968F-A17A-A39C-5A6187D049A5}"/>
              </a:ext>
            </a:extLst>
          </p:cNvPr>
          <p:cNvSpPr/>
          <p:nvPr/>
        </p:nvSpPr>
        <p:spPr>
          <a:xfrm>
            <a:off x="552593" y="26151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4E2CD77-F550-35E9-5CA0-667AC7F49D33}"/>
              </a:ext>
            </a:extLst>
          </p:cNvPr>
          <p:cNvSpPr/>
          <p:nvPr/>
        </p:nvSpPr>
        <p:spPr>
          <a:xfrm>
            <a:off x="1046369" y="24688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Chair</a:t>
            </a:r>
            <a:endParaRPr lang="en-US" sz="1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8ECF2A3-6AF5-3310-C0CD-9203DC9E4469}"/>
              </a:ext>
            </a:extLst>
          </p:cNvPr>
          <p:cNvSpPr/>
          <p:nvPr/>
        </p:nvSpPr>
        <p:spPr>
          <a:xfrm>
            <a:off x="5742432" y="25603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0F924D6-B672-C69F-D682-0EC366B7AE56}"/>
              </a:ext>
            </a:extLst>
          </p:cNvPr>
          <p:cNvSpPr/>
          <p:nvPr/>
        </p:nvSpPr>
        <p:spPr>
          <a:xfrm>
            <a:off x="6016752" y="22860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6766CF0-D0E3-6E31-4A88-863436CBEF6C}"/>
              </a:ext>
            </a:extLst>
          </p:cNvPr>
          <p:cNvSpPr/>
          <p:nvPr/>
        </p:nvSpPr>
        <p:spPr>
          <a:xfrm>
            <a:off x="6181344" y="25877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E0C1163-85C5-0C50-7AFF-9E2C8989A0AD}"/>
              </a:ext>
            </a:extLst>
          </p:cNvPr>
          <p:cNvSpPr/>
          <p:nvPr/>
        </p:nvSpPr>
        <p:spPr>
          <a:xfrm>
            <a:off x="6181344" y="26151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BD8ADA78-E84A-9C74-0AC5-7BADA1489D1A}"/>
              </a:ext>
            </a:extLst>
          </p:cNvPr>
          <p:cNvSpPr/>
          <p:nvPr/>
        </p:nvSpPr>
        <p:spPr>
          <a:xfrm>
            <a:off x="6675120" y="24688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Dean’s Office</a:t>
            </a:r>
            <a:endParaRPr lang="en-US" sz="12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C2914AC5-38A4-9A3D-12BD-05D4F784D1FD}"/>
              </a:ext>
            </a:extLst>
          </p:cNvPr>
          <p:cNvSpPr/>
          <p:nvPr/>
        </p:nvSpPr>
        <p:spPr>
          <a:xfrm>
            <a:off x="8558784" y="25603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796BDB8D-CE6C-C5C8-8E38-F5C8B6F91301}"/>
              </a:ext>
            </a:extLst>
          </p:cNvPr>
          <p:cNvSpPr/>
          <p:nvPr/>
        </p:nvSpPr>
        <p:spPr>
          <a:xfrm>
            <a:off x="8833104" y="22860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63595535-A3D1-BD5D-A6E1-62DFEC23C192}"/>
              </a:ext>
            </a:extLst>
          </p:cNvPr>
          <p:cNvSpPr/>
          <p:nvPr/>
        </p:nvSpPr>
        <p:spPr>
          <a:xfrm>
            <a:off x="8997696" y="25877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291FE3F-B78D-F31D-21B4-2C777D1C0BDF}"/>
              </a:ext>
            </a:extLst>
          </p:cNvPr>
          <p:cNvSpPr/>
          <p:nvPr/>
        </p:nvSpPr>
        <p:spPr>
          <a:xfrm>
            <a:off x="8997696" y="26151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C280C0C-0909-8372-9BAC-1340A03F9540}"/>
              </a:ext>
            </a:extLst>
          </p:cNvPr>
          <p:cNvSpPr/>
          <p:nvPr/>
        </p:nvSpPr>
        <p:spPr>
          <a:xfrm>
            <a:off x="9491472" y="24688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Provost — initial review</a:t>
            </a:r>
            <a:endParaRPr lang="en-US" sz="12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585EC2B-D982-DA54-9744-DF5DF8DD4E84}"/>
              </a:ext>
            </a:extLst>
          </p:cNvPr>
          <p:cNvSpPr/>
          <p:nvPr/>
        </p:nvSpPr>
        <p:spPr>
          <a:xfrm>
            <a:off x="11375136" y="25603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E8A6EE2F-6C25-BFD6-855F-8F07CB436332}"/>
              </a:ext>
            </a:extLst>
          </p:cNvPr>
          <p:cNvSpPr/>
          <p:nvPr/>
        </p:nvSpPr>
        <p:spPr>
          <a:xfrm>
            <a:off x="407277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9F471D48-36B6-10FE-1B3D-0F6EC4C7426C}"/>
              </a:ext>
            </a:extLst>
          </p:cNvPr>
          <p:cNvSpPr/>
          <p:nvPr/>
        </p:nvSpPr>
        <p:spPr>
          <a:xfrm>
            <a:off x="571869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FCF3CF3-D0FC-DA0C-FD0E-A114DE3B7009}"/>
              </a:ext>
            </a:extLst>
          </p:cNvPr>
          <p:cNvSpPr/>
          <p:nvPr/>
        </p:nvSpPr>
        <p:spPr>
          <a:xfrm>
            <a:off x="571869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</a:rPr>
              <a:t>5</a:t>
            </a:r>
            <a:endParaRPr lang="en-US" sz="14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EA0B295-8169-13AF-F524-40F04D66FE09}"/>
              </a:ext>
            </a:extLst>
          </p:cNvPr>
          <p:cNvSpPr/>
          <p:nvPr/>
        </p:nvSpPr>
        <p:spPr>
          <a:xfrm>
            <a:off x="1065645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Programs Committee</a:t>
            </a:r>
            <a:endParaRPr lang="en-US" sz="120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E1288111-21AA-4C31-B33C-770B1D361B49}"/>
              </a:ext>
            </a:extLst>
          </p:cNvPr>
          <p:cNvSpPr/>
          <p:nvPr/>
        </p:nvSpPr>
        <p:spPr>
          <a:xfrm>
            <a:off x="3200400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34673095-7E2F-3CFA-2669-951FF9227672}"/>
              </a:ext>
            </a:extLst>
          </p:cNvPr>
          <p:cNvSpPr/>
          <p:nvPr/>
        </p:nvSpPr>
        <p:spPr>
          <a:xfrm>
            <a:off x="3364992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10421B05-E4E7-E626-6A88-C33034F80300}"/>
              </a:ext>
            </a:extLst>
          </p:cNvPr>
          <p:cNvSpPr/>
          <p:nvPr/>
        </p:nvSpPr>
        <p:spPr>
          <a:xfrm>
            <a:off x="3364992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40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28A139EC-6845-1ACA-A5C8-CBAF3821FCAA}"/>
              </a:ext>
            </a:extLst>
          </p:cNvPr>
          <p:cNvSpPr/>
          <p:nvPr/>
        </p:nvSpPr>
        <p:spPr>
          <a:xfrm>
            <a:off x="3858768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Graduate Council </a:t>
            </a:r>
            <a:endParaRPr lang="en-US" sz="12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7E02E627-A564-5300-7CBB-FDA8502A2C0D}"/>
              </a:ext>
            </a:extLst>
          </p:cNvPr>
          <p:cNvSpPr/>
          <p:nvPr/>
        </p:nvSpPr>
        <p:spPr>
          <a:xfrm>
            <a:off x="5742432" y="39319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8EF679D1-CD0D-4181-944D-F9462AC9A77E}"/>
              </a:ext>
            </a:extLst>
          </p:cNvPr>
          <p:cNvSpPr/>
          <p:nvPr/>
        </p:nvSpPr>
        <p:spPr>
          <a:xfrm>
            <a:off x="6016752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4264B378-B87C-CB96-2AF9-C280CFE3EF00}"/>
              </a:ext>
            </a:extLst>
          </p:cNvPr>
          <p:cNvSpPr/>
          <p:nvPr/>
        </p:nvSpPr>
        <p:spPr>
          <a:xfrm>
            <a:off x="6181344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8F73ECFF-217D-8A59-058A-956D000EB4C1}"/>
              </a:ext>
            </a:extLst>
          </p:cNvPr>
          <p:cNvSpPr/>
          <p:nvPr/>
        </p:nvSpPr>
        <p:spPr>
          <a:xfrm>
            <a:off x="6181344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140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30CD3BC5-1DB6-842D-D9C2-2906CB71BDD9}"/>
              </a:ext>
            </a:extLst>
          </p:cNvPr>
          <p:cNvSpPr/>
          <p:nvPr/>
        </p:nvSpPr>
        <p:spPr>
          <a:xfrm>
            <a:off x="6675120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Provost — Chancellor approval</a:t>
            </a:r>
            <a:endParaRPr lang="en-US" sz="120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C296D60A-25F5-BAED-AE61-A721084C2F18}"/>
              </a:ext>
            </a:extLst>
          </p:cNvPr>
          <p:cNvSpPr/>
          <p:nvPr/>
        </p:nvSpPr>
        <p:spPr>
          <a:xfrm>
            <a:off x="8558784" y="39319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2F4F3834-57D7-1601-BCB3-824E5AF2BEC8}"/>
              </a:ext>
            </a:extLst>
          </p:cNvPr>
          <p:cNvSpPr/>
          <p:nvPr/>
        </p:nvSpPr>
        <p:spPr>
          <a:xfrm>
            <a:off x="8833104" y="3657600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3F863B84-F6D2-C2BF-9C50-2B823433FBD9}"/>
              </a:ext>
            </a:extLst>
          </p:cNvPr>
          <p:cNvSpPr/>
          <p:nvPr/>
        </p:nvSpPr>
        <p:spPr>
          <a:xfrm>
            <a:off x="8997696" y="3959352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1DC8E7D7-9788-1E78-EC3F-2042635123A0}"/>
              </a:ext>
            </a:extLst>
          </p:cNvPr>
          <p:cNvSpPr/>
          <p:nvPr/>
        </p:nvSpPr>
        <p:spPr>
          <a:xfrm>
            <a:off x="8997696" y="3986784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140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092BFFC1-957A-4B49-9CAE-918A0831E43C}"/>
              </a:ext>
            </a:extLst>
          </p:cNvPr>
          <p:cNvSpPr/>
          <p:nvPr/>
        </p:nvSpPr>
        <p:spPr>
          <a:xfrm>
            <a:off x="9491472" y="3840480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 System / IBHE (as applicable)</a:t>
            </a:r>
            <a:endParaRPr lang="en-US" sz="1200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84E60A45-BE2A-C15B-1419-FF7D70E14A12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9C495A7F-CFAA-E21D-7ABA-6E6121FC97CF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Approvers Training</a:t>
            </a:r>
            <a:endParaRPr lang="en-US" sz="90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F72BE4F7-2AE7-F8C7-DD13-1E5B8211B799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/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6A4FC686-5F7C-3CDF-108F-DFB38D2DE1AF}"/>
              </a:ext>
            </a:extLst>
          </p:cNvPr>
          <p:cNvSpPr/>
          <p:nvPr/>
        </p:nvSpPr>
        <p:spPr>
          <a:xfrm>
            <a:off x="2941403" y="3931920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9964B82A-D925-AD57-D897-28EC2AA26F01}"/>
              </a:ext>
            </a:extLst>
          </p:cNvPr>
          <p:cNvSpPr/>
          <p:nvPr/>
        </p:nvSpPr>
        <p:spPr>
          <a:xfrm>
            <a:off x="2941895" y="2562544"/>
            <a:ext cx="29260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/>
          </a:p>
        </p:txBody>
      </p:sp>
      <p:sp>
        <p:nvSpPr>
          <p:cNvPr id="47" name="Shape 8">
            <a:extLst>
              <a:ext uri="{FF2B5EF4-FFF2-40B4-BE49-F238E27FC236}">
                <a16:creationId xmlns:a16="http://schemas.microsoft.com/office/drawing/2014/main" id="{9B9477CB-C509-408F-985D-D0826660E934}"/>
              </a:ext>
            </a:extLst>
          </p:cNvPr>
          <p:cNvSpPr/>
          <p:nvPr/>
        </p:nvSpPr>
        <p:spPr>
          <a:xfrm>
            <a:off x="3217698" y="2281181"/>
            <a:ext cx="256032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40264B3E-424B-E5D0-9197-1FB36F32706F}"/>
              </a:ext>
            </a:extLst>
          </p:cNvPr>
          <p:cNvSpPr/>
          <p:nvPr/>
        </p:nvSpPr>
        <p:spPr>
          <a:xfrm>
            <a:off x="3382290" y="2582933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10">
            <a:extLst>
              <a:ext uri="{FF2B5EF4-FFF2-40B4-BE49-F238E27FC236}">
                <a16:creationId xmlns:a16="http://schemas.microsoft.com/office/drawing/2014/main" id="{D40A319C-5F2D-511E-9F88-CF45E8FF07B5}"/>
              </a:ext>
            </a:extLst>
          </p:cNvPr>
          <p:cNvSpPr/>
          <p:nvPr/>
        </p:nvSpPr>
        <p:spPr>
          <a:xfrm>
            <a:off x="3382290" y="2610365"/>
            <a:ext cx="402336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/>
          </a:p>
        </p:txBody>
      </p:sp>
      <p:sp>
        <p:nvSpPr>
          <p:cNvPr id="53" name="Text 11">
            <a:extLst>
              <a:ext uri="{FF2B5EF4-FFF2-40B4-BE49-F238E27FC236}">
                <a16:creationId xmlns:a16="http://schemas.microsoft.com/office/drawing/2014/main" id="{4D92F305-C067-833A-E149-87C227BD9BF7}"/>
              </a:ext>
            </a:extLst>
          </p:cNvPr>
          <p:cNvSpPr/>
          <p:nvPr/>
        </p:nvSpPr>
        <p:spPr>
          <a:xfrm>
            <a:off x="3876066" y="2464061"/>
            <a:ext cx="1783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Curriculum Committee</a:t>
            </a:r>
            <a:endParaRPr lang="en-US" sz="120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08148F70-B5B6-FEC9-73A8-7A8E3C2D86DC}"/>
              </a:ext>
            </a:extLst>
          </p:cNvPr>
          <p:cNvSpPr/>
          <p:nvPr/>
        </p:nvSpPr>
        <p:spPr>
          <a:xfrm>
            <a:off x="2967597" y="5165124"/>
            <a:ext cx="5883795" cy="1034508"/>
          </a:xfrm>
          <a:prstGeom prst="roundRect">
            <a:avLst/>
          </a:prstGeom>
          <a:solidFill>
            <a:srgbClr val="E5182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Each stage has 2 weeks to review items before they auto-advance!</a:t>
            </a:r>
          </a:p>
        </p:txBody>
      </p:sp>
    </p:spTree>
    <p:extLst>
      <p:ext uri="{BB962C8B-B14F-4D97-AF65-F5344CB8AC3E}">
        <p14:creationId xmlns:p14="http://schemas.microsoft.com/office/powerpoint/2010/main" val="28300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AEC512-5E48-D43F-3321-76D3CC61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06D56FE-BBE7-3422-51A3-DBD6AAC686A8}"/>
              </a:ext>
            </a:extLst>
          </p:cNvPr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E5182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D37D27-C7C3-9499-C038-AC750104A7DD}"/>
              </a:ext>
            </a:extLst>
          </p:cNvPr>
          <p:cNvSpPr/>
          <p:nvPr/>
        </p:nvSpPr>
        <p:spPr>
          <a:xfrm>
            <a:off x="548640" y="155448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 Practices</a:t>
            </a:r>
            <a:endParaRPr lang="en-US" sz="38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8CC8A66-07B9-B96A-C0AD-FB151BA80E06}"/>
              </a:ext>
            </a:extLst>
          </p:cNvPr>
          <p:cNvSpPr/>
          <p:nvPr/>
        </p:nvSpPr>
        <p:spPr>
          <a:xfrm>
            <a:off x="640080" y="2651760"/>
            <a:ext cx="5454332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all your info together, then start a new proposal</a:t>
            </a: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a co-contributor</a:t>
            </a: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cs typeface="Calibri" pitchFamily="34" charset="-120"/>
              </a:rPr>
              <a:t>Incomplete proposals cause delays</a:t>
            </a:r>
            <a:endParaRPr lang="en-US" sz="1700" dirty="0">
              <a:solidFill>
                <a:schemeClr val="bg1"/>
              </a:solidFill>
            </a:endParaRP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your status</a:t>
            </a:r>
          </a:p>
          <a:p>
            <a:pPr marL="342900" indent="-342900">
              <a:spcAft>
                <a:spcPts val="1200"/>
              </a:spcAft>
              <a:buSzPct val="100000"/>
              <a:buChar char="✓"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bundles (program + courses)</a:t>
            </a:r>
            <a:endParaRPr lang="en-US" sz="1700" dirty="0">
              <a:solidFill>
                <a:schemeClr val="bg1"/>
              </a:solidFill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D546305-7CA9-07DC-6B8D-1CCA97B318D8}"/>
              </a:ext>
            </a:extLst>
          </p:cNvPr>
          <p:cNvSpPr/>
          <p:nvPr/>
        </p:nvSpPr>
        <p:spPr>
          <a:xfrm>
            <a:off x="548640" y="58521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>
                <a:solidFill>
                  <a:srgbClr val="E0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 Pat Sears · psears@siue.edu    |    Ma Zenia Agustin · zagusti@siue.edu</a:t>
            </a:r>
            <a:endParaRPr lang="en-US" sz="13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4B3896-9198-D802-9AF6-C4090DA02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519670"/>
              </p:ext>
            </p:extLst>
          </p:nvPr>
        </p:nvGraphicFramePr>
        <p:xfrm>
          <a:off x="6265227" y="2218690"/>
          <a:ext cx="5256213" cy="3670300"/>
        </p:xfrm>
        <a:graphic>
          <a:graphicData uri="http://schemas.openxmlformats.org/drawingml/2006/table">
            <a:tbl>
              <a:tblPr firstRow="1" firstCol="1" bandRow="1"/>
              <a:tblGrid>
                <a:gridCol w="5256213">
                  <a:extLst>
                    <a:ext uri="{9D8B030D-6E8A-4147-A177-3AD203B41FA5}">
                      <a16:colId xmlns:a16="http://schemas.microsoft.com/office/drawing/2014/main" val="22603419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500"/>
                        </a:spcAft>
                        <a:buNone/>
                      </a:pPr>
                      <a:r>
                        <a:rPr lang="en-US" sz="1600" b="1" cap="all" spc="50">
                          <a:solidFill>
                            <a:srgbClr val="E5182D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✓  WHAT A COMPLETE PROPOSAL NEEDS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>
                        <a:spcAft>
                          <a:spcPts val="400"/>
                        </a:spcAft>
                        <a:buNone/>
                      </a:pPr>
                      <a:r>
                        <a:rPr lang="en-US" sz="16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Before you submit, make sure you have: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Clear justification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a rationale that explains the need for change and its curricular impact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Defined learning objectives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measurable, and aligned with the course level and program outcomes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Consistency across the form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prerequisites, credit hours, and course numbers match throughout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Letter of support from affected units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required whenever the proposal impacts another department's courses, prerequisites, or curriculum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92075" marR="0">
                        <a:spcAft>
                          <a:spcPts val="25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 addition, confirm course proposals include: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Complete, accurate syllabus</a:t>
                      </a:r>
                      <a:r>
                        <a:rPr lang="en-US" sz="1200">
                          <a:solidFill>
                            <a:srgbClr val="2B2B2B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matches the proposed 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course</a:t>
                      </a:r>
                      <a:r>
                        <a:rPr lang="en-US" sz="12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/catalog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description, credit hours, and format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spcAft>
                          <a:spcPts val="250"/>
                        </a:spcAft>
                        <a:buClr>
                          <a:srgbClr val="000000"/>
                        </a:buClr>
                        <a:buFont typeface="Arial" panose="020B0604020202020204" pitchFamily="34" charset="0"/>
                        <a:buChar char="☐"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Accurate catalog description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— reflects the course as it will actually be taught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 marR="0">
                        <a:spcAft>
                          <a:spcPts val="250"/>
                        </a:spcAft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139700" marR="139700" marT="114300" marB="127000">
                    <a:lnL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18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824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8817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5E51A-9406-7EBF-A98E-737CD2373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45E189D-1CBC-93EE-4B6D-27E738F7C311}"/>
              </a:ext>
            </a:extLst>
          </p:cNvPr>
          <p:cNvSpPr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20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40804F4-B6AA-2813-1BC2-323E541CEB17}"/>
              </a:ext>
            </a:extLst>
          </p:cNvPr>
          <p:cNvSpPr/>
          <p:nvPr/>
        </p:nvSpPr>
        <p:spPr>
          <a:xfrm>
            <a:off x="548640" y="658368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Getting help and resources</a:t>
            </a:r>
            <a:endParaRPr lang="en-US" sz="30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ED4F25E0-7FB9-BA6E-BD43-3BF2E55B3E39}"/>
              </a:ext>
            </a:extLst>
          </p:cNvPr>
          <p:cNvSpPr/>
          <p:nvPr/>
        </p:nvSpPr>
        <p:spPr>
          <a:xfrm>
            <a:off x="548640" y="1554480"/>
            <a:ext cx="5486400" cy="4480560"/>
          </a:xfrm>
          <a:prstGeom prst="roundRect">
            <a:avLst>
              <a:gd name="adj" fmla="val 1633"/>
            </a:avLst>
          </a:prstGeom>
          <a:solidFill>
            <a:srgbClr val="FCE7EA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6E21E0D-1ABC-F31B-1E9D-22A2D7C21CAB}"/>
              </a:ext>
            </a:extLst>
          </p:cNvPr>
          <p:cNvSpPr/>
          <p:nvPr/>
        </p:nvSpPr>
        <p:spPr>
          <a:xfrm>
            <a:off x="777240" y="1755648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B0A39B52-353B-C898-8F7A-BF178A4FCF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E5182D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886968" y="1865376"/>
            <a:ext cx="283464" cy="283464"/>
          </a:xfrm>
          <a:prstGeom prst="rect">
            <a:avLst/>
          </a:prstGeom>
        </p:spPr>
      </p:pic>
      <p:sp>
        <p:nvSpPr>
          <p:cNvPr id="7" name="Text 4">
            <a:extLst>
              <a:ext uri="{FF2B5EF4-FFF2-40B4-BE49-F238E27FC236}">
                <a16:creationId xmlns:a16="http://schemas.microsoft.com/office/drawing/2014/main" id="{3C7C76EB-EEA1-9C85-FCE4-11DAEC04F519}"/>
              </a:ext>
            </a:extLst>
          </p:cNvPr>
          <p:cNvSpPr/>
          <p:nvPr/>
        </p:nvSpPr>
        <p:spPr>
          <a:xfrm>
            <a:off x="1417320" y="1801368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SIUE contacts</a:t>
            </a:r>
            <a:endParaRPr lang="en-US" sz="180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F15C8494-9A1F-C4F8-4160-D295EBA735B0}"/>
              </a:ext>
            </a:extLst>
          </p:cNvPr>
          <p:cNvSpPr/>
          <p:nvPr/>
        </p:nvSpPr>
        <p:spPr>
          <a:xfrm>
            <a:off x="822960" y="246888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 Sears</a:t>
            </a:r>
            <a:endParaRPr lang="en-US" sz="1500"/>
          </a:p>
          <a:p>
            <a:pPr marL="0" indent="0">
              <a:buNone/>
            </a:pPr>
            <a:r>
              <a:rPr lang="en-US" sz="12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— rollout, workflow, access &amp; roles</a:t>
            </a:r>
            <a:endParaRPr lang="en-US" sz="1500"/>
          </a:p>
          <a:p>
            <a:pPr marL="0" indent="0">
              <a:buNone/>
            </a:pPr>
            <a:r>
              <a:rPr lang="en-US" sz="125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psears@siue.edu  ·  618-650-3243</a:t>
            </a:r>
            <a:endParaRPr lang="en-US" sz="15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AE90F36-86E7-F5A5-4DE7-753E1A91FD9A}"/>
              </a:ext>
            </a:extLst>
          </p:cNvPr>
          <p:cNvSpPr/>
          <p:nvPr/>
        </p:nvSpPr>
        <p:spPr>
          <a:xfrm>
            <a:off x="822960" y="3520440"/>
            <a:ext cx="4937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Zenia Agustin</a:t>
            </a:r>
            <a:endParaRPr lang="en-US" sz="1500"/>
          </a:p>
          <a:p>
            <a:pPr marL="0" indent="0">
              <a:buNone/>
            </a:pPr>
            <a:r>
              <a:rPr lang="en-US" sz="12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forms — proposal content &amp; form questions</a:t>
            </a:r>
            <a:endParaRPr lang="en-US" sz="1500"/>
          </a:p>
          <a:p>
            <a:pPr marL="0" indent="0">
              <a:buNone/>
            </a:pPr>
            <a:r>
              <a:rPr lang="en-US" sz="1250">
                <a:solidFill>
                  <a:srgbClr val="E518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zagusti@siue.edu  ·  618-650-2357</a:t>
            </a:r>
            <a:endParaRPr lang="en-US" sz="150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B7B01D30-5266-18CB-CBA8-BB3736674727}"/>
              </a:ext>
            </a:extLst>
          </p:cNvPr>
          <p:cNvSpPr/>
          <p:nvPr/>
        </p:nvSpPr>
        <p:spPr>
          <a:xfrm>
            <a:off x="6263640" y="1554480"/>
            <a:ext cx="5349240" cy="2304287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6BCD188E-716E-F39B-169F-3C80D4B9A773}"/>
              </a:ext>
            </a:extLst>
          </p:cNvPr>
          <p:cNvSpPr/>
          <p:nvPr/>
        </p:nvSpPr>
        <p:spPr>
          <a:xfrm>
            <a:off x="6519545" y="1801368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Self-service resources</a:t>
            </a:r>
            <a:endParaRPr lang="en-US" sz="170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C2CECF9C-5276-C4B3-3097-0B434E1BB639}"/>
              </a:ext>
            </a:extLst>
          </p:cNvPr>
          <p:cNvSpPr/>
          <p:nvPr/>
        </p:nvSpPr>
        <p:spPr>
          <a:xfrm>
            <a:off x="6519545" y="2304288"/>
            <a:ext cx="49377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err="1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Support Knowledge Base</a:t>
            </a:r>
            <a:endParaRPr lang="en-US" sz="130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Curriculum End User Guide (ideal pre-reading)</a:t>
            </a:r>
            <a:endParaRPr lang="en-US" sz="1300"/>
          </a:p>
          <a:p>
            <a:pPr marL="342900" indent="-342900">
              <a:buSzPct val="100000"/>
              <a:buChar char="•"/>
            </a:pPr>
            <a:r>
              <a:rPr lang="en-US" sz="13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product demo videos</a:t>
            </a:r>
            <a:endParaRPr lang="en-US" sz="130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D43F664D-2285-54F0-19E3-9FA32BE2250E}"/>
              </a:ext>
            </a:extLst>
          </p:cNvPr>
          <p:cNvSpPr/>
          <p:nvPr/>
        </p:nvSpPr>
        <p:spPr>
          <a:xfrm>
            <a:off x="548640" y="6446520"/>
            <a:ext cx="11091672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F3493C39-258F-8CC7-EFDA-49000283A5DE}"/>
              </a:ext>
            </a:extLst>
          </p:cNvPr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SIUE · </a:t>
            </a:r>
            <a:r>
              <a:rPr lang="en-US" sz="900" err="1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CourseDog</a:t>
            </a: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Approvers Training</a:t>
            </a:r>
            <a:endParaRPr lang="en-US" sz="90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48D6AE9C-0FA0-CA73-BB41-7FA962EA620B}"/>
              </a:ext>
            </a:extLst>
          </p:cNvPr>
          <p:cNvSpPr/>
          <p:nvPr/>
        </p:nvSpPr>
        <p:spPr>
          <a:xfrm>
            <a:off x="1118311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/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AA3FA62E-F69F-255B-1DAC-6B86105052EF}"/>
              </a:ext>
            </a:extLst>
          </p:cNvPr>
          <p:cNvSpPr/>
          <p:nvPr/>
        </p:nvSpPr>
        <p:spPr>
          <a:xfrm>
            <a:off x="6263640" y="3895345"/>
            <a:ext cx="5349240" cy="2304287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3BEFEE54-3667-40AD-3B1C-2F640D6CC48E}"/>
              </a:ext>
            </a:extLst>
          </p:cNvPr>
          <p:cNvSpPr/>
          <p:nvPr/>
        </p:nvSpPr>
        <p:spPr>
          <a:xfrm>
            <a:off x="6519545" y="4142232"/>
            <a:ext cx="4846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in the sandbox</a:t>
            </a:r>
            <a:endParaRPr lang="en-US" sz="1700"/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8FABBA55-CA66-D685-F82C-08BAFE37CABC}"/>
              </a:ext>
            </a:extLst>
          </p:cNvPr>
          <p:cNvSpPr/>
          <p:nvPr/>
        </p:nvSpPr>
        <p:spPr>
          <a:xfrm>
            <a:off x="6519545" y="4645152"/>
            <a:ext cx="49377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the sandbox at </a:t>
            </a: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https://staging.coursedog.com/#/cm/home</a:t>
            </a:r>
            <a:endParaRPr lang="en-US" sz="1300" dirty="0">
              <a:solidFill>
                <a:srgbClr val="2B2B2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to practice preparing and modifying </a:t>
            </a:r>
            <a:endParaRPr lang="en-US" sz="13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239EBED-6212-24B9-F020-8EAC9ACC76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00" t="-2457" r="10333"/>
          <a:stretch>
            <a:fillRect/>
          </a:stretch>
        </p:blipFill>
        <p:spPr>
          <a:xfrm>
            <a:off x="6400800" y="5622516"/>
            <a:ext cx="4782312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902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2172</Words>
  <Application>Microsoft Office PowerPoint</Application>
  <PresentationFormat>Custom</PresentationFormat>
  <Paragraphs>451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CourseDog Introductory Training</dc:title>
  <dc:subject>PptxGenJS Presentation</dc:subject>
  <dc:creator>SIUE Office of the Provost</dc:creator>
  <cp:lastModifiedBy>Peterson, Brittany</cp:lastModifiedBy>
  <cp:revision>6</cp:revision>
  <dcterms:created xsi:type="dcterms:W3CDTF">2026-06-08T17:42:34Z</dcterms:created>
  <dcterms:modified xsi:type="dcterms:W3CDTF">2026-09-09T17:35:58Z</dcterms:modified>
</cp:coreProperties>
</file>