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7" r:id="rId2"/>
  </p:sldIdLst>
  <p:sldSz cx="51206400" cy="36576000"/>
  <p:notesSz cx="7010400" cy="9296400"/>
  <p:custDataLst>
    <p:tags r:id="rId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8">
          <p15:clr>
            <a:srgbClr val="A4A3A4"/>
          </p15:clr>
        </p15:guide>
        <p15:guide id="2" pos="1612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8080"/>
    <a:srgbClr val="0E50B2"/>
    <a:srgbClr val="B2B2B2"/>
    <a:srgbClr val="996633"/>
    <a:srgbClr val="FFFFCC"/>
    <a:srgbClr val="DBB691"/>
    <a:srgbClr val="E6CDB4"/>
    <a:srgbClr val="D0A172"/>
    <a:srgbClr val="CC9900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A5068E-02E0-2C9D-4E7A-8E12E1ED5124}" v="575" dt="2026-03-20T01:32:14.16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27"/>
  </p:normalViewPr>
  <p:slideViewPr>
    <p:cSldViewPr snapToGrid="0">
      <p:cViewPr varScale="1">
        <p:scale>
          <a:sx n="19" d="100"/>
          <a:sy n="19" d="100"/>
        </p:scale>
        <p:origin x="516" y="108"/>
      </p:cViewPr>
      <p:guideLst>
        <p:guide orient="horz" pos="4128"/>
        <p:guide pos="161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Relationship Id="rId9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681959-6522-4AA1-AED6-FEB8341AC7A4}" type="doc">
      <dgm:prSet loTypeId="urn:microsoft.com/office/officeart/2005/8/layout/list1" loCatId="list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90D0970D-2F33-4675-BA1D-CE47F1CC7ADC}">
      <dgm:prSet phldrT="[Text]" phldr="0"/>
      <dgm:spPr/>
      <dgm:t>
        <a:bodyPr/>
        <a:lstStyle/>
        <a:p>
          <a:pPr rtl="0"/>
          <a:r>
            <a:rPr lang="en-US" dirty="0">
              <a:latin typeface="Arial"/>
              <a:cs typeface="Arial"/>
            </a:rPr>
            <a:t>Study Design</a:t>
          </a:r>
        </a:p>
      </dgm:t>
    </dgm:pt>
    <dgm:pt modelId="{1A1D6E9F-2C24-4B52-86FE-6C3F3DC95D37}" type="parTrans" cxnId="{F886E5E8-86DC-426F-826B-44D7EFCCC271}">
      <dgm:prSet/>
      <dgm:spPr/>
      <dgm:t>
        <a:bodyPr/>
        <a:lstStyle/>
        <a:p>
          <a:endParaRPr lang="en-US"/>
        </a:p>
      </dgm:t>
    </dgm:pt>
    <dgm:pt modelId="{955E06A5-7436-47D3-926F-43B073275E8D}" type="sibTrans" cxnId="{F886E5E8-86DC-426F-826B-44D7EFCCC271}">
      <dgm:prSet/>
      <dgm:spPr/>
      <dgm:t>
        <a:bodyPr/>
        <a:lstStyle/>
        <a:p>
          <a:endParaRPr lang="en-US"/>
        </a:p>
      </dgm:t>
    </dgm:pt>
    <dgm:pt modelId="{A30C68F0-236D-4F2B-9424-E8C8BCE1046A}">
      <dgm:prSet phldrT="[Text]" phldr="0"/>
      <dgm:spPr/>
      <dgm:t>
        <a:bodyPr/>
        <a:lstStyle/>
        <a:p>
          <a:pPr rtl="0"/>
          <a:r>
            <a:rPr lang="en-US" dirty="0">
              <a:latin typeface="Arial"/>
              <a:cs typeface="Arial"/>
            </a:rPr>
            <a:t>Multi-center, retrospective review from March 1, 2024 – May 31, 2024</a:t>
          </a:r>
        </a:p>
      </dgm:t>
    </dgm:pt>
    <dgm:pt modelId="{C5407852-DF66-4A84-BBB7-7D7ADE4B99F8}" type="parTrans" cxnId="{E878942E-2F24-4276-9A96-A212E6875833}">
      <dgm:prSet/>
      <dgm:spPr/>
      <dgm:t>
        <a:bodyPr/>
        <a:lstStyle/>
        <a:p>
          <a:endParaRPr lang="en-US"/>
        </a:p>
      </dgm:t>
    </dgm:pt>
    <dgm:pt modelId="{AB06C18E-BB8B-49C6-A7C0-47FCA3BF55DB}" type="sibTrans" cxnId="{E878942E-2F24-4276-9A96-A212E6875833}">
      <dgm:prSet/>
      <dgm:spPr/>
      <dgm:t>
        <a:bodyPr/>
        <a:lstStyle/>
        <a:p>
          <a:endParaRPr lang="en-US"/>
        </a:p>
      </dgm:t>
    </dgm:pt>
    <dgm:pt modelId="{072AB055-E64B-462D-A860-57A0081CA359}">
      <dgm:prSet phldrT="[Text]" phldr="0"/>
      <dgm:spPr/>
      <dgm:t>
        <a:bodyPr/>
        <a:lstStyle/>
        <a:p>
          <a:pPr rtl="0"/>
          <a:r>
            <a:rPr lang="en-US" dirty="0">
              <a:latin typeface="Arial"/>
              <a:cs typeface="Arial"/>
            </a:rPr>
            <a:t>Study Population</a:t>
          </a:r>
        </a:p>
      </dgm:t>
    </dgm:pt>
    <dgm:pt modelId="{D8BE35F4-BF9D-4BB7-A8ED-2478671904D0}" type="parTrans" cxnId="{2D290070-EA02-4A91-920F-78540F167C57}">
      <dgm:prSet/>
      <dgm:spPr/>
      <dgm:t>
        <a:bodyPr/>
        <a:lstStyle/>
        <a:p>
          <a:endParaRPr lang="en-US"/>
        </a:p>
      </dgm:t>
    </dgm:pt>
    <dgm:pt modelId="{0775E92C-6A22-4292-93D7-84C379184E82}" type="sibTrans" cxnId="{2D290070-EA02-4A91-920F-78540F167C57}">
      <dgm:prSet/>
      <dgm:spPr/>
      <dgm:t>
        <a:bodyPr/>
        <a:lstStyle/>
        <a:p>
          <a:endParaRPr lang="en-US"/>
        </a:p>
      </dgm:t>
    </dgm:pt>
    <dgm:pt modelId="{894469FB-2CD1-4C4D-B90E-9C4E9DC73942}">
      <dgm:prSet phldrT="[Text]" phldr="0" custT="0"/>
      <dgm:spPr/>
      <dgm:t>
        <a:bodyPr/>
        <a:lstStyle/>
        <a:p>
          <a:r>
            <a:rPr lang="en-US" sz="1400" dirty="0">
              <a:latin typeface="Arial"/>
              <a:cs typeface="Arial"/>
            </a:rPr>
            <a:t>Adults aged 18-89</a:t>
          </a:r>
          <a:r>
            <a:rPr lang="en-US" sz="1400" dirty="0">
              <a:latin typeface="Arial"/>
              <a:ea typeface="Calibri"/>
              <a:cs typeface="Arial"/>
            </a:rPr>
            <a:t> hospitalized with positive blood cultures at selected HSHS facilities</a:t>
          </a:r>
          <a:endParaRPr lang="en-US" sz="1400" dirty="0"/>
        </a:p>
      </dgm:t>
    </dgm:pt>
    <dgm:pt modelId="{801C6723-B35D-4EE0-8DE6-117234C86028}" type="parTrans" cxnId="{A6CBB790-9492-4C8E-A95C-1ADD90BDAF05}">
      <dgm:prSet/>
      <dgm:spPr/>
      <dgm:t>
        <a:bodyPr/>
        <a:lstStyle/>
        <a:p>
          <a:endParaRPr lang="en-US"/>
        </a:p>
      </dgm:t>
    </dgm:pt>
    <dgm:pt modelId="{CF598E37-CCE6-4C1B-9760-C61028357667}" type="sibTrans" cxnId="{A6CBB790-9492-4C8E-A95C-1ADD90BDAF05}">
      <dgm:prSet/>
      <dgm:spPr/>
      <dgm:t>
        <a:bodyPr/>
        <a:lstStyle/>
        <a:p>
          <a:endParaRPr lang="en-US"/>
        </a:p>
      </dgm:t>
    </dgm:pt>
    <dgm:pt modelId="{7AF8752D-DAEF-4BB9-9F58-D4D7F436373F}">
      <dgm:prSet phldrT="[Text]" phldr="0"/>
      <dgm:spPr/>
      <dgm:t>
        <a:bodyPr/>
        <a:lstStyle/>
        <a:p>
          <a:pPr rtl="0"/>
          <a:r>
            <a:rPr lang="en-US" sz="1800" dirty="0">
              <a:latin typeface="Arial"/>
              <a:cs typeface="Arial"/>
            </a:rPr>
            <a:t>Exclusion:</a:t>
          </a:r>
        </a:p>
      </dgm:t>
    </dgm:pt>
    <dgm:pt modelId="{2D3582B6-DAED-4022-9FB6-B89916311AFA}" type="parTrans" cxnId="{F01909E8-CD4E-4912-8FB8-A7394E0F8FA1}">
      <dgm:prSet/>
      <dgm:spPr/>
      <dgm:t>
        <a:bodyPr/>
        <a:lstStyle/>
        <a:p>
          <a:endParaRPr lang="en-US"/>
        </a:p>
      </dgm:t>
    </dgm:pt>
    <dgm:pt modelId="{AE3F6405-B64F-4B5F-B1C2-1BE62CBC57F8}" type="sibTrans" cxnId="{F01909E8-CD4E-4912-8FB8-A7394E0F8FA1}">
      <dgm:prSet/>
      <dgm:spPr/>
      <dgm:t>
        <a:bodyPr/>
        <a:lstStyle/>
        <a:p>
          <a:endParaRPr lang="en-US"/>
        </a:p>
      </dgm:t>
    </dgm:pt>
    <dgm:pt modelId="{02DA8E9D-518C-4B6C-AAFD-FC06734A5EF6}">
      <dgm:prSet phldrT="[Text]" phldr="0"/>
      <dgm:spPr/>
      <dgm:t>
        <a:bodyPr/>
        <a:lstStyle/>
        <a:p>
          <a:pPr rtl="0"/>
          <a:r>
            <a:rPr lang="en-US" dirty="0">
              <a:latin typeface="Arial"/>
              <a:cs typeface="Arial"/>
            </a:rPr>
            <a:t>Data Source</a:t>
          </a:r>
        </a:p>
      </dgm:t>
    </dgm:pt>
    <dgm:pt modelId="{5E4BA779-AF42-43CC-9715-D3029926D121}" type="parTrans" cxnId="{23A530DF-FA16-404D-8F76-BADF23A1F123}">
      <dgm:prSet/>
      <dgm:spPr/>
      <dgm:t>
        <a:bodyPr/>
        <a:lstStyle/>
        <a:p>
          <a:endParaRPr lang="en-US"/>
        </a:p>
      </dgm:t>
    </dgm:pt>
    <dgm:pt modelId="{A2CEA4A9-58D9-4430-9A1C-C902E8E6BB79}" type="sibTrans" cxnId="{23A530DF-FA16-404D-8F76-BADF23A1F123}">
      <dgm:prSet/>
      <dgm:spPr/>
      <dgm:t>
        <a:bodyPr/>
        <a:lstStyle/>
        <a:p>
          <a:endParaRPr lang="en-US"/>
        </a:p>
      </dgm:t>
    </dgm:pt>
    <dgm:pt modelId="{C7E6516C-1073-4DB2-97E0-30DB5D0BCC38}">
      <dgm:prSet phldrT="[Text]" phldr="0"/>
      <dgm:spPr/>
      <dgm:t>
        <a:bodyPr/>
        <a:lstStyle/>
        <a:p>
          <a:pPr rtl="0"/>
          <a:r>
            <a:rPr lang="en-US" dirty="0">
              <a:latin typeface="Arial"/>
              <a:cs typeface="Arial"/>
            </a:rPr>
            <a:t>Electronic health record reports</a:t>
          </a:r>
        </a:p>
      </dgm:t>
    </dgm:pt>
    <dgm:pt modelId="{5F38D556-00CE-4587-9004-D8BECF099863}" type="parTrans" cxnId="{7E33EF88-292A-4872-A0E2-EF8178A63389}">
      <dgm:prSet/>
      <dgm:spPr/>
      <dgm:t>
        <a:bodyPr/>
        <a:lstStyle/>
        <a:p>
          <a:endParaRPr lang="en-US"/>
        </a:p>
      </dgm:t>
    </dgm:pt>
    <dgm:pt modelId="{B9799852-AFCF-49F1-A1CC-7C979EE19A41}" type="sibTrans" cxnId="{7E33EF88-292A-4872-A0E2-EF8178A63389}">
      <dgm:prSet/>
      <dgm:spPr/>
      <dgm:t>
        <a:bodyPr/>
        <a:lstStyle/>
        <a:p>
          <a:endParaRPr lang="en-US"/>
        </a:p>
      </dgm:t>
    </dgm:pt>
    <dgm:pt modelId="{D1E37015-D59C-439E-AD2F-6A5B440B4F37}">
      <dgm:prSet phldr="0"/>
      <dgm:spPr/>
      <dgm:t>
        <a:bodyPr/>
        <a:lstStyle/>
        <a:p>
          <a:r>
            <a:rPr lang="en-US" dirty="0">
              <a:latin typeface="Arial"/>
              <a:cs typeface="Arial"/>
            </a:rPr>
            <a:t>Outcomes</a:t>
          </a:r>
        </a:p>
      </dgm:t>
    </dgm:pt>
    <dgm:pt modelId="{62295DFF-201E-46C0-BF04-226E0A19E25C}" type="parTrans" cxnId="{87AB4E61-6EA0-4A51-9FDF-065437F9A1F4}">
      <dgm:prSet/>
      <dgm:spPr/>
      <dgm:t>
        <a:bodyPr/>
        <a:lstStyle/>
        <a:p>
          <a:endParaRPr lang="en-US"/>
        </a:p>
      </dgm:t>
    </dgm:pt>
    <dgm:pt modelId="{39AA25FE-071A-45ED-A8A5-3643F5D38C52}" type="sibTrans" cxnId="{87AB4E61-6EA0-4A51-9FDF-065437F9A1F4}">
      <dgm:prSet/>
      <dgm:spPr/>
      <dgm:t>
        <a:bodyPr/>
        <a:lstStyle/>
        <a:p>
          <a:endParaRPr lang="en-US"/>
        </a:p>
      </dgm:t>
    </dgm:pt>
    <dgm:pt modelId="{E28C762E-F310-43F7-99E5-16C77AE76B6C}">
      <dgm:prSet phldr="0"/>
      <dgm:spPr/>
      <dgm:t>
        <a:bodyPr/>
        <a:lstStyle/>
        <a:p>
          <a:pPr rtl="0"/>
          <a:r>
            <a:rPr lang="en-US" dirty="0">
              <a:latin typeface="Arial"/>
              <a:cs typeface="Arial"/>
            </a:rPr>
            <a:t>Primary- </a:t>
          </a:r>
          <a:r>
            <a:rPr lang="en-US" sz="1200" dirty="0">
              <a:latin typeface="Arial"/>
              <a:cs typeface="Arial"/>
            </a:rPr>
            <a:t>Time to antibiotic de-escalation, defined as the interval between initiation of broad-spectrum antibiotics and the first documented intervention (either order entry or stewardship recommendation) following BCID2 result availability.</a:t>
          </a:r>
          <a:endParaRPr lang="en-US" dirty="0">
            <a:latin typeface="Arial"/>
            <a:cs typeface="Arial"/>
          </a:endParaRPr>
        </a:p>
      </dgm:t>
    </dgm:pt>
    <dgm:pt modelId="{5DECBFD3-8D35-4463-A68B-D9F66AFF5002}" type="parTrans" cxnId="{B5C1A06B-7B10-493A-8D59-DDDA7197189F}">
      <dgm:prSet/>
      <dgm:spPr/>
      <dgm:t>
        <a:bodyPr/>
        <a:lstStyle/>
        <a:p>
          <a:endParaRPr lang="en-US"/>
        </a:p>
      </dgm:t>
    </dgm:pt>
    <dgm:pt modelId="{15B5C5FB-C961-43BE-A1C1-4454222504A1}" type="sibTrans" cxnId="{B5C1A06B-7B10-493A-8D59-DDDA7197189F}">
      <dgm:prSet/>
      <dgm:spPr/>
      <dgm:t>
        <a:bodyPr/>
        <a:lstStyle/>
        <a:p>
          <a:endParaRPr lang="en-US"/>
        </a:p>
      </dgm:t>
    </dgm:pt>
    <dgm:pt modelId="{68A954FC-CCD8-40ED-8147-D6A4E49C6503}">
      <dgm:prSet phldr="0"/>
      <dgm:spPr/>
      <dgm:t>
        <a:bodyPr/>
        <a:lstStyle/>
        <a:p>
          <a:pPr rtl="0"/>
          <a:r>
            <a:rPr lang="en-US" dirty="0">
              <a:latin typeface="Arial"/>
              <a:cs typeface="Arial"/>
            </a:rPr>
            <a:t>Data Analysis</a:t>
          </a:r>
        </a:p>
      </dgm:t>
    </dgm:pt>
    <dgm:pt modelId="{DA87C4B2-FA9D-4F59-A6A8-5462073C2754}" type="parTrans" cxnId="{15CFE386-0F27-4FF3-A1F3-B447D90FA607}">
      <dgm:prSet/>
      <dgm:spPr/>
      <dgm:t>
        <a:bodyPr/>
        <a:lstStyle/>
        <a:p>
          <a:endParaRPr lang="en-US"/>
        </a:p>
      </dgm:t>
    </dgm:pt>
    <dgm:pt modelId="{14F3943B-F972-431A-8A35-948C28155C43}" type="sibTrans" cxnId="{15CFE386-0F27-4FF3-A1F3-B447D90FA607}">
      <dgm:prSet/>
      <dgm:spPr/>
      <dgm:t>
        <a:bodyPr/>
        <a:lstStyle/>
        <a:p>
          <a:endParaRPr lang="en-US"/>
        </a:p>
      </dgm:t>
    </dgm:pt>
    <dgm:pt modelId="{F69F492B-C63A-499B-8016-C4B40F920D85}">
      <dgm:prSet phldr="0"/>
      <dgm:spPr/>
      <dgm:t>
        <a:bodyPr/>
        <a:lstStyle/>
        <a:p>
          <a:pPr rtl="0"/>
          <a:r>
            <a:rPr lang="en-US" dirty="0">
              <a:latin typeface="Arial"/>
              <a:cs typeface="Arial"/>
            </a:rPr>
            <a:t>Secondary- </a:t>
          </a:r>
          <a:r>
            <a:rPr lang="en-US" sz="1200" dirty="0">
              <a:latin typeface="Arial"/>
              <a:cs typeface="Arial"/>
            </a:rPr>
            <a:t>Time to targeted therapy, duration of broad-spectrum antibiotic use, and documentation of pharmacist recommendations.</a:t>
          </a:r>
        </a:p>
      </dgm:t>
    </dgm:pt>
    <dgm:pt modelId="{FA854FB2-780C-4263-B889-EAA0D3CE3034}" type="parTrans" cxnId="{7A52A0A3-8F51-48D1-8D72-C87CC443E32E}">
      <dgm:prSet/>
      <dgm:spPr/>
      <dgm:t>
        <a:bodyPr/>
        <a:lstStyle/>
        <a:p>
          <a:endParaRPr lang="en-US"/>
        </a:p>
      </dgm:t>
    </dgm:pt>
    <dgm:pt modelId="{95D01936-C751-48E8-9D4D-754DF96994D6}" type="sibTrans" cxnId="{7A52A0A3-8F51-48D1-8D72-C87CC443E32E}">
      <dgm:prSet/>
      <dgm:spPr/>
      <dgm:t>
        <a:bodyPr/>
        <a:lstStyle/>
        <a:p>
          <a:endParaRPr lang="en-US"/>
        </a:p>
      </dgm:t>
    </dgm:pt>
    <dgm:pt modelId="{354ACB2C-510D-42CD-BE53-0C4504537527}">
      <dgm:prSet phldr="0"/>
      <dgm:spPr/>
      <dgm:t>
        <a:bodyPr/>
        <a:lstStyle/>
        <a:p>
          <a:pPr rtl="0"/>
          <a:r>
            <a:rPr lang="en-US" dirty="0">
              <a:latin typeface="Arial"/>
              <a:cs typeface="Arial"/>
            </a:rPr>
            <a:t>Descriptive statistics</a:t>
          </a:r>
        </a:p>
      </dgm:t>
    </dgm:pt>
    <dgm:pt modelId="{72ACC3E7-CD78-4A9B-8B11-609D2F68FFC9}" type="parTrans" cxnId="{68D069AA-4706-4421-ACEE-4ED53F93AD94}">
      <dgm:prSet/>
      <dgm:spPr/>
      <dgm:t>
        <a:bodyPr/>
        <a:lstStyle/>
        <a:p>
          <a:endParaRPr lang="en-US"/>
        </a:p>
      </dgm:t>
    </dgm:pt>
    <dgm:pt modelId="{48DF9512-D6E8-44B3-BC2A-7B72357A8EE6}" type="sibTrans" cxnId="{68D069AA-4706-4421-ACEE-4ED53F93AD94}">
      <dgm:prSet/>
      <dgm:spPr/>
      <dgm:t>
        <a:bodyPr/>
        <a:lstStyle/>
        <a:p>
          <a:endParaRPr lang="en-US"/>
        </a:p>
      </dgm:t>
    </dgm:pt>
    <dgm:pt modelId="{3187589A-AE6B-4BCB-AE62-B0771931A5B1}">
      <dgm:prSet phldr="0"/>
      <dgm:spPr/>
      <dgm:t>
        <a:bodyPr/>
        <a:lstStyle/>
        <a:p>
          <a:pPr rtl="0"/>
          <a:r>
            <a:rPr lang="en-US" dirty="0">
              <a:latin typeface="Arial"/>
              <a:cs typeface="Arial"/>
            </a:rPr>
            <a:t>Approved by Southern Illinois Univeristy institutional review board</a:t>
          </a:r>
        </a:p>
      </dgm:t>
    </dgm:pt>
    <dgm:pt modelId="{9CAC8F31-9B30-45DC-B572-B689AA6FC7BA}" type="parTrans" cxnId="{DBB2BACC-B592-4634-9266-21409E04CBF4}">
      <dgm:prSet/>
      <dgm:spPr/>
    </dgm:pt>
    <dgm:pt modelId="{8D452021-5415-40EC-A875-CAF549FFF094}" type="sibTrans" cxnId="{DBB2BACC-B592-4634-9266-21409E04CBF4}">
      <dgm:prSet/>
      <dgm:spPr/>
    </dgm:pt>
    <dgm:pt modelId="{99734E99-FD3D-43A2-8C2E-79F60534BBBB}">
      <dgm:prSet phldr="0"/>
      <dgm:spPr/>
      <dgm:t>
        <a:bodyPr/>
        <a:lstStyle/>
        <a:p>
          <a:pPr rtl="0"/>
          <a:r>
            <a:rPr lang="en-US" sz="1800" dirty="0">
              <a:latin typeface="Arial"/>
              <a:cs typeface="Arial"/>
            </a:rPr>
            <a:t>Inclusion:</a:t>
          </a:r>
        </a:p>
      </dgm:t>
    </dgm:pt>
    <dgm:pt modelId="{A91EE41A-0D32-40C7-9E30-3D22C7F07FD4}" type="parTrans" cxnId="{65EF6876-F926-48B9-B7AF-C1015CFAF930}">
      <dgm:prSet/>
      <dgm:spPr/>
    </dgm:pt>
    <dgm:pt modelId="{92F447F4-CD0F-4F1B-8E6C-42BC7D39A3C5}" type="sibTrans" cxnId="{65EF6876-F926-48B9-B7AF-C1015CFAF930}">
      <dgm:prSet/>
      <dgm:spPr/>
    </dgm:pt>
    <dgm:pt modelId="{1B4E5617-2490-4C1C-A2E5-158E5C1AC853}">
      <dgm:prSet phldr="0"/>
      <dgm:spPr/>
      <dgm:t>
        <a:bodyPr/>
        <a:lstStyle/>
        <a:p>
          <a:pPr rtl="0"/>
          <a:r>
            <a:rPr lang="en-US" sz="3600" dirty="0">
              <a:latin typeface="Arial"/>
              <a:cs typeface="Arial"/>
            </a:rPr>
            <a:t>Institutions that had not yet implemented the BCID2 </a:t>
          </a:r>
          <a:r>
            <a:rPr lang="en-US" sz="4000" dirty="0">
              <a:latin typeface="Arial"/>
              <a:cs typeface="Arial"/>
            </a:rPr>
            <a:t>panel</a:t>
          </a:r>
          <a:endParaRPr lang="en-US" sz="3600" dirty="0">
            <a:latin typeface="Times New Roman"/>
            <a:cs typeface="Times New Roman"/>
          </a:endParaRPr>
        </a:p>
      </dgm:t>
    </dgm:pt>
    <dgm:pt modelId="{02D32666-A575-4C2A-8B71-4E3E9416C368}" type="parTrans" cxnId="{3B415BD2-0887-4816-BC3C-72FAB2867006}">
      <dgm:prSet/>
      <dgm:spPr/>
    </dgm:pt>
    <dgm:pt modelId="{973A7763-342D-4854-8F43-2CFF8749DD3F}" type="sibTrans" cxnId="{3B415BD2-0887-4816-BC3C-72FAB2867006}">
      <dgm:prSet/>
      <dgm:spPr/>
    </dgm:pt>
    <dgm:pt modelId="{014E6C07-2359-4637-8C7E-36D0F1BFF18F}">
      <dgm:prSet phldr="0"/>
      <dgm:spPr/>
      <dgm:t>
        <a:bodyPr/>
        <a:lstStyle/>
        <a:p>
          <a:pPr rtl="0"/>
          <a:r>
            <a:rPr lang="en-US" sz="4000" dirty="0">
              <a:latin typeface="Arial"/>
              <a:cs typeface="Arial"/>
            </a:rPr>
            <a:t>Patients that were transferred to another institution during therapy</a:t>
          </a:r>
          <a:endParaRPr lang="en-US" sz="1800" dirty="0">
            <a:latin typeface="Times New Roman"/>
            <a:cs typeface="Times New Roman"/>
          </a:endParaRPr>
        </a:p>
      </dgm:t>
    </dgm:pt>
    <dgm:pt modelId="{C5A1DF05-66A7-4D42-A2CA-521D550F1BF2}" type="parTrans" cxnId="{58AC96A6-ED0A-41A5-88F4-B99025EC1E6C}">
      <dgm:prSet/>
      <dgm:spPr/>
    </dgm:pt>
    <dgm:pt modelId="{DC2F2E6D-50E3-43DF-BF04-A99D9AB200B1}" type="sibTrans" cxnId="{58AC96A6-ED0A-41A5-88F4-B99025EC1E6C}">
      <dgm:prSet/>
      <dgm:spPr/>
    </dgm:pt>
    <dgm:pt modelId="{30A2C843-36DA-41E5-8F40-691D33C535F1}">
      <dgm:prSet phldr="0"/>
      <dgm:spPr/>
      <dgm:t>
        <a:bodyPr/>
        <a:lstStyle/>
        <a:p>
          <a:pPr rtl="0"/>
          <a:r>
            <a:rPr lang="en-US" sz="4000" dirty="0">
              <a:latin typeface="Arial"/>
              <a:cs typeface="Arial"/>
            </a:rPr>
            <a:t>Patients that transitioned to hospice/comfort measuresduring therapy</a:t>
          </a:r>
          <a:endParaRPr lang="en-US" sz="1800" dirty="0">
            <a:latin typeface="Times New Roman"/>
            <a:cs typeface="Times New Roman"/>
          </a:endParaRPr>
        </a:p>
      </dgm:t>
    </dgm:pt>
    <dgm:pt modelId="{1F6A4E96-A51A-4EE7-B078-FC70FC4DC7A6}" type="parTrans" cxnId="{D0D3D2DE-3960-4123-99C7-09DD46C6F1A2}">
      <dgm:prSet/>
      <dgm:spPr/>
    </dgm:pt>
    <dgm:pt modelId="{859DFCA5-A3A4-471D-A211-8CAD83CB5A31}" type="sibTrans" cxnId="{D0D3D2DE-3960-4123-99C7-09DD46C6F1A2}">
      <dgm:prSet/>
      <dgm:spPr/>
    </dgm:pt>
    <dgm:pt modelId="{E003E7AC-B4BB-43EC-B3FB-33C40AD07E2F}">
      <dgm:prSet phldr="0"/>
      <dgm:spPr/>
      <dgm:t>
        <a:bodyPr/>
        <a:lstStyle/>
        <a:p>
          <a:r>
            <a:rPr lang="en-US" sz="4000" dirty="0">
              <a:latin typeface="Arial"/>
              <a:cs typeface="Arial"/>
            </a:rPr>
            <a:t>Patients who passed away during therapy</a:t>
          </a:r>
          <a:endParaRPr lang="en-US" dirty="0"/>
        </a:p>
      </dgm:t>
    </dgm:pt>
    <dgm:pt modelId="{74AEA3A7-13C4-49E3-92D7-2DD250A8B760}" type="parTrans" cxnId="{88A45716-6C75-4A30-9D81-F0D5D7CBE6AE}">
      <dgm:prSet/>
      <dgm:spPr/>
    </dgm:pt>
    <dgm:pt modelId="{F4852236-CFE8-44AE-B9E3-98336CE4B59A}" type="sibTrans" cxnId="{88A45716-6C75-4A30-9D81-F0D5D7CBE6AE}">
      <dgm:prSet/>
      <dgm:spPr/>
    </dgm:pt>
    <dgm:pt modelId="{B0B21A65-AFF3-4F2F-85DA-9BA9E5D0BDCB}" type="pres">
      <dgm:prSet presAssocID="{29681959-6522-4AA1-AED6-FEB8341AC7A4}" presName="linear" presStyleCnt="0">
        <dgm:presLayoutVars>
          <dgm:dir/>
          <dgm:animLvl val="lvl"/>
          <dgm:resizeHandles val="exact"/>
        </dgm:presLayoutVars>
      </dgm:prSet>
      <dgm:spPr/>
    </dgm:pt>
    <dgm:pt modelId="{6B8B1F78-8E28-4EFD-A655-539D57A4F922}" type="pres">
      <dgm:prSet presAssocID="{90D0970D-2F33-4675-BA1D-CE47F1CC7ADC}" presName="parentLin" presStyleCnt="0"/>
      <dgm:spPr/>
    </dgm:pt>
    <dgm:pt modelId="{E1554A36-A95B-492D-A9EC-FE7BB375F6D2}" type="pres">
      <dgm:prSet presAssocID="{90D0970D-2F33-4675-BA1D-CE47F1CC7ADC}" presName="parentLeftMargin" presStyleLbl="node1" presStyleIdx="0" presStyleCnt="5"/>
      <dgm:spPr/>
    </dgm:pt>
    <dgm:pt modelId="{BC5261AB-21FE-45EA-8632-728D9CBD3FA2}" type="pres">
      <dgm:prSet presAssocID="{90D0970D-2F33-4675-BA1D-CE47F1CC7ADC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8FB93C18-2108-4BD2-A4E0-F3A89015BD43}" type="pres">
      <dgm:prSet presAssocID="{90D0970D-2F33-4675-BA1D-CE47F1CC7ADC}" presName="negativeSpace" presStyleCnt="0"/>
      <dgm:spPr/>
    </dgm:pt>
    <dgm:pt modelId="{9FCCA865-6A13-4C84-A1AF-FEC91F1F8477}" type="pres">
      <dgm:prSet presAssocID="{90D0970D-2F33-4675-BA1D-CE47F1CC7ADC}" presName="childText" presStyleLbl="conFgAcc1" presStyleIdx="0" presStyleCnt="5">
        <dgm:presLayoutVars>
          <dgm:bulletEnabled val="1"/>
        </dgm:presLayoutVars>
      </dgm:prSet>
      <dgm:spPr/>
    </dgm:pt>
    <dgm:pt modelId="{F8B601C6-B244-4A53-AA3C-4989057A385B}" type="pres">
      <dgm:prSet presAssocID="{955E06A5-7436-47D3-926F-43B073275E8D}" presName="spaceBetweenRectangles" presStyleCnt="0"/>
      <dgm:spPr/>
    </dgm:pt>
    <dgm:pt modelId="{73BCA9FC-17F4-4BB1-9848-ACB0BBDDDEC6}" type="pres">
      <dgm:prSet presAssocID="{072AB055-E64B-462D-A860-57A0081CA359}" presName="parentLin" presStyleCnt="0"/>
      <dgm:spPr/>
    </dgm:pt>
    <dgm:pt modelId="{96F2EE67-AA57-419A-B558-6C3143D14733}" type="pres">
      <dgm:prSet presAssocID="{072AB055-E64B-462D-A860-57A0081CA359}" presName="parentLeftMargin" presStyleLbl="node1" presStyleIdx="0" presStyleCnt="5"/>
      <dgm:spPr/>
    </dgm:pt>
    <dgm:pt modelId="{48826F3C-CFF8-4E57-99DF-B912770F1264}" type="pres">
      <dgm:prSet presAssocID="{072AB055-E64B-462D-A860-57A0081CA359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50C81872-8DFC-498D-9B50-B5C66B659877}" type="pres">
      <dgm:prSet presAssocID="{072AB055-E64B-462D-A860-57A0081CA359}" presName="negativeSpace" presStyleCnt="0"/>
      <dgm:spPr/>
    </dgm:pt>
    <dgm:pt modelId="{DD49FC55-C715-461F-AA66-A75963FEFF55}" type="pres">
      <dgm:prSet presAssocID="{072AB055-E64B-462D-A860-57A0081CA359}" presName="childText" presStyleLbl="conFgAcc1" presStyleIdx="1" presStyleCnt="5">
        <dgm:presLayoutVars>
          <dgm:bulletEnabled val="1"/>
        </dgm:presLayoutVars>
      </dgm:prSet>
      <dgm:spPr/>
    </dgm:pt>
    <dgm:pt modelId="{3427D3D7-9724-4EEA-895D-23D6C9896A81}" type="pres">
      <dgm:prSet presAssocID="{0775E92C-6A22-4292-93D7-84C379184E82}" presName="spaceBetweenRectangles" presStyleCnt="0"/>
      <dgm:spPr/>
    </dgm:pt>
    <dgm:pt modelId="{D0958218-C8C3-4A22-8393-E51340E4E461}" type="pres">
      <dgm:prSet presAssocID="{02DA8E9D-518C-4B6C-AAFD-FC06734A5EF6}" presName="parentLin" presStyleCnt="0"/>
      <dgm:spPr/>
    </dgm:pt>
    <dgm:pt modelId="{941A3E8F-4179-4911-A5E5-3C2A60A39792}" type="pres">
      <dgm:prSet presAssocID="{02DA8E9D-518C-4B6C-AAFD-FC06734A5EF6}" presName="parentLeftMargin" presStyleLbl="node1" presStyleIdx="1" presStyleCnt="5"/>
      <dgm:spPr/>
    </dgm:pt>
    <dgm:pt modelId="{7F489A56-EA3B-49FE-A1C4-136A127F4414}" type="pres">
      <dgm:prSet presAssocID="{02DA8E9D-518C-4B6C-AAFD-FC06734A5EF6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22FA9514-D748-4658-88D7-DD36A0B0B959}" type="pres">
      <dgm:prSet presAssocID="{02DA8E9D-518C-4B6C-AAFD-FC06734A5EF6}" presName="negativeSpace" presStyleCnt="0"/>
      <dgm:spPr/>
    </dgm:pt>
    <dgm:pt modelId="{59A1B2AA-D9A8-4A3B-8F7C-BE15A100D05B}" type="pres">
      <dgm:prSet presAssocID="{02DA8E9D-518C-4B6C-AAFD-FC06734A5EF6}" presName="childText" presStyleLbl="conFgAcc1" presStyleIdx="2" presStyleCnt="5">
        <dgm:presLayoutVars>
          <dgm:bulletEnabled val="1"/>
        </dgm:presLayoutVars>
      </dgm:prSet>
      <dgm:spPr/>
    </dgm:pt>
    <dgm:pt modelId="{15D9962D-A1B7-4D99-A533-51D919C12A17}" type="pres">
      <dgm:prSet presAssocID="{A2CEA4A9-58D9-4430-9A1C-C902E8E6BB79}" presName="spaceBetweenRectangles" presStyleCnt="0"/>
      <dgm:spPr/>
    </dgm:pt>
    <dgm:pt modelId="{C2FE693E-4D0C-434B-BB4E-02570A6D071F}" type="pres">
      <dgm:prSet presAssocID="{D1E37015-D59C-439E-AD2F-6A5B440B4F37}" presName="parentLin" presStyleCnt="0"/>
      <dgm:spPr/>
    </dgm:pt>
    <dgm:pt modelId="{7B644EA9-FE0F-48DE-9717-023B368059BE}" type="pres">
      <dgm:prSet presAssocID="{D1E37015-D59C-439E-AD2F-6A5B440B4F37}" presName="parentLeftMargin" presStyleLbl="node1" presStyleIdx="2" presStyleCnt="5"/>
      <dgm:spPr/>
    </dgm:pt>
    <dgm:pt modelId="{62EB7C63-57B1-4DAA-9D82-D71881306069}" type="pres">
      <dgm:prSet presAssocID="{D1E37015-D59C-439E-AD2F-6A5B440B4F37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21877D68-9A49-446D-A230-BD609CD4603B}" type="pres">
      <dgm:prSet presAssocID="{D1E37015-D59C-439E-AD2F-6A5B440B4F37}" presName="negativeSpace" presStyleCnt="0"/>
      <dgm:spPr/>
    </dgm:pt>
    <dgm:pt modelId="{5EF4200D-154C-44BF-886B-110259C0E84B}" type="pres">
      <dgm:prSet presAssocID="{D1E37015-D59C-439E-AD2F-6A5B440B4F37}" presName="childText" presStyleLbl="conFgAcc1" presStyleIdx="3" presStyleCnt="5">
        <dgm:presLayoutVars>
          <dgm:bulletEnabled val="1"/>
        </dgm:presLayoutVars>
      </dgm:prSet>
      <dgm:spPr/>
    </dgm:pt>
    <dgm:pt modelId="{4998CA59-C354-42F6-AAE9-D125260BA570}" type="pres">
      <dgm:prSet presAssocID="{39AA25FE-071A-45ED-A8A5-3643F5D38C52}" presName="spaceBetweenRectangles" presStyleCnt="0"/>
      <dgm:spPr/>
    </dgm:pt>
    <dgm:pt modelId="{18484D8C-085D-4459-906B-1A1708B14BCF}" type="pres">
      <dgm:prSet presAssocID="{68A954FC-CCD8-40ED-8147-D6A4E49C6503}" presName="parentLin" presStyleCnt="0"/>
      <dgm:spPr/>
    </dgm:pt>
    <dgm:pt modelId="{472E1C8D-0D7A-48A5-AF26-BF92147B13AA}" type="pres">
      <dgm:prSet presAssocID="{68A954FC-CCD8-40ED-8147-D6A4E49C6503}" presName="parentLeftMargin" presStyleLbl="node1" presStyleIdx="3" presStyleCnt="5"/>
      <dgm:spPr/>
    </dgm:pt>
    <dgm:pt modelId="{6BE68616-9F4E-460B-8CC3-190110924D7D}" type="pres">
      <dgm:prSet presAssocID="{68A954FC-CCD8-40ED-8147-D6A4E49C6503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321C796D-F810-4D3A-AB77-6CAACD3172AF}" type="pres">
      <dgm:prSet presAssocID="{68A954FC-CCD8-40ED-8147-D6A4E49C6503}" presName="negativeSpace" presStyleCnt="0"/>
      <dgm:spPr/>
    </dgm:pt>
    <dgm:pt modelId="{94E1E0B2-3024-4240-838C-72C8DF275384}" type="pres">
      <dgm:prSet presAssocID="{68A954FC-CCD8-40ED-8147-D6A4E49C6503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8E1C9408-A98B-44A2-ADAA-B649907E60EC}" type="presOf" srcId="{90D0970D-2F33-4675-BA1D-CE47F1CC7ADC}" destId="{BC5261AB-21FE-45EA-8632-728D9CBD3FA2}" srcOrd="1" destOrd="0" presId="urn:microsoft.com/office/officeart/2005/8/layout/list1"/>
    <dgm:cxn modelId="{52CF060F-F7C3-4C08-96EC-B6F2214FB9BF}" type="presOf" srcId="{D1E37015-D59C-439E-AD2F-6A5B440B4F37}" destId="{62EB7C63-57B1-4DAA-9D82-D71881306069}" srcOrd="1" destOrd="0" presId="urn:microsoft.com/office/officeart/2005/8/layout/list1"/>
    <dgm:cxn modelId="{67721116-B773-4C9E-B297-4F598D21000E}" type="presOf" srcId="{68A954FC-CCD8-40ED-8147-D6A4E49C6503}" destId="{472E1C8D-0D7A-48A5-AF26-BF92147B13AA}" srcOrd="0" destOrd="0" presId="urn:microsoft.com/office/officeart/2005/8/layout/list1"/>
    <dgm:cxn modelId="{88A45716-6C75-4A30-9D81-F0D5D7CBE6AE}" srcId="{7AF8752D-DAEF-4BB9-9F58-D4D7F436373F}" destId="{E003E7AC-B4BB-43EC-B3FB-33C40AD07E2F}" srcOrd="3" destOrd="0" parTransId="{74AEA3A7-13C4-49E3-92D7-2DD250A8B760}" sibTransId="{F4852236-CFE8-44AE-B9E3-98336CE4B59A}"/>
    <dgm:cxn modelId="{A0D7E31B-BC8C-4326-A1C7-EDBFD6466A52}" type="presOf" srcId="{E003E7AC-B4BB-43EC-B3FB-33C40AD07E2F}" destId="{DD49FC55-C715-461F-AA66-A75963FEFF55}" srcOrd="0" destOrd="6" presId="urn:microsoft.com/office/officeart/2005/8/layout/list1"/>
    <dgm:cxn modelId="{5D989C2D-0184-4D74-9F1E-80BBD2CBA31F}" type="presOf" srcId="{A30C68F0-236D-4F2B-9424-E8C8BCE1046A}" destId="{9FCCA865-6A13-4C84-A1AF-FEC91F1F8477}" srcOrd="0" destOrd="0" presId="urn:microsoft.com/office/officeart/2005/8/layout/list1"/>
    <dgm:cxn modelId="{E878942E-2F24-4276-9A96-A212E6875833}" srcId="{90D0970D-2F33-4675-BA1D-CE47F1CC7ADC}" destId="{A30C68F0-236D-4F2B-9424-E8C8BCE1046A}" srcOrd="0" destOrd="0" parTransId="{C5407852-DF66-4A84-BBB7-7D7ADE4B99F8}" sibTransId="{AB06C18E-BB8B-49C6-A7C0-47FCA3BF55DB}"/>
    <dgm:cxn modelId="{F07CFB5E-491C-4469-A516-2C50F5F771A5}" type="presOf" srcId="{1B4E5617-2490-4C1C-A2E5-158E5C1AC853}" destId="{DD49FC55-C715-461F-AA66-A75963FEFF55}" srcOrd="0" destOrd="3" presId="urn:microsoft.com/office/officeart/2005/8/layout/list1"/>
    <dgm:cxn modelId="{87AB4E61-6EA0-4A51-9FDF-065437F9A1F4}" srcId="{29681959-6522-4AA1-AED6-FEB8341AC7A4}" destId="{D1E37015-D59C-439E-AD2F-6A5B440B4F37}" srcOrd="3" destOrd="0" parTransId="{62295DFF-201E-46C0-BF04-226E0A19E25C}" sibTransId="{39AA25FE-071A-45ED-A8A5-3643F5D38C52}"/>
    <dgm:cxn modelId="{13C2C061-2EA6-4A3C-9835-5C32694E7DC2}" type="presOf" srcId="{072AB055-E64B-462D-A860-57A0081CA359}" destId="{96F2EE67-AA57-419A-B558-6C3143D14733}" srcOrd="0" destOrd="0" presId="urn:microsoft.com/office/officeart/2005/8/layout/list1"/>
    <dgm:cxn modelId="{B5C1A06B-7B10-493A-8D59-DDDA7197189F}" srcId="{D1E37015-D59C-439E-AD2F-6A5B440B4F37}" destId="{E28C762E-F310-43F7-99E5-16C77AE76B6C}" srcOrd="0" destOrd="0" parTransId="{5DECBFD3-8D35-4463-A68B-D9F66AFF5002}" sibTransId="{15B5C5FB-C961-43BE-A1C1-4454222504A1}"/>
    <dgm:cxn modelId="{BAFE836D-A988-4FB2-95C1-E897DA644B66}" type="presOf" srcId="{90D0970D-2F33-4675-BA1D-CE47F1CC7ADC}" destId="{E1554A36-A95B-492D-A9EC-FE7BB375F6D2}" srcOrd="0" destOrd="0" presId="urn:microsoft.com/office/officeart/2005/8/layout/list1"/>
    <dgm:cxn modelId="{2D290070-EA02-4A91-920F-78540F167C57}" srcId="{29681959-6522-4AA1-AED6-FEB8341AC7A4}" destId="{072AB055-E64B-462D-A860-57A0081CA359}" srcOrd="1" destOrd="0" parTransId="{D8BE35F4-BF9D-4BB7-A8ED-2478671904D0}" sibTransId="{0775E92C-6A22-4292-93D7-84C379184E82}"/>
    <dgm:cxn modelId="{65EF6876-F926-48B9-B7AF-C1015CFAF930}" srcId="{072AB055-E64B-462D-A860-57A0081CA359}" destId="{99734E99-FD3D-43A2-8C2E-79F60534BBBB}" srcOrd="0" destOrd="0" parTransId="{A91EE41A-0D32-40C7-9E30-3D22C7F07FD4}" sibTransId="{92F447F4-CD0F-4F1B-8E6C-42BC7D39A3C5}"/>
    <dgm:cxn modelId="{15CFE386-0F27-4FF3-A1F3-B447D90FA607}" srcId="{29681959-6522-4AA1-AED6-FEB8341AC7A4}" destId="{68A954FC-CCD8-40ED-8147-D6A4E49C6503}" srcOrd="4" destOrd="0" parTransId="{DA87C4B2-FA9D-4F59-A6A8-5462073C2754}" sibTransId="{14F3943B-F972-431A-8A35-948C28155C43}"/>
    <dgm:cxn modelId="{7E33EF88-292A-4872-A0E2-EF8178A63389}" srcId="{02DA8E9D-518C-4B6C-AAFD-FC06734A5EF6}" destId="{C7E6516C-1073-4DB2-97E0-30DB5D0BCC38}" srcOrd="0" destOrd="0" parTransId="{5F38D556-00CE-4587-9004-D8BECF099863}" sibTransId="{B9799852-AFCF-49F1-A1CC-7C979EE19A41}"/>
    <dgm:cxn modelId="{F8B6628B-CE02-4494-A9EE-F028294B70CA}" type="presOf" srcId="{354ACB2C-510D-42CD-BE53-0C4504537527}" destId="{94E1E0B2-3024-4240-838C-72C8DF275384}" srcOrd="0" destOrd="0" presId="urn:microsoft.com/office/officeart/2005/8/layout/list1"/>
    <dgm:cxn modelId="{A6CBB790-9492-4C8E-A95C-1ADD90BDAF05}" srcId="{99734E99-FD3D-43A2-8C2E-79F60534BBBB}" destId="{894469FB-2CD1-4C4D-B90E-9C4E9DC73942}" srcOrd="0" destOrd="0" parTransId="{801C6723-B35D-4EE0-8DE6-117234C86028}" sibTransId="{CF598E37-CCE6-4C1B-9760-C61028357667}"/>
    <dgm:cxn modelId="{B15C8B96-9DCA-4B92-B950-951668639327}" type="presOf" srcId="{3187589A-AE6B-4BCB-AE62-B0771931A5B1}" destId="{9FCCA865-6A13-4C84-A1AF-FEC91F1F8477}" srcOrd="0" destOrd="1" presId="urn:microsoft.com/office/officeart/2005/8/layout/list1"/>
    <dgm:cxn modelId="{E34BF09B-C224-43A5-9AF9-51D3B700B76B}" type="presOf" srcId="{02DA8E9D-518C-4B6C-AAFD-FC06734A5EF6}" destId="{7F489A56-EA3B-49FE-A1C4-136A127F4414}" srcOrd="1" destOrd="0" presId="urn:microsoft.com/office/officeart/2005/8/layout/list1"/>
    <dgm:cxn modelId="{CDEB50A0-81E9-491C-BC3C-DD91C7B52A16}" type="presOf" srcId="{F69F492B-C63A-499B-8016-C4B40F920D85}" destId="{5EF4200D-154C-44BF-886B-110259C0E84B}" srcOrd="0" destOrd="1" presId="urn:microsoft.com/office/officeart/2005/8/layout/list1"/>
    <dgm:cxn modelId="{4E54BDA2-FA5B-4B66-B0C1-D31EA7E6154A}" type="presOf" srcId="{68A954FC-CCD8-40ED-8147-D6A4E49C6503}" destId="{6BE68616-9F4E-460B-8CC3-190110924D7D}" srcOrd="1" destOrd="0" presId="urn:microsoft.com/office/officeart/2005/8/layout/list1"/>
    <dgm:cxn modelId="{610FEBA2-D132-40BA-8510-C2F9E51A4368}" type="presOf" srcId="{7AF8752D-DAEF-4BB9-9F58-D4D7F436373F}" destId="{DD49FC55-C715-461F-AA66-A75963FEFF55}" srcOrd="0" destOrd="2" presId="urn:microsoft.com/office/officeart/2005/8/layout/list1"/>
    <dgm:cxn modelId="{7A52A0A3-8F51-48D1-8D72-C87CC443E32E}" srcId="{D1E37015-D59C-439E-AD2F-6A5B440B4F37}" destId="{F69F492B-C63A-499B-8016-C4B40F920D85}" srcOrd="1" destOrd="0" parTransId="{FA854FB2-780C-4263-B889-EAA0D3CE3034}" sibTransId="{95D01936-C751-48E8-9D4D-754DF96994D6}"/>
    <dgm:cxn modelId="{D977DDA5-532D-4F52-A77C-A78680BE0CFA}" type="presOf" srcId="{02DA8E9D-518C-4B6C-AAFD-FC06734A5EF6}" destId="{941A3E8F-4179-4911-A5E5-3C2A60A39792}" srcOrd="0" destOrd="0" presId="urn:microsoft.com/office/officeart/2005/8/layout/list1"/>
    <dgm:cxn modelId="{58AC96A6-ED0A-41A5-88F4-B99025EC1E6C}" srcId="{7AF8752D-DAEF-4BB9-9F58-D4D7F436373F}" destId="{014E6C07-2359-4637-8C7E-36D0F1BFF18F}" srcOrd="1" destOrd="0" parTransId="{C5A1DF05-66A7-4D42-A2CA-521D550F1BF2}" sibTransId="{DC2F2E6D-50E3-43DF-BF04-A99D9AB200B1}"/>
    <dgm:cxn modelId="{68D069AA-4706-4421-ACEE-4ED53F93AD94}" srcId="{68A954FC-CCD8-40ED-8147-D6A4E49C6503}" destId="{354ACB2C-510D-42CD-BE53-0C4504537527}" srcOrd="0" destOrd="0" parTransId="{72ACC3E7-CD78-4A9B-8B11-609D2F68FFC9}" sibTransId="{48DF9512-D6E8-44B3-BC2A-7B72357A8EE6}"/>
    <dgm:cxn modelId="{CBA2F9B2-ABAC-49E7-AC4A-25E18B22B7C2}" type="presOf" srcId="{072AB055-E64B-462D-A860-57A0081CA359}" destId="{48826F3C-CFF8-4E57-99DF-B912770F1264}" srcOrd="1" destOrd="0" presId="urn:microsoft.com/office/officeart/2005/8/layout/list1"/>
    <dgm:cxn modelId="{BEEC99BE-0D9B-486D-81BB-52CFA37724D7}" type="presOf" srcId="{30A2C843-36DA-41E5-8F40-691D33C535F1}" destId="{DD49FC55-C715-461F-AA66-A75963FEFF55}" srcOrd="0" destOrd="5" presId="urn:microsoft.com/office/officeart/2005/8/layout/list1"/>
    <dgm:cxn modelId="{3FFB01C0-B2D5-4425-810B-0C0ABA61AD24}" type="presOf" srcId="{E28C762E-F310-43F7-99E5-16C77AE76B6C}" destId="{5EF4200D-154C-44BF-886B-110259C0E84B}" srcOrd="0" destOrd="0" presId="urn:microsoft.com/office/officeart/2005/8/layout/list1"/>
    <dgm:cxn modelId="{60228CC5-6BF8-4BCB-964B-1A3BCD3C0735}" type="presOf" srcId="{C7E6516C-1073-4DB2-97E0-30DB5D0BCC38}" destId="{59A1B2AA-D9A8-4A3B-8F7C-BE15A100D05B}" srcOrd="0" destOrd="0" presId="urn:microsoft.com/office/officeart/2005/8/layout/list1"/>
    <dgm:cxn modelId="{DBB2BACC-B592-4634-9266-21409E04CBF4}" srcId="{90D0970D-2F33-4675-BA1D-CE47F1CC7ADC}" destId="{3187589A-AE6B-4BCB-AE62-B0771931A5B1}" srcOrd="1" destOrd="0" parTransId="{9CAC8F31-9B30-45DC-B572-B689AA6FC7BA}" sibTransId="{8D452021-5415-40EC-A875-CAF549FFF094}"/>
    <dgm:cxn modelId="{3B415BD2-0887-4816-BC3C-72FAB2867006}" srcId="{7AF8752D-DAEF-4BB9-9F58-D4D7F436373F}" destId="{1B4E5617-2490-4C1C-A2E5-158E5C1AC853}" srcOrd="0" destOrd="0" parTransId="{02D32666-A575-4C2A-8B71-4E3E9416C368}" sibTransId="{973A7763-342D-4854-8F43-2CFF8749DD3F}"/>
    <dgm:cxn modelId="{414892DD-992E-4486-9C36-2336CD06217C}" type="presOf" srcId="{29681959-6522-4AA1-AED6-FEB8341AC7A4}" destId="{B0B21A65-AFF3-4F2F-85DA-9BA9E5D0BDCB}" srcOrd="0" destOrd="0" presId="urn:microsoft.com/office/officeart/2005/8/layout/list1"/>
    <dgm:cxn modelId="{6C2C67DE-2E78-46B6-B72E-6BF97F8DF9E8}" type="presOf" srcId="{014E6C07-2359-4637-8C7E-36D0F1BFF18F}" destId="{DD49FC55-C715-461F-AA66-A75963FEFF55}" srcOrd="0" destOrd="4" presId="urn:microsoft.com/office/officeart/2005/8/layout/list1"/>
    <dgm:cxn modelId="{D0D3D2DE-3960-4123-99C7-09DD46C6F1A2}" srcId="{7AF8752D-DAEF-4BB9-9F58-D4D7F436373F}" destId="{30A2C843-36DA-41E5-8F40-691D33C535F1}" srcOrd="2" destOrd="0" parTransId="{1F6A4E96-A51A-4EE7-B078-FC70FC4DC7A6}" sibTransId="{859DFCA5-A3A4-471D-A211-8CAD83CB5A31}"/>
    <dgm:cxn modelId="{5A8FE9DE-F48C-4176-BE87-74078A030EE7}" type="presOf" srcId="{D1E37015-D59C-439E-AD2F-6A5B440B4F37}" destId="{7B644EA9-FE0F-48DE-9717-023B368059BE}" srcOrd="0" destOrd="0" presId="urn:microsoft.com/office/officeart/2005/8/layout/list1"/>
    <dgm:cxn modelId="{23A530DF-FA16-404D-8F76-BADF23A1F123}" srcId="{29681959-6522-4AA1-AED6-FEB8341AC7A4}" destId="{02DA8E9D-518C-4B6C-AAFD-FC06734A5EF6}" srcOrd="2" destOrd="0" parTransId="{5E4BA779-AF42-43CC-9715-D3029926D121}" sibTransId="{A2CEA4A9-58D9-4430-9A1C-C902E8E6BB79}"/>
    <dgm:cxn modelId="{59A79CDF-8E18-4317-9AE1-87E0B8858EC9}" type="presOf" srcId="{894469FB-2CD1-4C4D-B90E-9C4E9DC73942}" destId="{DD49FC55-C715-461F-AA66-A75963FEFF55}" srcOrd="0" destOrd="1" presId="urn:microsoft.com/office/officeart/2005/8/layout/list1"/>
    <dgm:cxn modelId="{22D48EE6-72C4-4B5B-96F0-21EBE58086F9}" type="presOf" srcId="{99734E99-FD3D-43A2-8C2E-79F60534BBBB}" destId="{DD49FC55-C715-461F-AA66-A75963FEFF55}" srcOrd="0" destOrd="0" presId="urn:microsoft.com/office/officeart/2005/8/layout/list1"/>
    <dgm:cxn modelId="{F01909E8-CD4E-4912-8FB8-A7394E0F8FA1}" srcId="{072AB055-E64B-462D-A860-57A0081CA359}" destId="{7AF8752D-DAEF-4BB9-9F58-D4D7F436373F}" srcOrd="1" destOrd="0" parTransId="{2D3582B6-DAED-4022-9FB6-B89916311AFA}" sibTransId="{AE3F6405-B64F-4B5F-B1C2-1BE62CBC57F8}"/>
    <dgm:cxn modelId="{F886E5E8-86DC-426F-826B-44D7EFCCC271}" srcId="{29681959-6522-4AA1-AED6-FEB8341AC7A4}" destId="{90D0970D-2F33-4675-BA1D-CE47F1CC7ADC}" srcOrd="0" destOrd="0" parTransId="{1A1D6E9F-2C24-4B52-86FE-6C3F3DC95D37}" sibTransId="{955E06A5-7436-47D3-926F-43B073275E8D}"/>
    <dgm:cxn modelId="{75F8C76F-5CA5-43D1-8A4F-F0C77B31BEC2}" type="presParOf" srcId="{B0B21A65-AFF3-4F2F-85DA-9BA9E5D0BDCB}" destId="{6B8B1F78-8E28-4EFD-A655-539D57A4F922}" srcOrd="0" destOrd="0" presId="urn:microsoft.com/office/officeart/2005/8/layout/list1"/>
    <dgm:cxn modelId="{CC41DF5A-B6D5-44CD-9F56-92340CDEB2B1}" type="presParOf" srcId="{6B8B1F78-8E28-4EFD-A655-539D57A4F922}" destId="{E1554A36-A95B-492D-A9EC-FE7BB375F6D2}" srcOrd="0" destOrd="0" presId="urn:microsoft.com/office/officeart/2005/8/layout/list1"/>
    <dgm:cxn modelId="{A1528BDD-04EE-4CE7-9AA1-84B4EBA85AC8}" type="presParOf" srcId="{6B8B1F78-8E28-4EFD-A655-539D57A4F922}" destId="{BC5261AB-21FE-45EA-8632-728D9CBD3FA2}" srcOrd="1" destOrd="0" presId="urn:microsoft.com/office/officeart/2005/8/layout/list1"/>
    <dgm:cxn modelId="{2E0ADC42-2251-434E-9F48-15C38A58AFD8}" type="presParOf" srcId="{B0B21A65-AFF3-4F2F-85DA-9BA9E5D0BDCB}" destId="{8FB93C18-2108-4BD2-A4E0-F3A89015BD43}" srcOrd="1" destOrd="0" presId="urn:microsoft.com/office/officeart/2005/8/layout/list1"/>
    <dgm:cxn modelId="{9C2C87FB-BD02-47C4-A997-283F358EBE82}" type="presParOf" srcId="{B0B21A65-AFF3-4F2F-85DA-9BA9E5D0BDCB}" destId="{9FCCA865-6A13-4C84-A1AF-FEC91F1F8477}" srcOrd="2" destOrd="0" presId="urn:microsoft.com/office/officeart/2005/8/layout/list1"/>
    <dgm:cxn modelId="{8943EB72-52EC-45F5-8F55-773ED282DA4F}" type="presParOf" srcId="{B0B21A65-AFF3-4F2F-85DA-9BA9E5D0BDCB}" destId="{F8B601C6-B244-4A53-AA3C-4989057A385B}" srcOrd="3" destOrd="0" presId="urn:microsoft.com/office/officeart/2005/8/layout/list1"/>
    <dgm:cxn modelId="{46C2BBFD-A4BD-4793-9350-D8BEB420CD59}" type="presParOf" srcId="{B0B21A65-AFF3-4F2F-85DA-9BA9E5D0BDCB}" destId="{73BCA9FC-17F4-4BB1-9848-ACB0BBDDDEC6}" srcOrd="4" destOrd="0" presId="urn:microsoft.com/office/officeart/2005/8/layout/list1"/>
    <dgm:cxn modelId="{6FA063D2-2A47-4448-8633-8EAA9B48898C}" type="presParOf" srcId="{73BCA9FC-17F4-4BB1-9848-ACB0BBDDDEC6}" destId="{96F2EE67-AA57-419A-B558-6C3143D14733}" srcOrd="0" destOrd="0" presId="urn:microsoft.com/office/officeart/2005/8/layout/list1"/>
    <dgm:cxn modelId="{96CD3670-1E7A-4A1F-8BBC-04EF5F3E80F8}" type="presParOf" srcId="{73BCA9FC-17F4-4BB1-9848-ACB0BBDDDEC6}" destId="{48826F3C-CFF8-4E57-99DF-B912770F1264}" srcOrd="1" destOrd="0" presId="urn:microsoft.com/office/officeart/2005/8/layout/list1"/>
    <dgm:cxn modelId="{BFA92C45-6C13-416A-A462-DF70E7FA771F}" type="presParOf" srcId="{B0B21A65-AFF3-4F2F-85DA-9BA9E5D0BDCB}" destId="{50C81872-8DFC-498D-9B50-B5C66B659877}" srcOrd="5" destOrd="0" presId="urn:microsoft.com/office/officeart/2005/8/layout/list1"/>
    <dgm:cxn modelId="{98BF7F59-A002-4630-90CD-E68E261AB817}" type="presParOf" srcId="{B0B21A65-AFF3-4F2F-85DA-9BA9E5D0BDCB}" destId="{DD49FC55-C715-461F-AA66-A75963FEFF55}" srcOrd="6" destOrd="0" presId="urn:microsoft.com/office/officeart/2005/8/layout/list1"/>
    <dgm:cxn modelId="{25B00277-CDEF-488B-B8BC-ED936C1B6742}" type="presParOf" srcId="{B0B21A65-AFF3-4F2F-85DA-9BA9E5D0BDCB}" destId="{3427D3D7-9724-4EEA-895D-23D6C9896A81}" srcOrd="7" destOrd="0" presId="urn:microsoft.com/office/officeart/2005/8/layout/list1"/>
    <dgm:cxn modelId="{8118EC20-8E50-4694-9149-BB9222DBBF47}" type="presParOf" srcId="{B0B21A65-AFF3-4F2F-85DA-9BA9E5D0BDCB}" destId="{D0958218-C8C3-4A22-8393-E51340E4E461}" srcOrd="8" destOrd="0" presId="urn:microsoft.com/office/officeart/2005/8/layout/list1"/>
    <dgm:cxn modelId="{601A39B8-102B-4DE1-B19B-FFF05C5C72F1}" type="presParOf" srcId="{D0958218-C8C3-4A22-8393-E51340E4E461}" destId="{941A3E8F-4179-4911-A5E5-3C2A60A39792}" srcOrd="0" destOrd="0" presId="urn:microsoft.com/office/officeart/2005/8/layout/list1"/>
    <dgm:cxn modelId="{84FC1692-9482-422F-9283-DFFEBFB00F40}" type="presParOf" srcId="{D0958218-C8C3-4A22-8393-E51340E4E461}" destId="{7F489A56-EA3B-49FE-A1C4-136A127F4414}" srcOrd="1" destOrd="0" presId="urn:microsoft.com/office/officeart/2005/8/layout/list1"/>
    <dgm:cxn modelId="{0FF348F8-3692-4DCB-B8F2-B71FE5E9CE8B}" type="presParOf" srcId="{B0B21A65-AFF3-4F2F-85DA-9BA9E5D0BDCB}" destId="{22FA9514-D748-4658-88D7-DD36A0B0B959}" srcOrd="9" destOrd="0" presId="urn:microsoft.com/office/officeart/2005/8/layout/list1"/>
    <dgm:cxn modelId="{D9FEEE2B-C75C-458D-AD79-7A03199BFE3F}" type="presParOf" srcId="{B0B21A65-AFF3-4F2F-85DA-9BA9E5D0BDCB}" destId="{59A1B2AA-D9A8-4A3B-8F7C-BE15A100D05B}" srcOrd="10" destOrd="0" presId="urn:microsoft.com/office/officeart/2005/8/layout/list1"/>
    <dgm:cxn modelId="{6E7C09DF-58CA-44FF-AFA1-F85FE6BE0E21}" type="presParOf" srcId="{B0B21A65-AFF3-4F2F-85DA-9BA9E5D0BDCB}" destId="{15D9962D-A1B7-4D99-A533-51D919C12A17}" srcOrd="11" destOrd="0" presId="urn:microsoft.com/office/officeart/2005/8/layout/list1"/>
    <dgm:cxn modelId="{2F531AB6-4C05-4509-86B7-238C4ECE4C38}" type="presParOf" srcId="{B0B21A65-AFF3-4F2F-85DA-9BA9E5D0BDCB}" destId="{C2FE693E-4D0C-434B-BB4E-02570A6D071F}" srcOrd="12" destOrd="0" presId="urn:microsoft.com/office/officeart/2005/8/layout/list1"/>
    <dgm:cxn modelId="{B716C662-C894-4167-87F2-BBEEC519BBB4}" type="presParOf" srcId="{C2FE693E-4D0C-434B-BB4E-02570A6D071F}" destId="{7B644EA9-FE0F-48DE-9717-023B368059BE}" srcOrd="0" destOrd="0" presId="urn:microsoft.com/office/officeart/2005/8/layout/list1"/>
    <dgm:cxn modelId="{682E3195-7589-4465-833B-BBB38341AB49}" type="presParOf" srcId="{C2FE693E-4D0C-434B-BB4E-02570A6D071F}" destId="{62EB7C63-57B1-4DAA-9D82-D71881306069}" srcOrd="1" destOrd="0" presId="urn:microsoft.com/office/officeart/2005/8/layout/list1"/>
    <dgm:cxn modelId="{9719F3AF-EDD6-416B-B7CE-C6B1ED9F1FD6}" type="presParOf" srcId="{B0B21A65-AFF3-4F2F-85DA-9BA9E5D0BDCB}" destId="{21877D68-9A49-446D-A230-BD609CD4603B}" srcOrd="13" destOrd="0" presId="urn:microsoft.com/office/officeart/2005/8/layout/list1"/>
    <dgm:cxn modelId="{B992CDFA-35DE-4546-8D47-A51B7D963F16}" type="presParOf" srcId="{B0B21A65-AFF3-4F2F-85DA-9BA9E5D0BDCB}" destId="{5EF4200D-154C-44BF-886B-110259C0E84B}" srcOrd="14" destOrd="0" presId="urn:microsoft.com/office/officeart/2005/8/layout/list1"/>
    <dgm:cxn modelId="{C9F6892C-8559-4EAB-A746-B9601393AD17}" type="presParOf" srcId="{B0B21A65-AFF3-4F2F-85DA-9BA9E5D0BDCB}" destId="{4998CA59-C354-42F6-AAE9-D125260BA570}" srcOrd="15" destOrd="0" presId="urn:microsoft.com/office/officeart/2005/8/layout/list1"/>
    <dgm:cxn modelId="{1EB863DE-10FD-4F20-9974-7B14857F5D32}" type="presParOf" srcId="{B0B21A65-AFF3-4F2F-85DA-9BA9E5D0BDCB}" destId="{18484D8C-085D-4459-906B-1A1708B14BCF}" srcOrd="16" destOrd="0" presId="urn:microsoft.com/office/officeart/2005/8/layout/list1"/>
    <dgm:cxn modelId="{FB3B055E-980E-4D6F-954E-532B9F489BAF}" type="presParOf" srcId="{18484D8C-085D-4459-906B-1A1708B14BCF}" destId="{472E1C8D-0D7A-48A5-AF26-BF92147B13AA}" srcOrd="0" destOrd="0" presId="urn:microsoft.com/office/officeart/2005/8/layout/list1"/>
    <dgm:cxn modelId="{3ABFD8A2-64CC-427A-B2A7-6809AC3668E5}" type="presParOf" srcId="{18484D8C-085D-4459-906B-1A1708B14BCF}" destId="{6BE68616-9F4E-460B-8CC3-190110924D7D}" srcOrd="1" destOrd="0" presId="urn:microsoft.com/office/officeart/2005/8/layout/list1"/>
    <dgm:cxn modelId="{BC60BAD5-7B21-444F-A7EB-7C8035E75733}" type="presParOf" srcId="{B0B21A65-AFF3-4F2F-85DA-9BA9E5D0BDCB}" destId="{321C796D-F810-4D3A-AB77-6CAACD3172AF}" srcOrd="17" destOrd="0" presId="urn:microsoft.com/office/officeart/2005/8/layout/list1"/>
    <dgm:cxn modelId="{B151F55C-AA3B-42A1-BAA5-72D4BDBBAFA0}" type="presParOf" srcId="{B0B21A65-AFF3-4F2F-85DA-9BA9E5D0BDCB}" destId="{94E1E0B2-3024-4240-838C-72C8DF275384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9A8D282-344D-4FAD-8625-9C00D642DE7A}" type="doc">
      <dgm:prSet loTypeId="urn:microsoft.com/office/officeart/2005/8/layout/process3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273CFA69-3011-4BFA-841D-EDB800ED7B21}">
      <dgm:prSet phldrT="[Text]" phldr="0"/>
      <dgm:spPr/>
      <dgm:t>
        <a:bodyPr/>
        <a:lstStyle/>
        <a:p>
          <a:r>
            <a:rPr lang="en-US">
              <a:latin typeface="Arial"/>
              <a:cs typeface="Arial"/>
            </a:rPr>
            <a:t>H1</a:t>
          </a:r>
        </a:p>
      </dgm:t>
    </dgm:pt>
    <dgm:pt modelId="{E84CD449-94C1-4EC7-A5A8-843B9C4E5095}" type="parTrans" cxnId="{B849B628-EF6B-4429-A9C3-37EBC10329C5}">
      <dgm:prSet/>
      <dgm:spPr/>
      <dgm:t>
        <a:bodyPr/>
        <a:lstStyle/>
        <a:p>
          <a:endParaRPr lang="en-US"/>
        </a:p>
      </dgm:t>
    </dgm:pt>
    <dgm:pt modelId="{8BF14BEC-8947-4D5A-B5AD-F4D99CEA967A}" type="sibTrans" cxnId="{B849B628-EF6B-4429-A9C3-37EBC10329C5}">
      <dgm:prSet/>
      <dgm:spPr/>
      <dgm:t>
        <a:bodyPr/>
        <a:lstStyle/>
        <a:p>
          <a:endParaRPr lang="en-US"/>
        </a:p>
      </dgm:t>
    </dgm:pt>
    <dgm:pt modelId="{58779E34-C97E-4AFA-87A5-7FAC5E1D1334}">
      <dgm:prSet phldrT="[Text]" phldr="0"/>
      <dgm:spPr/>
      <dgm:t>
        <a:bodyPr/>
        <a:lstStyle/>
        <a:p>
          <a:pPr rtl="0"/>
          <a:r>
            <a:rPr lang="en-US">
              <a:latin typeface="Arial"/>
              <a:cs typeface="Arial"/>
            </a:rPr>
            <a:t>35% pharmacy intervention</a:t>
          </a:r>
        </a:p>
      </dgm:t>
    </dgm:pt>
    <dgm:pt modelId="{1C5DCC88-6B89-4982-AD5C-444F9E439C0C}" type="parTrans" cxnId="{97DBF050-8403-406A-B24C-EDCCA8F1A229}">
      <dgm:prSet/>
      <dgm:spPr/>
      <dgm:t>
        <a:bodyPr/>
        <a:lstStyle/>
        <a:p>
          <a:endParaRPr lang="en-US"/>
        </a:p>
      </dgm:t>
    </dgm:pt>
    <dgm:pt modelId="{067A57DD-95C1-42B7-9F4D-5BF496BBAE69}" type="sibTrans" cxnId="{97DBF050-8403-406A-B24C-EDCCA8F1A229}">
      <dgm:prSet/>
      <dgm:spPr/>
      <dgm:t>
        <a:bodyPr/>
        <a:lstStyle/>
        <a:p>
          <a:endParaRPr lang="en-US"/>
        </a:p>
      </dgm:t>
    </dgm:pt>
    <dgm:pt modelId="{2A046F7F-7230-4BB8-A795-D6C3B66F4CF5}">
      <dgm:prSet phldrT="[Text]" phldr="0"/>
      <dgm:spPr/>
      <dgm:t>
        <a:bodyPr/>
        <a:lstStyle/>
        <a:p>
          <a:pPr rtl="0"/>
          <a:r>
            <a:rPr lang="en-US">
              <a:latin typeface="Arial"/>
              <a:cs typeface="Arial"/>
            </a:rPr>
            <a:t>Difference in de-escalation hours: 8:15:30</a:t>
          </a:r>
        </a:p>
      </dgm:t>
    </dgm:pt>
    <dgm:pt modelId="{1E4F5F28-E566-43A4-AE8A-3FA688F8D3E0}" type="parTrans" cxnId="{11D91FDD-22B1-4DF9-90CE-24E1AF727930}">
      <dgm:prSet/>
      <dgm:spPr/>
      <dgm:t>
        <a:bodyPr/>
        <a:lstStyle/>
        <a:p>
          <a:endParaRPr lang="en-US"/>
        </a:p>
      </dgm:t>
    </dgm:pt>
    <dgm:pt modelId="{5794A769-79F5-48F7-BC3D-369EB911C8E0}" type="sibTrans" cxnId="{11D91FDD-22B1-4DF9-90CE-24E1AF727930}">
      <dgm:prSet/>
      <dgm:spPr/>
      <dgm:t>
        <a:bodyPr/>
        <a:lstStyle/>
        <a:p>
          <a:endParaRPr lang="en-US"/>
        </a:p>
      </dgm:t>
    </dgm:pt>
    <dgm:pt modelId="{54FA2FF0-8012-4F50-8284-43041D4A306B}">
      <dgm:prSet phldrT="[Text]" phldr="0"/>
      <dgm:spPr/>
      <dgm:t>
        <a:bodyPr/>
        <a:lstStyle/>
        <a:p>
          <a:r>
            <a:rPr lang="en-US">
              <a:latin typeface="Arial"/>
              <a:cs typeface="Arial"/>
            </a:rPr>
            <a:t>H2</a:t>
          </a:r>
        </a:p>
      </dgm:t>
    </dgm:pt>
    <dgm:pt modelId="{28F0D4BE-5BFA-424C-9019-46F35FC60FCD}" type="parTrans" cxnId="{36466C70-2699-45AB-A667-3797D7EBCB4B}">
      <dgm:prSet/>
      <dgm:spPr/>
      <dgm:t>
        <a:bodyPr/>
        <a:lstStyle/>
        <a:p>
          <a:endParaRPr lang="en-US"/>
        </a:p>
      </dgm:t>
    </dgm:pt>
    <dgm:pt modelId="{9D04C47B-73EC-4FEE-AB59-358E4F337911}" type="sibTrans" cxnId="{36466C70-2699-45AB-A667-3797D7EBCB4B}">
      <dgm:prSet/>
      <dgm:spPr/>
      <dgm:t>
        <a:bodyPr/>
        <a:lstStyle/>
        <a:p>
          <a:endParaRPr lang="en-US"/>
        </a:p>
      </dgm:t>
    </dgm:pt>
    <dgm:pt modelId="{9828C5AA-438F-4D7C-8749-8B636E7EB4D0}">
      <dgm:prSet phldrT="[Text]" phldr="0"/>
      <dgm:spPr/>
      <dgm:t>
        <a:bodyPr/>
        <a:lstStyle/>
        <a:p>
          <a:pPr rtl="0"/>
          <a:r>
            <a:rPr lang="en-US">
              <a:latin typeface="Arial"/>
              <a:cs typeface="Arial"/>
            </a:rPr>
            <a:t>23% pharmacy intervention</a:t>
          </a:r>
        </a:p>
      </dgm:t>
    </dgm:pt>
    <dgm:pt modelId="{2AA3ED0A-A2F8-4EA0-80AF-6123FF55DA07}" type="parTrans" cxnId="{F081435A-BE8F-4058-91B5-3A8AF33D15DC}">
      <dgm:prSet/>
      <dgm:spPr/>
      <dgm:t>
        <a:bodyPr/>
        <a:lstStyle/>
        <a:p>
          <a:endParaRPr lang="en-US"/>
        </a:p>
      </dgm:t>
    </dgm:pt>
    <dgm:pt modelId="{324A2868-710F-4370-87AC-D3C4C01DB3D3}" type="sibTrans" cxnId="{F081435A-BE8F-4058-91B5-3A8AF33D15DC}">
      <dgm:prSet/>
      <dgm:spPr/>
      <dgm:t>
        <a:bodyPr/>
        <a:lstStyle/>
        <a:p>
          <a:endParaRPr lang="en-US"/>
        </a:p>
      </dgm:t>
    </dgm:pt>
    <dgm:pt modelId="{D5A9C87A-851B-4427-AC12-FA4E796BE039}">
      <dgm:prSet phldrT="[Text]" phldr="0"/>
      <dgm:spPr/>
      <dgm:t>
        <a:bodyPr/>
        <a:lstStyle/>
        <a:p>
          <a:pPr rtl="0"/>
          <a:r>
            <a:rPr lang="en-US" sz="1100">
              <a:latin typeface="Arial"/>
              <a:ea typeface="Calibri"/>
              <a:cs typeface="Calibri"/>
            </a:rPr>
            <a:t>Difference in de-escalation hours: 21:20:00</a:t>
          </a:r>
          <a:endParaRPr lang="en-US">
            <a:latin typeface="Arial"/>
            <a:cs typeface="Arial"/>
          </a:endParaRPr>
        </a:p>
      </dgm:t>
    </dgm:pt>
    <dgm:pt modelId="{936E3988-E0F8-4455-B437-4D602BD78DC9}" type="parTrans" cxnId="{FC5141DD-6609-4A6B-829B-5E5760A1EDC1}">
      <dgm:prSet/>
      <dgm:spPr/>
      <dgm:t>
        <a:bodyPr/>
        <a:lstStyle/>
        <a:p>
          <a:endParaRPr lang="en-US"/>
        </a:p>
      </dgm:t>
    </dgm:pt>
    <dgm:pt modelId="{19EAE01E-7DD4-4185-8ACE-AC78F9B3ECA6}" type="sibTrans" cxnId="{FC5141DD-6609-4A6B-829B-5E5760A1EDC1}">
      <dgm:prSet/>
      <dgm:spPr/>
      <dgm:t>
        <a:bodyPr/>
        <a:lstStyle/>
        <a:p>
          <a:endParaRPr lang="en-US"/>
        </a:p>
      </dgm:t>
    </dgm:pt>
    <dgm:pt modelId="{6002591B-1099-4456-8DE7-83921D56D897}">
      <dgm:prSet phldrT="[Text]" phldr="0"/>
      <dgm:spPr/>
      <dgm:t>
        <a:bodyPr/>
        <a:lstStyle/>
        <a:p>
          <a:r>
            <a:rPr lang="en-US">
              <a:latin typeface="Arial"/>
              <a:cs typeface="Arial"/>
            </a:rPr>
            <a:t>H3</a:t>
          </a:r>
        </a:p>
      </dgm:t>
    </dgm:pt>
    <dgm:pt modelId="{12210112-7224-43E1-9A0E-588E5D6AC725}" type="parTrans" cxnId="{A8908AF1-3BC6-4E57-BE9E-504514F008E4}">
      <dgm:prSet/>
      <dgm:spPr/>
      <dgm:t>
        <a:bodyPr/>
        <a:lstStyle/>
        <a:p>
          <a:endParaRPr lang="en-US"/>
        </a:p>
      </dgm:t>
    </dgm:pt>
    <dgm:pt modelId="{D04D2183-3ACD-456D-925D-22330B8B31FA}" type="sibTrans" cxnId="{A8908AF1-3BC6-4E57-BE9E-504514F008E4}">
      <dgm:prSet/>
      <dgm:spPr/>
      <dgm:t>
        <a:bodyPr/>
        <a:lstStyle/>
        <a:p>
          <a:endParaRPr lang="en-US"/>
        </a:p>
      </dgm:t>
    </dgm:pt>
    <dgm:pt modelId="{44B85C09-374F-41BC-966E-0E5537C7C8C7}">
      <dgm:prSet phldrT="[Text]" phldr="0"/>
      <dgm:spPr/>
      <dgm:t>
        <a:bodyPr/>
        <a:lstStyle/>
        <a:p>
          <a:pPr rtl="0"/>
          <a:r>
            <a:rPr lang="en-US">
              <a:latin typeface="Arial"/>
              <a:cs typeface="Arial"/>
            </a:rPr>
            <a:t>12.5% pharmacy intervention</a:t>
          </a:r>
        </a:p>
      </dgm:t>
    </dgm:pt>
    <dgm:pt modelId="{4A3E362B-4C3E-494D-A293-16669B2CB109}" type="parTrans" cxnId="{91860B4E-A486-46ED-9181-7550DE33B32D}">
      <dgm:prSet/>
      <dgm:spPr/>
      <dgm:t>
        <a:bodyPr/>
        <a:lstStyle/>
        <a:p>
          <a:endParaRPr lang="en-US"/>
        </a:p>
      </dgm:t>
    </dgm:pt>
    <dgm:pt modelId="{269F8F56-C22B-4B19-BC45-69481358CDC6}" type="sibTrans" cxnId="{91860B4E-A486-46ED-9181-7550DE33B32D}">
      <dgm:prSet/>
      <dgm:spPr/>
      <dgm:t>
        <a:bodyPr/>
        <a:lstStyle/>
        <a:p>
          <a:endParaRPr lang="en-US"/>
        </a:p>
      </dgm:t>
    </dgm:pt>
    <dgm:pt modelId="{A48DD55F-518E-4AB1-B6BE-1F61786F748A}">
      <dgm:prSet phldrT="[Text]" phldr="0"/>
      <dgm:spPr/>
      <dgm:t>
        <a:bodyPr/>
        <a:lstStyle/>
        <a:p>
          <a:pPr rtl="0"/>
          <a:r>
            <a:rPr lang="en-US" sz="1100">
              <a:latin typeface="Arial"/>
              <a:ea typeface="Calibri"/>
              <a:cs typeface="Calibri"/>
            </a:rPr>
            <a:t>Difference in de-escalation hours: 34:39:07</a:t>
          </a:r>
          <a:endParaRPr lang="en-US">
            <a:latin typeface="Arial"/>
            <a:cs typeface="Arial"/>
          </a:endParaRPr>
        </a:p>
      </dgm:t>
    </dgm:pt>
    <dgm:pt modelId="{D96F0A8A-4240-4C2F-AC9F-3C01C981C935}" type="parTrans" cxnId="{323C227A-5FFD-4E78-893D-C83E1BADBED9}">
      <dgm:prSet/>
      <dgm:spPr/>
      <dgm:t>
        <a:bodyPr/>
        <a:lstStyle/>
        <a:p>
          <a:endParaRPr lang="en-US"/>
        </a:p>
      </dgm:t>
    </dgm:pt>
    <dgm:pt modelId="{691C0E64-43FE-4959-97EE-EDEB741BB466}" type="sibTrans" cxnId="{323C227A-5FFD-4E78-893D-C83E1BADBED9}">
      <dgm:prSet/>
      <dgm:spPr/>
      <dgm:t>
        <a:bodyPr/>
        <a:lstStyle/>
        <a:p>
          <a:endParaRPr lang="en-US"/>
        </a:p>
      </dgm:t>
    </dgm:pt>
    <dgm:pt modelId="{6041778C-5F2C-4C0E-9BC9-34A5374E2206}">
      <dgm:prSet phldr="0"/>
      <dgm:spPr/>
      <dgm:t>
        <a:bodyPr/>
        <a:lstStyle/>
        <a:p>
          <a:r>
            <a:rPr lang="en-US" sz="1500" dirty="0">
              <a:latin typeface="Arial"/>
              <a:ea typeface="Calibri"/>
              <a:cs typeface="Calibri"/>
            </a:rPr>
            <a:t>H4</a:t>
          </a:r>
        </a:p>
      </dgm:t>
    </dgm:pt>
    <dgm:pt modelId="{01ABE740-0762-41B9-81B3-224B3C1C6994}" type="parTrans" cxnId="{E0DBB0B5-42AE-481D-B821-4A3F8BB0A8E8}">
      <dgm:prSet/>
      <dgm:spPr/>
    </dgm:pt>
    <dgm:pt modelId="{9CE0D9BB-3F63-4FD4-853C-D5AAF61F75B5}" type="sibTrans" cxnId="{E0DBB0B5-42AE-481D-B821-4A3F8BB0A8E8}">
      <dgm:prSet/>
      <dgm:spPr/>
      <dgm:t>
        <a:bodyPr/>
        <a:lstStyle/>
        <a:p>
          <a:endParaRPr lang="en-US"/>
        </a:p>
      </dgm:t>
    </dgm:pt>
    <dgm:pt modelId="{827C543D-5DA0-4441-93B1-4BB6EF5F3A38}">
      <dgm:prSet phldr="0"/>
      <dgm:spPr/>
      <dgm:t>
        <a:bodyPr/>
        <a:lstStyle/>
        <a:p>
          <a:pPr rtl="0"/>
          <a:r>
            <a:rPr lang="en-US" sz="1100" dirty="0">
              <a:latin typeface="Arial"/>
              <a:ea typeface="Calibri"/>
              <a:cs typeface="Calibri"/>
            </a:rPr>
            <a:t>20% pharmacy intervention</a:t>
          </a:r>
        </a:p>
      </dgm:t>
    </dgm:pt>
    <dgm:pt modelId="{4DDA9CE6-3DC5-4FF4-9127-63CC011CAB7E}" type="parTrans" cxnId="{1BE99216-D9BB-436D-AB7D-FD2869FDECD9}">
      <dgm:prSet/>
      <dgm:spPr/>
    </dgm:pt>
    <dgm:pt modelId="{00D05C95-3453-4895-8453-BBDAE1B9FECF}" type="sibTrans" cxnId="{1BE99216-D9BB-436D-AB7D-FD2869FDECD9}">
      <dgm:prSet/>
      <dgm:spPr/>
    </dgm:pt>
    <dgm:pt modelId="{97182A52-5FB1-4AEB-ABDB-975164DA27CB}">
      <dgm:prSet phldr="0"/>
      <dgm:spPr/>
      <dgm:t>
        <a:bodyPr/>
        <a:lstStyle/>
        <a:p>
          <a:pPr rtl="0"/>
          <a:r>
            <a:rPr lang="en-US" sz="1100" dirty="0">
              <a:latin typeface="Arial"/>
              <a:ea typeface="Calibri"/>
              <a:cs typeface="Calibri"/>
            </a:rPr>
            <a:t>Difference in de-escalation hours: 38:32:30</a:t>
          </a:r>
          <a:endParaRPr lang="en-US" dirty="0"/>
        </a:p>
      </dgm:t>
    </dgm:pt>
    <dgm:pt modelId="{450646F9-3911-43F2-9A51-2203DD44C584}" type="parTrans" cxnId="{418431A6-6ACA-4A23-A9A2-CF5E8736E544}">
      <dgm:prSet/>
      <dgm:spPr/>
    </dgm:pt>
    <dgm:pt modelId="{2E9F2555-7842-4679-AEF4-5FBE26572E75}" type="sibTrans" cxnId="{418431A6-6ACA-4A23-A9A2-CF5E8736E544}">
      <dgm:prSet/>
      <dgm:spPr/>
    </dgm:pt>
    <dgm:pt modelId="{51107E93-E32F-4388-886F-8B22723C34C8}" type="pres">
      <dgm:prSet presAssocID="{09A8D282-344D-4FAD-8625-9C00D642DE7A}" presName="linearFlow" presStyleCnt="0">
        <dgm:presLayoutVars>
          <dgm:dir/>
          <dgm:animLvl val="lvl"/>
          <dgm:resizeHandles val="exact"/>
        </dgm:presLayoutVars>
      </dgm:prSet>
      <dgm:spPr/>
    </dgm:pt>
    <dgm:pt modelId="{E77F1F0A-EC92-44D6-A699-F8DD1896D543}" type="pres">
      <dgm:prSet presAssocID="{273CFA69-3011-4BFA-841D-EDB800ED7B21}" presName="composite" presStyleCnt="0"/>
      <dgm:spPr/>
    </dgm:pt>
    <dgm:pt modelId="{48AB76A7-10C0-43C5-A984-4D2A3590C4E7}" type="pres">
      <dgm:prSet presAssocID="{273CFA69-3011-4BFA-841D-EDB800ED7B21}" presName="par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D16A26C7-C69F-4F24-AD56-E23B57911BE6}" type="pres">
      <dgm:prSet presAssocID="{273CFA69-3011-4BFA-841D-EDB800ED7B21}" presName="parSh" presStyleLbl="node1" presStyleIdx="0" presStyleCnt="4"/>
      <dgm:spPr/>
    </dgm:pt>
    <dgm:pt modelId="{895C4658-9D7B-4985-93B7-E48C20F387B4}" type="pres">
      <dgm:prSet presAssocID="{273CFA69-3011-4BFA-841D-EDB800ED7B21}" presName="desTx" presStyleLbl="fgAcc1" presStyleIdx="0" presStyleCnt="4">
        <dgm:presLayoutVars>
          <dgm:bulletEnabled val="1"/>
        </dgm:presLayoutVars>
      </dgm:prSet>
      <dgm:spPr/>
    </dgm:pt>
    <dgm:pt modelId="{24DB4C03-005B-4B2F-AB54-F9348A7DED92}" type="pres">
      <dgm:prSet presAssocID="{8BF14BEC-8947-4D5A-B5AD-F4D99CEA967A}" presName="sibTrans" presStyleLbl="sibTrans2D1" presStyleIdx="0" presStyleCnt="3"/>
      <dgm:spPr/>
    </dgm:pt>
    <dgm:pt modelId="{F45B2DD9-6C39-440E-842E-DDA0E5DC3E79}" type="pres">
      <dgm:prSet presAssocID="{8BF14BEC-8947-4D5A-B5AD-F4D99CEA967A}" presName="connTx" presStyleLbl="sibTrans2D1" presStyleIdx="0" presStyleCnt="3"/>
      <dgm:spPr/>
    </dgm:pt>
    <dgm:pt modelId="{2714BBC9-FB78-4F26-9BE6-C688A67F8681}" type="pres">
      <dgm:prSet presAssocID="{54FA2FF0-8012-4F50-8284-43041D4A306B}" presName="composite" presStyleCnt="0"/>
      <dgm:spPr/>
    </dgm:pt>
    <dgm:pt modelId="{831980DE-559A-4610-9373-522CB6CE5B4D}" type="pres">
      <dgm:prSet presAssocID="{54FA2FF0-8012-4F50-8284-43041D4A306B}" presName="par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7CD68299-7B35-44A9-8322-66423349DA3B}" type="pres">
      <dgm:prSet presAssocID="{54FA2FF0-8012-4F50-8284-43041D4A306B}" presName="parSh" presStyleLbl="node1" presStyleIdx="1" presStyleCnt="4"/>
      <dgm:spPr/>
    </dgm:pt>
    <dgm:pt modelId="{C3BB08DF-E0AA-49D4-BFC7-E4A3BF22B3D0}" type="pres">
      <dgm:prSet presAssocID="{54FA2FF0-8012-4F50-8284-43041D4A306B}" presName="desTx" presStyleLbl="fgAcc1" presStyleIdx="1" presStyleCnt="4">
        <dgm:presLayoutVars>
          <dgm:bulletEnabled val="1"/>
        </dgm:presLayoutVars>
      </dgm:prSet>
      <dgm:spPr/>
    </dgm:pt>
    <dgm:pt modelId="{DE35D096-5CF8-43C7-9179-0A8871C210DE}" type="pres">
      <dgm:prSet presAssocID="{9D04C47B-73EC-4FEE-AB59-358E4F337911}" presName="sibTrans" presStyleLbl="sibTrans2D1" presStyleIdx="1" presStyleCnt="3"/>
      <dgm:spPr/>
    </dgm:pt>
    <dgm:pt modelId="{9E8A78EC-3B92-4FA3-8085-C920CF065E76}" type="pres">
      <dgm:prSet presAssocID="{9D04C47B-73EC-4FEE-AB59-358E4F337911}" presName="connTx" presStyleLbl="sibTrans2D1" presStyleIdx="1" presStyleCnt="3"/>
      <dgm:spPr/>
    </dgm:pt>
    <dgm:pt modelId="{37E58DF9-1BC5-4127-9AB2-C5633F4BE22F}" type="pres">
      <dgm:prSet presAssocID="{6002591B-1099-4456-8DE7-83921D56D897}" presName="composite" presStyleCnt="0"/>
      <dgm:spPr/>
    </dgm:pt>
    <dgm:pt modelId="{D52943D7-D541-4A61-AA9E-880F54DFF1E7}" type="pres">
      <dgm:prSet presAssocID="{6002591B-1099-4456-8DE7-83921D56D897}" presName="parTx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B4106509-26B8-4997-BB19-F6C50BC5C0AF}" type="pres">
      <dgm:prSet presAssocID="{6002591B-1099-4456-8DE7-83921D56D897}" presName="parSh" presStyleLbl="node1" presStyleIdx="2" presStyleCnt="4"/>
      <dgm:spPr/>
    </dgm:pt>
    <dgm:pt modelId="{11EF2E16-6A68-449F-B5EA-A54CFEFFFD8E}" type="pres">
      <dgm:prSet presAssocID="{6002591B-1099-4456-8DE7-83921D56D897}" presName="desTx" presStyleLbl="fgAcc1" presStyleIdx="2" presStyleCnt="4">
        <dgm:presLayoutVars>
          <dgm:bulletEnabled val="1"/>
        </dgm:presLayoutVars>
      </dgm:prSet>
      <dgm:spPr/>
    </dgm:pt>
    <dgm:pt modelId="{B1F269DD-84F7-44FB-95D3-0B86A83F25A2}" type="pres">
      <dgm:prSet presAssocID="{D04D2183-3ACD-456D-925D-22330B8B31FA}" presName="sibTrans" presStyleLbl="sibTrans2D1" presStyleIdx="2" presStyleCnt="3"/>
      <dgm:spPr/>
    </dgm:pt>
    <dgm:pt modelId="{B7999036-CEDE-4F58-A674-A0E63E3361A6}" type="pres">
      <dgm:prSet presAssocID="{D04D2183-3ACD-456D-925D-22330B8B31FA}" presName="connTx" presStyleLbl="sibTrans2D1" presStyleIdx="2" presStyleCnt="3"/>
      <dgm:spPr/>
    </dgm:pt>
    <dgm:pt modelId="{D506F60A-24C6-49D9-B6F3-83137EFA964F}" type="pres">
      <dgm:prSet presAssocID="{6041778C-5F2C-4C0E-9BC9-34A5374E2206}" presName="composite" presStyleCnt="0"/>
      <dgm:spPr/>
    </dgm:pt>
    <dgm:pt modelId="{F667E479-1D7E-4CCB-9094-3BF3B7110D6C}" type="pres">
      <dgm:prSet presAssocID="{6041778C-5F2C-4C0E-9BC9-34A5374E2206}" presName="parTx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6814F72C-B4D3-4B56-ABCA-9DAE030CAE37}" type="pres">
      <dgm:prSet presAssocID="{6041778C-5F2C-4C0E-9BC9-34A5374E2206}" presName="parSh" presStyleLbl="node1" presStyleIdx="3" presStyleCnt="4"/>
      <dgm:spPr/>
    </dgm:pt>
    <dgm:pt modelId="{4D3F6444-84EB-4823-AEA0-AF10ACE3D5E4}" type="pres">
      <dgm:prSet presAssocID="{6041778C-5F2C-4C0E-9BC9-34A5374E2206}" presName="desTx" presStyleLbl="fgAcc1" presStyleIdx="3" presStyleCnt="4">
        <dgm:presLayoutVars>
          <dgm:bulletEnabled val="1"/>
        </dgm:presLayoutVars>
      </dgm:prSet>
      <dgm:spPr/>
    </dgm:pt>
  </dgm:ptLst>
  <dgm:cxnLst>
    <dgm:cxn modelId="{4203A106-1F17-438C-8DB7-F5A24958D231}" type="presOf" srcId="{54FA2FF0-8012-4F50-8284-43041D4A306B}" destId="{7CD68299-7B35-44A9-8322-66423349DA3B}" srcOrd="1" destOrd="0" presId="urn:microsoft.com/office/officeart/2005/8/layout/process3"/>
    <dgm:cxn modelId="{1BE99216-D9BB-436D-AB7D-FD2869FDECD9}" srcId="{6041778C-5F2C-4C0E-9BC9-34A5374E2206}" destId="{827C543D-5DA0-4441-93B1-4BB6EF5F3A38}" srcOrd="0" destOrd="0" parTransId="{4DDA9CE6-3DC5-4FF4-9127-63CC011CAB7E}" sibTransId="{00D05C95-3453-4895-8453-BBDAE1B9FECF}"/>
    <dgm:cxn modelId="{62E8E916-1718-4A57-9CA3-E425F9471826}" type="presOf" srcId="{A48DD55F-518E-4AB1-B6BE-1F61786F748A}" destId="{11EF2E16-6A68-449F-B5EA-A54CFEFFFD8E}" srcOrd="0" destOrd="1" presId="urn:microsoft.com/office/officeart/2005/8/layout/process3"/>
    <dgm:cxn modelId="{96071117-9687-4DB8-A0E2-6EF7AF447B5D}" type="presOf" srcId="{D04D2183-3ACD-456D-925D-22330B8B31FA}" destId="{B7999036-CEDE-4F58-A674-A0E63E3361A6}" srcOrd="1" destOrd="0" presId="urn:microsoft.com/office/officeart/2005/8/layout/process3"/>
    <dgm:cxn modelId="{DAF65327-68D0-4EC0-8FAE-331ABAA227A1}" type="presOf" srcId="{9D04C47B-73EC-4FEE-AB59-358E4F337911}" destId="{9E8A78EC-3B92-4FA3-8085-C920CF065E76}" srcOrd="1" destOrd="0" presId="urn:microsoft.com/office/officeart/2005/8/layout/process3"/>
    <dgm:cxn modelId="{B849B628-EF6B-4429-A9C3-37EBC10329C5}" srcId="{09A8D282-344D-4FAD-8625-9C00D642DE7A}" destId="{273CFA69-3011-4BFA-841D-EDB800ED7B21}" srcOrd="0" destOrd="0" parTransId="{E84CD449-94C1-4EC7-A5A8-843B9C4E5095}" sibTransId="{8BF14BEC-8947-4D5A-B5AD-F4D99CEA967A}"/>
    <dgm:cxn modelId="{CA1AE12E-0FAF-4992-B61E-C28B93483E0C}" type="presOf" srcId="{6002591B-1099-4456-8DE7-83921D56D897}" destId="{B4106509-26B8-4997-BB19-F6C50BC5C0AF}" srcOrd="1" destOrd="0" presId="urn:microsoft.com/office/officeart/2005/8/layout/process3"/>
    <dgm:cxn modelId="{25A76A39-9B3F-4DC5-9718-1FEF335E211F}" type="presOf" srcId="{9D04C47B-73EC-4FEE-AB59-358E4F337911}" destId="{DE35D096-5CF8-43C7-9179-0A8871C210DE}" srcOrd="0" destOrd="0" presId="urn:microsoft.com/office/officeart/2005/8/layout/process3"/>
    <dgm:cxn modelId="{0D421D41-52F3-4FF2-A1E2-7C06A41B98E3}" type="presOf" srcId="{58779E34-C97E-4AFA-87A5-7FAC5E1D1334}" destId="{895C4658-9D7B-4985-93B7-E48C20F387B4}" srcOrd="0" destOrd="0" presId="urn:microsoft.com/office/officeart/2005/8/layout/process3"/>
    <dgm:cxn modelId="{7F19F442-14BC-4966-B90D-499C785970B9}" type="presOf" srcId="{9828C5AA-438F-4D7C-8749-8B636E7EB4D0}" destId="{C3BB08DF-E0AA-49D4-BFC7-E4A3BF22B3D0}" srcOrd="0" destOrd="0" presId="urn:microsoft.com/office/officeart/2005/8/layout/process3"/>
    <dgm:cxn modelId="{DE945265-2290-442C-A9B4-F8664D416347}" type="presOf" srcId="{D5A9C87A-851B-4427-AC12-FA4E796BE039}" destId="{C3BB08DF-E0AA-49D4-BFC7-E4A3BF22B3D0}" srcOrd="0" destOrd="1" presId="urn:microsoft.com/office/officeart/2005/8/layout/process3"/>
    <dgm:cxn modelId="{AAA6944C-4049-4408-92CB-6A3A78072FB6}" type="presOf" srcId="{2A046F7F-7230-4BB8-A795-D6C3B66F4CF5}" destId="{895C4658-9D7B-4985-93B7-E48C20F387B4}" srcOrd="0" destOrd="1" presId="urn:microsoft.com/office/officeart/2005/8/layout/process3"/>
    <dgm:cxn modelId="{91860B4E-A486-46ED-9181-7550DE33B32D}" srcId="{6002591B-1099-4456-8DE7-83921D56D897}" destId="{44B85C09-374F-41BC-966E-0E5537C7C8C7}" srcOrd="0" destOrd="0" parTransId="{4A3E362B-4C3E-494D-A293-16669B2CB109}" sibTransId="{269F8F56-C22B-4B19-BC45-69481358CDC6}"/>
    <dgm:cxn modelId="{36466C70-2699-45AB-A667-3797D7EBCB4B}" srcId="{09A8D282-344D-4FAD-8625-9C00D642DE7A}" destId="{54FA2FF0-8012-4F50-8284-43041D4A306B}" srcOrd="1" destOrd="0" parTransId="{28F0D4BE-5BFA-424C-9019-46F35FC60FCD}" sibTransId="{9D04C47B-73EC-4FEE-AB59-358E4F337911}"/>
    <dgm:cxn modelId="{97DBF050-8403-406A-B24C-EDCCA8F1A229}" srcId="{273CFA69-3011-4BFA-841D-EDB800ED7B21}" destId="{58779E34-C97E-4AFA-87A5-7FAC5E1D1334}" srcOrd="0" destOrd="0" parTransId="{1C5DCC88-6B89-4982-AD5C-444F9E439C0C}" sibTransId="{067A57DD-95C1-42B7-9F4D-5BF496BBAE69}"/>
    <dgm:cxn modelId="{63BB6755-3AF1-4FD3-892C-32ADBCD216D5}" type="presOf" srcId="{8BF14BEC-8947-4D5A-B5AD-F4D99CEA967A}" destId="{24DB4C03-005B-4B2F-AB54-F9348A7DED92}" srcOrd="0" destOrd="0" presId="urn:microsoft.com/office/officeart/2005/8/layout/process3"/>
    <dgm:cxn modelId="{E3675677-F34E-4A76-99CB-82055C7B9BFE}" type="presOf" srcId="{44B85C09-374F-41BC-966E-0E5537C7C8C7}" destId="{11EF2E16-6A68-449F-B5EA-A54CFEFFFD8E}" srcOrd="0" destOrd="0" presId="urn:microsoft.com/office/officeart/2005/8/layout/process3"/>
    <dgm:cxn modelId="{323C227A-5FFD-4E78-893D-C83E1BADBED9}" srcId="{6002591B-1099-4456-8DE7-83921D56D897}" destId="{A48DD55F-518E-4AB1-B6BE-1F61786F748A}" srcOrd="1" destOrd="0" parTransId="{D96F0A8A-4240-4C2F-AC9F-3C01C981C935}" sibTransId="{691C0E64-43FE-4959-97EE-EDEB741BB466}"/>
    <dgm:cxn modelId="{F081435A-BE8F-4058-91B5-3A8AF33D15DC}" srcId="{54FA2FF0-8012-4F50-8284-43041D4A306B}" destId="{9828C5AA-438F-4D7C-8749-8B636E7EB4D0}" srcOrd="0" destOrd="0" parTransId="{2AA3ED0A-A2F8-4EA0-80AF-6123FF55DA07}" sibTransId="{324A2868-710F-4370-87AC-D3C4C01DB3D3}"/>
    <dgm:cxn modelId="{6095977B-D1CE-41B5-B693-D097E3B5A6D5}" type="presOf" srcId="{6041778C-5F2C-4C0E-9BC9-34A5374E2206}" destId="{F667E479-1D7E-4CCB-9094-3BF3B7110D6C}" srcOrd="0" destOrd="0" presId="urn:microsoft.com/office/officeart/2005/8/layout/process3"/>
    <dgm:cxn modelId="{CA669F8B-D208-47A7-A85F-4222F0122A12}" type="presOf" srcId="{8BF14BEC-8947-4D5A-B5AD-F4D99CEA967A}" destId="{F45B2DD9-6C39-440E-842E-DDA0E5DC3E79}" srcOrd="1" destOrd="0" presId="urn:microsoft.com/office/officeart/2005/8/layout/process3"/>
    <dgm:cxn modelId="{418431A6-6ACA-4A23-A9A2-CF5E8736E544}" srcId="{6041778C-5F2C-4C0E-9BC9-34A5374E2206}" destId="{97182A52-5FB1-4AEB-ABDB-975164DA27CB}" srcOrd="1" destOrd="0" parTransId="{450646F9-3911-43F2-9A51-2203DD44C584}" sibTransId="{2E9F2555-7842-4679-AEF4-5FBE26572E75}"/>
    <dgm:cxn modelId="{6E80BFAD-55CD-4296-90CC-3142000C9240}" type="presOf" srcId="{D04D2183-3ACD-456D-925D-22330B8B31FA}" destId="{B1F269DD-84F7-44FB-95D3-0B86A83F25A2}" srcOrd="0" destOrd="0" presId="urn:microsoft.com/office/officeart/2005/8/layout/process3"/>
    <dgm:cxn modelId="{8942C2B2-5E17-420B-B63F-DCA004CA052A}" type="presOf" srcId="{273CFA69-3011-4BFA-841D-EDB800ED7B21}" destId="{D16A26C7-C69F-4F24-AD56-E23B57911BE6}" srcOrd="1" destOrd="0" presId="urn:microsoft.com/office/officeart/2005/8/layout/process3"/>
    <dgm:cxn modelId="{A7B18BB4-E6BD-4AF6-BE2A-1A3302FB3D2E}" type="presOf" srcId="{6041778C-5F2C-4C0E-9BC9-34A5374E2206}" destId="{6814F72C-B4D3-4B56-ABCA-9DAE030CAE37}" srcOrd="1" destOrd="0" presId="urn:microsoft.com/office/officeart/2005/8/layout/process3"/>
    <dgm:cxn modelId="{E0DBB0B5-42AE-481D-B821-4A3F8BB0A8E8}" srcId="{09A8D282-344D-4FAD-8625-9C00D642DE7A}" destId="{6041778C-5F2C-4C0E-9BC9-34A5374E2206}" srcOrd="3" destOrd="0" parTransId="{01ABE740-0762-41B9-81B3-224B3C1C6994}" sibTransId="{9CE0D9BB-3F63-4FD4-853C-D5AAF61F75B5}"/>
    <dgm:cxn modelId="{1C45CACF-20A4-4478-8AF3-06371B97969D}" type="presOf" srcId="{827C543D-5DA0-4441-93B1-4BB6EF5F3A38}" destId="{4D3F6444-84EB-4823-AEA0-AF10ACE3D5E4}" srcOrd="0" destOrd="0" presId="urn:microsoft.com/office/officeart/2005/8/layout/process3"/>
    <dgm:cxn modelId="{656146D1-B586-4D29-899A-F3DD9939F648}" type="presOf" srcId="{273CFA69-3011-4BFA-841D-EDB800ED7B21}" destId="{48AB76A7-10C0-43C5-A984-4D2A3590C4E7}" srcOrd="0" destOrd="0" presId="urn:microsoft.com/office/officeart/2005/8/layout/process3"/>
    <dgm:cxn modelId="{B6F243D3-FBE9-4161-8997-5184B08AE45B}" type="presOf" srcId="{6002591B-1099-4456-8DE7-83921D56D897}" destId="{D52943D7-D541-4A61-AA9E-880F54DFF1E7}" srcOrd="0" destOrd="0" presId="urn:microsoft.com/office/officeart/2005/8/layout/process3"/>
    <dgm:cxn modelId="{11D91FDD-22B1-4DF9-90CE-24E1AF727930}" srcId="{273CFA69-3011-4BFA-841D-EDB800ED7B21}" destId="{2A046F7F-7230-4BB8-A795-D6C3B66F4CF5}" srcOrd="1" destOrd="0" parTransId="{1E4F5F28-E566-43A4-AE8A-3FA688F8D3E0}" sibTransId="{5794A769-79F5-48F7-BC3D-369EB911C8E0}"/>
    <dgm:cxn modelId="{FC5141DD-6609-4A6B-829B-5E5760A1EDC1}" srcId="{54FA2FF0-8012-4F50-8284-43041D4A306B}" destId="{D5A9C87A-851B-4427-AC12-FA4E796BE039}" srcOrd="1" destOrd="0" parTransId="{936E3988-E0F8-4455-B437-4D602BD78DC9}" sibTransId="{19EAE01E-7DD4-4185-8ACE-AC78F9B3ECA6}"/>
    <dgm:cxn modelId="{245974EE-E6CF-4EA9-B999-7EE3C664D568}" type="presOf" srcId="{97182A52-5FB1-4AEB-ABDB-975164DA27CB}" destId="{4D3F6444-84EB-4823-AEA0-AF10ACE3D5E4}" srcOrd="0" destOrd="1" presId="urn:microsoft.com/office/officeart/2005/8/layout/process3"/>
    <dgm:cxn modelId="{F76327F0-A3AE-4C7B-B438-C567D52C3862}" type="presOf" srcId="{09A8D282-344D-4FAD-8625-9C00D642DE7A}" destId="{51107E93-E32F-4388-886F-8B22723C34C8}" srcOrd="0" destOrd="0" presId="urn:microsoft.com/office/officeart/2005/8/layout/process3"/>
    <dgm:cxn modelId="{A8908AF1-3BC6-4E57-BE9E-504514F008E4}" srcId="{09A8D282-344D-4FAD-8625-9C00D642DE7A}" destId="{6002591B-1099-4456-8DE7-83921D56D897}" srcOrd="2" destOrd="0" parTransId="{12210112-7224-43E1-9A0E-588E5D6AC725}" sibTransId="{D04D2183-3ACD-456D-925D-22330B8B31FA}"/>
    <dgm:cxn modelId="{0F3FC2F1-9218-4E01-8989-9AFDA9B96718}" type="presOf" srcId="{54FA2FF0-8012-4F50-8284-43041D4A306B}" destId="{831980DE-559A-4610-9373-522CB6CE5B4D}" srcOrd="0" destOrd="0" presId="urn:microsoft.com/office/officeart/2005/8/layout/process3"/>
    <dgm:cxn modelId="{8B727F79-FF72-4B00-9CD7-4B17DF146DF9}" type="presParOf" srcId="{51107E93-E32F-4388-886F-8B22723C34C8}" destId="{E77F1F0A-EC92-44D6-A699-F8DD1896D543}" srcOrd="0" destOrd="0" presId="urn:microsoft.com/office/officeart/2005/8/layout/process3"/>
    <dgm:cxn modelId="{211B1DCD-4E20-4685-9EB8-111DC15B1DFD}" type="presParOf" srcId="{E77F1F0A-EC92-44D6-A699-F8DD1896D543}" destId="{48AB76A7-10C0-43C5-A984-4D2A3590C4E7}" srcOrd="0" destOrd="0" presId="urn:microsoft.com/office/officeart/2005/8/layout/process3"/>
    <dgm:cxn modelId="{FDB0013C-BAE3-49AB-BF0D-A28C8261642B}" type="presParOf" srcId="{E77F1F0A-EC92-44D6-A699-F8DD1896D543}" destId="{D16A26C7-C69F-4F24-AD56-E23B57911BE6}" srcOrd="1" destOrd="0" presId="urn:microsoft.com/office/officeart/2005/8/layout/process3"/>
    <dgm:cxn modelId="{7F73D2B2-398C-4590-84DE-C759D2770D60}" type="presParOf" srcId="{E77F1F0A-EC92-44D6-A699-F8DD1896D543}" destId="{895C4658-9D7B-4985-93B7-E48C20F387B4}" srcOrd="2" destOrd="0" presId="urn:microsoft.com/office/officeart/2005/8/layout/process3"/>
    <dgm:cxn modelId="{987B30E1-18EF-47B7-B11C-E4A31EC5D761}" type="presParOf" srcId="{51107E93-E32F-4388-886F-8B22723C34C8}" destId="{24DB4C03-005B-4B2F-AB54-F9348A7DED92}" srcOrd="1" destOrd="0" presId="urn:microsoft.com/office/officeart/2005/8/layout/process3"/>
    <dgm:cxn modelId="{7F5E02EB-F914-45B5-B935-C7B19D513356}" type="presParOf" srcId="{24DB4C03-005B-4B2F-AB54-F9348A7DED92}" destId="{F45B2DD9-6C39-440E-842E-DDA0E5DC3E79}" srcOrd="0" destOrd="0" presId="urn:microsoft.com/office/officeart/2005/8/layout/process3"/>
    <dgm:cxn modelId="{A764904A-1139-40A1-A249-11B2AA18D648}" type="presParOf" srcId="{51107E93-E32F-4388-886F-8B22723C34C8}" destId="{2714BBC9-FB78-4F26-9BE6-C688A67F8681}" srcOrd="2" destOrd="0" presId="urn:microsoft.com/office/officeart/2005/8/layout/process3"/>
    <dgm:cxn modelId="{6E1B5754-9216-434B-BDD1-0E6746EEB461}" type="presParOf" srcId="{2714BBC9-FB78-4F26-9BE6-C688A67F8681}" destId="{831980DE-559A-4610-9373-522CB6CE5B4D}" srcOrd="0" destOrd="0" presId="urn:microsoft.com/office/officeart/2005/8/layout/process3"/>
    <dgm:cxn modelId="{C3475750-163C-424A-BEDA-C61E2AFB3DEB}" type="presParOf" srcId="{2714BBC9-FB78-4F26-9BE6-C688A67F8681}" destId="{7CD68299-7B35-44A9-8322-66423349DA3B}" srcOrd="1" destOrd="0" presId="urn:microsoft.com/office/officeart/2005/8/layout/process3"/>
    <dgm:cxn modelId="{2E419189-E640-4040-BE8D-E7BF89D51FA9}" type="presParOf" srcId="{2714BBC9-FB78-4F26-9BE6-C688A67F8681}" destId="{C3BB08DF-E0AA-49D4-BFC7-E4A3BF22B3D0}" srcOrd="2" destOrd="0" presId="urn:microsoft.com/office/officeart/2005/8/layout/process3"/>
    <dgm:cxn modelId="{FB45A2B0-1CDA-424D-BC56-BE84B5080DC9}" type="presParOf" srcId="{51107E93-E32F-4388-886F-8B22723C34C8}" destId="{DE35D096-5CF8-43C7-9179-0A8871C210DE}" srcOrd="3" destOrd="0" presId="urn:microsoft.com/office/officeart/2005/8/layout/process3"/>
    <dgm:cxn modelId="{FB520C24-7F6B-4200-9BB4-B03D5C5B0573}" type="presParOf" srcId="{DE35D096-5CF8-43C7-9179-0A8871C210DE}" destId="{9E8A78EC-3B92-4FA3-8085-C920CF065E76}" srcOrd="0" destOrd="0" presId="urn:microsoft.com/office/officeart/2005/8/layout/process3"/>
    <dgm:cxn modelId="{9463E999-BF75-4604-8218-F8402B23CAF7}" type="presParOf" srcId="{51107E93-E32F-4388-886F-8B22723C34C8}" destId="{37E58DF9-1BC5-4127-9AB2-C5633F4BE22F}" srcOrd="4" destOrd="0" presId="urn:microsoft.com/office/officeart/2005/8/layout/process3"/>
    <dgm:cxn modelId="{855DF871-2A75-40F0-9ED2-857FECB53EC7}" type="presParOf" srcId="{37E58DF9-1BC5-4127-9AB2-C5633F4BE22F}" destId="{D52943D7-D541-4A61-AA9E-880F54DFF1E7}" srcOrd="0" destOrd="0" presId="urn:microsoft.com/office/officeart/2005/8/layout/process3"/>
    <dgm:cxn modelId="{847EDDF4-DC48-4CE8-BAAC-98DAE55852A4}" type="presParOf" srcId="{37E58DF9-1BC5-4127-9AB2-C5633F4BE22F}" destId="{B4106509-26B8-4997-BB19-F6C50BC5C0AF}" srcOrd="1" destOrd="0" presId="urn:microsoft.com/office/officeart/2005/8/layout/process3"/>
    <dgm:cxn modelId="{BD700C5F-6FDC-4CFA-A0D5-F3AB6BBE76F0}" type="presParOf" srcId="{37E58DF9-1BC5-4127-9AB2-C5633F4BE22F}" destId="{11EF2E16-6A68-449F-B5EA-A54CFEFFFD8E}" srcOrd="2" destOrd="0" presId="urn:microsoft.com/office/officeart/2005/8/layout/process3"/>
    <dgm:cxn modelId="{C8983407-47F4-49DC-9600-5E43E98F8FE2}" type="presParOf" srcId="{51107E93-E32F-4388-886F-8B22723C34C8}" destId="{B1F269DD-84F7-44FB-95D3-0B86A83F25A2}" srcOrd="5" destOrd="0" presId="urn:microsoft.com/office/officeart/2005/8/layout/process3"/>
    <dgm:cxn modelId="{0529EDE4-1288-4982-A13C-8FC5353E064D}" type="presParOf" srcId="{B1F269DD-84F7-44FB-95D3-0B86A83F25A2}" destId="{B7999036-CEDE-4F58-A674-A0E63E3361A6}" srcOrd="0" destOrd="0" presId="urn:microsoft.com/office/officeart/2005/8/layout/process3"/>
    <dgm:cxn modelId="{BFFE7939-4430-4429-A673-146146D390A7}" type="presParOf" srcId="{51107E93-E32F-4388-886F-8B22723C34C8}" destId="{D506F60A-24C6-49D9-B6F3-83137EFA964F}" srcOrd="6" destOrd="0" presId="urn:microsoft.com/office/officeart/2005/8/layout/process3"/>
    <dgm:cxn modelId="{F122E5B8-ADCB-4738-98D3-DE97A29F4555}" type="presParOf" srcId="{D506F60A-24C6-49D9-B6F3-83137EFA964F}" destId="{F667E479-1D7E-4CCB-9094-3BF3B7110D6C}" srcOrd="0" destOrd="0" presId="urn:microsoft.com/office/officeart/2005/8/layout/process3"/>
    <dgm:cxn modelId="{A514F3CE-FB05-4725-91F0-260F2F2C1BF9}" type="presParOf" srcId="{D506F60A-24C6-49D9-B6F3-83137EFA964F}" destId="{6814F72C-B4D3-4B56-ABCA-9DAE030CAE37}" srcOrd="1" destOrd="0" presId="urn:microsoft.com/office/officeart/2005/8/layout/process3"/>
    <dgm:cxn modelId="{07558558-A54F-418A-95C2-4F49884594B9}" type="presParOf" srcId="{D506F60A-24C6-49D9-B6F3-83137EFA964F}" destId="{4D3F6444-84EB-4823-AEA0-AF10ACE3D5E4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CCA865-6A13-4C84-A1AF-FEC91F1F8477}">
      <dsp:nvSpPr>
        <dsp:cNvPr id="0" name=""/>
        <dsp:cNvSpPr/>
      </dsp:nvSpPr>
      <dsp:spPr>
        <a:xfrm>
          <a:off x="0" y="1089229"/>
          <a:ext cx="14713194" cy="226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1907" tIns="666496" rIns="1141907" bIns="227584" numCol="1" spcCol="1270" anchor="t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>
              <a:latin typeface="Arial"/>
              <a:cs typeface="Arial"/>
            </a:rPr>
            <a:t>Multi-center, retrospective review from March 1, 2024 – May 31, 2024</a:t>
          </a:r>
        </a:p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>
              <a:latin typeface="Arial"/>
              <a:cs typeface="Arial"/>
            </a:rPr>
            <a:t>Approved by Southern Illinois Univeristy institutional review board</a:t>
          </a:r>
        </a:p>
      </dsp:txBody>
      <dsp:txXfrm>
        <a:off x="0" y="1089229"/>
        <a:ext cx="14713194" cy="2268000"/>
      </dsp:txXfrm>
    </dsp:sp>
    <dsp:sp modelId="{BC5261AB-21FE-45EA-8632-728D9CBD3FA2}">
      <dsp:nvSpPr>
        <dsp:cNvPr id="0" name=""/>
        <dsp:cNvSpPr/>
      </dsp:nvSpPr>
      <dsp:spPr>
        <a:xfrm>
          <a:off x="735659" y="616909"/>
          <a:ext cx="10299235" cy="9446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9287" tIns="0" rIns="389287" bIns="0" numCol="1" spcCol="1270" anchor="ctr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latin typeface="Arial"/>
              <a:cs typeface="Arial"/>
            </a:rPr>
            <a:t>Study Design</a:t>
          </a:r>
        </a:p>
      </dsp:txBody>
      <dsp:txXfrm>
        <a:off x="781773" y="663023"/>
        <a:ext cx="10207007" cy="852412"/>
      </dsp:txXfrm>
    </dsp:sp>
    <dsp:sp modelId="{DD49FC55-C715-461F-AA66-A75963FEFF55}">
      <dsp:nvSpPr>
        <dsp:cNvPr id="0" name=""/>
        <dsp:cNvSpPr/>
      </dsp:nvSpPr>
      <dsp:spPr>
        <a:xfrm>
          <a:off x="0" y="4002349"/>
          <a:ext cx="14713194" cy="514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1907" tIns="666496" rIns="1141907" bIns="227584" numCol="1" spcCol="1270" anchor="t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>
              <a:latin typeface="Arial"/>
              <a:cs typeface="Arial"/>
            </a:rPr>
            <a:t>Inclusion:</a:t>
          </a:r>
        </a:p>
        <a:p>
          <a:pPr marL="571500" lvl="2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>
              <a:latin typeface="Arial"/>
              <a:cs typeface="Arial"/>
            </a:rPr>
            <a:t>Adults aged 18-89</a:t>
          </a:r>
          <a:r>
            <a:rPr lang="en-US" sz="3200" kern="1200" dirty="0">
              <a:latin typeface="Arial"/>
              <a:ea typeface="Calibri"/>
              <a:cs typeface="Arial"/>
            </a:rPr>
            <a:t> hospitalized with positive blood cultures at selected HSHS facilities</a:t>
          </a:r>
          <a:endParaRPr lang="en-US" sz="3200" kern="1200" dirty="0"/>
        </a:p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>
              <a:latin typeface="Arial"/>
              <a:cs typeface="Arial"/>
            </a:rPr>
            <a:t>Exclusion:</a:t>
          </a:r>
        </a:p>
        <a:p>
          <a:pPr marL="571500" lvl="2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>
              <a:latin typeface="Arial"/>
              <a:cs typeface="Arial"/>
            </a:rPr>
            <a:t>Institutions that had not yet implemented the BCID2 panel</a:t>
          </a:r>
          <a:endParaRPr lang="en-US" sz="3200" kern="1200" dirty="0">
            <a:latin typeface="Times New Roman"/>
            <a:cs typeface="Times New Roman"/>
          </a:endParaRPr>
        </a:p>
        <a:p>
          <a:pPr marL="571500" lvl="2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>
              <a:latin typeface="Arial"/>
              <a:cs typeface="Arial"/>
            </a:rPr>
            <a:t>Patients that were transferred to another institution during therapy</a:t>
          </a:r>
          <a:endParaRPr lang="en-US" sz="3200" kern="1200" dirty="0">
            <a:latin typeface="Times New Roman"/>
            <a:cs typeface="Times New Roman"/>
          </a:endParaRPr>
        </a:p>
        <a:p>
          <a:pPr marL="571500" lvl="2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>
              <a:latin typeface="Arial"/>
              <a:cs typeface="Arial"/>
            </a:rPr>
            <a:t>Patients that transitioned to hospice/comfort measuresduring therapy</a:t>
          </a:r>
          <a:endParaRPr lang="en-US" sz="3200" kern="1200" dirty="0">
            <a:latin typeface="Times New Roman"/>
            <a:cs typeface="Times New Roman"/>
          </a:endParaRPr>
        </a:p>
        <a:p>
          <a:pPr marL="571500" lvl="2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>
              <a:latin typeface="Arial"/>
              <a:cs typeface="Arial"/>
            </a:rPr>
            <a:t>Patients who passed away during therapy</a:t>
          </a:r>
          <a:endParaRPr lang="en-US" sz="3200" kern="1200" dirty="0"/>
        </a:p>
      </dsp:txBody>
      <dsp:txXfrm>
        <a:off x="0" y="4002349"/>
        <a:ext cx="14713194" cy="5140800"/>
      </dsp:txXfrm>
    </dsp:sp>
    <dsp:sp modelId="{48826F3C-CFF8-4E57-99DF-B912770F1264}">
      <dsp:nvSpPr>
        <dsp:cNvPr id="0" name=""/>
        <dsp:cNvSpPr/>
      </dsp:nvSpPr>
      <dsp:spPr>
        <a:xfrm>
          <a:off x="735659" y="3530029"/>
          <a:ext cx="10299235" cy="9446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9287" tIns="0" rIns="389287" bIns="0" numCol="1" spcCol="1270" anchor="ctr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latin typeface="Arial"/>
              <a:cs typeface="Arial"/>
            </a:rPr>
            <a:t>Study Population</a:t>
          </a:r>
        </a:p>
      </dsp:txBody>
      <dsp:txXfrm>
        <a:off x="781773" y="3576143"/>
        <a:ext cx="10207007" cy="852412"/>
      </dsp:txXfrm>
    </dsp:sp>
    <dsp:sp modelId="{59A1B2AA-D9A8-4A3B-8F7C-BE15A100D05B}">
      <dsp:nvSpPr>
        <dsp:cNvPr id="0" name=""/>
        <dsp:cNvSpPr/>
      </dsp:nvSpPr>
      <dsp:spPr>
        <a:xfrm>
          <a:off x="0" y="9788269"/>
          <a:ext cx="14713194" cy="133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1907" tIns="666496" rIns="1141907" bIns="227584" numCol="1" spcCol="1270" anchor="t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>
              <a:latin typeface="Arial"/>
              <a:cs typeface="Arial"/>
            </a:rPr>
            <a:t>Electronic health record reports</a:t>
          </a:r>
        </a:p>
      </dsp:txBody>
      <dsp:txXfrm>
        <a:off x="0" y="9788269"/>
        <a:ext cx="14713194" cy="1335600"/>
      </dsp:txXfrm>
    </dsp:sp>
    <dsp:sp modelId="{7F489A56-EA3B-49FE-A1C4-136A127F4414}">
      <dsp:nvSpPr>
        <dsp:cNvPr id="0" name=""/>
        <dsp:cNvSpPr/>
      </dsp:nvSpPr>
      <dsp:spPr>
        <a:xfrm>
          <a:off x="735659" y="9315949"/>
          <a:ext cx="10299235" cy="9446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9287" tIns="0" rIns="389287" bIns="0" numCol="1" spcCol="1270" anchor="ctr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latin typeface="Arial"/>
              <a:cs typeface="Arial"/>
            </a:rPr>
            <a:t>Data Source</a:t>
          </a:r>
        </a:p>
      </dsp:txBody>
      <dsp:txXfrm>
        <a:off x="781773" y="9362063"/>
        <a:ext cx="10207007" cy="852412"/>
      </dsp:txXfrm>
    </dsp:sp>
    <dsp:sp modelId="{5EF4200D-154C-44BF-886B-110259C0E84B}">
      <dsp:nvSpPr>
        <dsp:cNvPr id="0" name=""/>
        <dsp:cNvSpPr/>
      </dsp:nvSpPr>
      <dsp:spPr>
        <a:xfrm>
          <a:off x="0" y="11768989"/>
          <a:ext cx="14713194" cy="352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1907" tIns="666496" rIns="1141907" bIns="227584" numCol="1" spcCol="1270" anchor="t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>
              <a:latin typeface="Arial"/>
              <a:cs typeface="Arial"/>
            </a:rPr>
            <a:t>Primary- Time to antibiotic de-escalation, defined as the interval between initiation of broad-spectrum antibiotics and the first documented intervention (either order entry or stewardship recommendation) following BCID2 result availability.</a:t>
          </a:r>
        </a:p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>
              <a:latin typeface="Arial"/>
              <a:cs typeface="Arial"/>
            </a:rPr>
            <a:t>Secondary- Time to targeted therapy, duration of broad-spectrum antibiotic use, and documentation of pharmacist recommendations.</a:t>
          </a:r>
        </a:p>
      </dsp:txBody>
      <dsp:txXfrm>
        <a:off x="0" y="11768989"/>
        <a:ext cx="14713194" cy="3528000"/>
      </dsp:txXfrm>
    </dsp:sp>
    <dsp:sp modelId="{62EB7C63-57B1-4DAA-9D82-D71881306069}">
      <dsp:nvSpPr>
        <dsp:cNvPr id="0" name=""/>
        <dsp:cNvSpPr/>
      </dsp:nvSpPr>
      <dsp:spPr>
        <a:xfrm>
          <a:off x="735659" y="11296669"/>
          <a:ext cx="10299235" cy="9446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9287" tIns="0" rIns="389287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latin typeface="Arial"/>
              <a:cs typeface="Arial"/>
            </a:rPr>
            <a:t>Outcomes</a:t>
          </a:r>
        </a:p>
      </dsp:txBody>
      <dsp:txXfrm>
        <a:off x="781773" y="11342783"/>
        <a:ext cx="10207007" cy="852412"/>
      </dsp:txXfrm>
    </dsp:sp>
    <dsp:sp modelId="{94E1E0B2-3024-4240-838C-72C8DF275384}">
      <dsp:nvSpPr>
        <dsp:cNvPr id="0" name=""/>
        <dsp:cNvSpPr/>
      </dsp:nvSpPr>
      <dsp:spPr>
        <a:xfrm>
          <a:off x="0" y="15942109"/>
          <a:ext cx="14713194" cy="133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1907" tIns="666496" rIns="1141907" bIns="227584" numCol="1" spcCol="1270" anchor="t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>
              <a:latin typeface="Arial"/>
              <a:cs typeface="Arial"/>
            </a:rPr>
            <a:t>Descriptive statistics</a:t>
          </a:r>
        </a:p>
      </dsp:txBody>
      <dsp:txXfrm>
        <a:off x="0" y="15942109"/>
        <a:ext cx="14713194" cy="1335600"/>
      </dsp:txXfrm>
    </dsp:sp>
    <dsp:sp modelId="{6BE68616-9F4E-460B-8CC3-190110924D7D}">
      <dsp:nvSpPr>
        <dsp:cNvPr id="0" name=""/>
        <dsp:cNvSpPr/>
      </dsp:nvSpPr>
      <dsp:spPr>
        <a:xfrm>
          <a:off x="735659" y="15469789"/>
          <a:ext cx="10299235" cy="9446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9287" tIns="0" rIns="389287" bIns="0" numCol="1" spcCol="1270" anchor="ctr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latin typeface="Arial"/>
              <a:cs typeface="Arial"/>
            </a:rPr>
            <a:t>Data Analysis</a:t>
          </a:r>
        </a:p>
      </dsp:txBody>
      <dsp:txXfrm>
        <a:off x="781773" y="15515903"/>
        <a:ext cx="10207007" cy="8524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6A26C7-C69F-4F24-AD56-E23B57911BE6}">
      <dsp:nvSpPr>
        <dsp:cNvPr id="0" name=""/>
        <dsp:cNvSpPr/>
      </dsp:nvSpPr>
      <dsp:spPr>
        <a:xfrm>
          <a:off x="2568" y="92008"/>
          <a:ext cx="3227726" cy="116640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>
              <a:latin typeface="Arial"/>
              <a:cs typeface="Arial"/>
            </a:rPr>
            <a:t>H1</a:t>
          </a:r>
        </a:p>
      </dsp:txBody>
      <dsp:txXfrm>
        <a:off x="2568" y="92008"/>
        <a:ext cx="3227726" cy="777600"/>
      </dsp:txXfrm>
    </dsp:sp>
    <dsp:sp modelId="{895C4658-9D7B-4985-93B7-E48C20F387B4}">
      <dsp:nvSpPr>
        <dsp:cNvPr id="0" name=""/>
        <dsp:cNvSpPr/>
      </dsp:nvSpPr>
      <dsp:spPr>
        <a:xfrm>
          <a:off x="663669" y="869608"/>
          <a:ext cx="3227726" cy="27534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92024" rIns="192024" bIns="192024" numCol="1" spcCol="1270" anchor="t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>
              <a:latin typeface="Arial"/>
              <a:cs typeface="Arial"/>
            </a:rPr>
            <a:t>35% pharmacy intervention</a:t>
          </a:r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>
              <a:latin typeface="Arial"/>
              <a:cs typeface="Arial"/>
            </a:rPr>
            <a:t>Difference in de-escalation hours: 8:15:30</a:t>
          </a:r>
        </a:p>
      </dsp:txBody>
      <dsp:txXfrm>
        <a:off x="744316" y="950255"/>
        <a:ext cx="3066432" cy="2592199"/>
      </dsp:txXfrm>
    </dsp:sp>
    <dsp:sp modelId="{24DB4C03-005B-4B2F-AB54-F9348A7DED92}">
      <dsp:nvSpPr>
        <dsp:cNvPr id="0" name=""/>
        <dsp:cNvSpPr/>
      </dsp:nvSpPr>
      <dsp:spPr>
        <a:xfrm>
          <a:off x="3719607" y="79002"/>
          <a:ext cx="1037340" cy="8036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3719607" y="239724"/>
        <a:ext cx="796257" cy="482166"/>
      </dsp:txXfrm>
    </dsp:sp>
    <dsp:sp modelId="{7CD68299-7B35-44A9-8322-66423349DA3B}">
      <dsp:nvSpPr>
        <dsp:cNvPr id="0" name=""/>
        <dsp:cNvSpPr/>
      </dsp:nvSpPr>
      <dsp:spPr>
        <a:xfrm>
          <a:off x="5187542" y="92008"/>
          <a:ext cx="3227726" cy="116640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>
              <a:latin typeface="Arial"/>
              <a:cs typeface="Arial"/>
            </a:rPr>
            <a:t>H2</a:t>
          </a:r>
        </a:p>
      </dsp:txBody>
      <dsp:txXfrm>
        <a:off x="5187542" y="92008"/>
        <a:ext cx="3227726" cy="777600"/>
      </dsp:txXfrm>
    </dsp:sp>
    <dsp:sp modelId="{C3BB08DF-E0AA-49D4-BFC7-E4A3BF22B3D0}">
      <dsp:nvSpPr>
        <dsp:cNvPr id="0" name=""/>
        <dsp:cNvSpPr/>
      </dsp:nvSpPr>
      <dsp:spPr>
        <a:xfrm>
          <a:off x="5848643" y="869608"/>
          <a:ext cx="3227726" cy="27534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92024" rIns="192024" bIns="192024" numCol="1" spcCol="1270" anchor="t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>
              <a:latin typeface="Arial"/>
              <a:cs typeface="Arial"/>
            </a:rPr>
            <a:t>23% pharmacy intervention</a:t>
          </a:r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>
              <a:latin typeface="Arial"/>
              <a:ea typeface="Calibri"/>
              <a:cs typeface="Calibri"/>
            </a:rPr>
            <a:t>Difference in de-escalation hours: 21:20:00</a:t>
          </a:r>
          <a:endParaRPr lang="en-US" sz="2700" kern="1200">
            <a:latin typeface="Arial"/>
            <a:cs typeface="Arial"/>
          </a:endParaRPr>
        </a:p>
      </dsp:txBody>
      <dsp:txXfrm>
        <a:off x="5929290" y="950255"/>
        <a:ext cx="3066432" cy="2592199"/>
      </dsp:txXfrm>
    </dsp:sp>
    <dsp:sp modelId="{DE35D096-5CF8-43C7-9179-0A8871C210DE}">
      <dsp:nvSpPr>
        <dsp:cNvPr id="0" name=""/>
        <dsp:cNvSpPr/>
      </dsp:nvSpPr>
      <dsp:spPr>
        <a:xfrm>
          <a:off x="8904580" y="79002"/>
          <a:ext cx="1037340" cy="8036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8904580" y="239724"/>
        <a:ext cx="796257" cy="482166"/>
      </dsp:txXfrm>
    </dsp:sp>
    <dsp:sp modelId="{B4106509-26B8-4997-BB19-F6C50BC5C0AF}">
      <dsp:nvSpPr>
        <dsp:cNvPr id="0" name=""/>
        <dsp:cNvSpPr/>
      </dsp:nvSpPr>
      <dsp:spPr>
        <a:xfrm>
          <a:off x="10372516" y="92008"/>
          <a:ext cx="3227726" cy="116640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>
              <a:latin typeface="Arial"/>
              <a:cs typeface="Arial"/>
            </a:rPr>
            <a:t>H3</a:t>
          </a:r>
        </a:p>
      </dsp:txBody>
      <dsp:txXfrm>
        <a:off x="10372516" y="92008"/>
        <a:ext cx="3227726" cy="777600"/>
      </dsp:txXfrm>
    </dsp:sp>
    <dsp:sp modelId="{11EF2E16-6A68-449F-B5EA-A54CFEFFFD8E}">
      <dsp:nvSpPr>
        <dsp:cNvPr id="0" name=""/>
        <dsp:cNvSpPr/>
      </dsp:nvSpPr>
      <dsp:spPr>
        <a:xfrm>
          <a:off x="11033616" y="869608"/>
          <a:ext cx="3227726" cy="27534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92024" rIns="192024" bIns="192024" numCol="1" spcCol="1270" anchor="t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>
              <a:latin typeface="Arial"/>
              <a:cs typeface="Arial"/>
            </a:rPr>
            <a:t>12.5% pharmacy intervention</a:t>
          </a:r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>
              <a:latin typeface="Arial"/>
              <a:ea typeface="Calibri"/>
              <a:cs typeface="Calibri"/>
            </a:rPr>
            <a:t>Difference in de-escalation hours: 34:39:07</a:t>
          </a:r>
          <a:endParaRPr lang="en-US" sz="2700" kern="1200">
            <a:latin typeface="Arial"/>
            <a:cs typeface="Arial"/>
          </a:endParaRPr>
        </a:p>
      </dsp:txBody>
      <dsp:txXfrm>
        <a:off x="11114263" y="950255"/>
        <a:ext cx="3066432" cy="2592199"/>
      </dsp:txXfrm>
    </dsp:sp>
    <dsp:sp modelId="{B1F269DD-84F7-44FB-95D3-0B86A83F25A2}">
      <dsp:nvSpPr>
        <dsp:cNvPr id="0" name=""/>
        <dsp:cNvSpPr/>
      </dsp:nvSpPr>
      <dsp:spPr>
        <a:xfrm>
          <a:off x="14089554" y="79002"/>
          <a:ext cx="1037340" cy="8036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14089554" y="239724"/>
        <a:ext cx="796257" cy="482166"/>
      </dsp:txXfrm>
    </dsp:sp>
    <dsp:sp modelId="{6814F72C-B4D3-4B56-ABCA-9DAE030CAE37}">
      <dsp:nvSpPr>
        <dsp:cNvPr id="0" name=""/>
        <dsp:cNvSpPr/>
      </dsp:nvSpPr>
      <dsp:spPr>
        <a:xfrm>
          <a:off x="15557489" y="92008"/>
          <a:ext cx="3227726" cy="116640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latin typeface="Arial"/>
              <a:ea typeface="Calibri"/>
              <a:cs typeface="Calibri"/>
            </a:rPr>
            <a:t>H4</a:t>
          </a:r>
        </a:p>
      </dsp:txBody>
      <dsp:txXfrm>
        <a:off x="15557489" y="92008"/>
        <a:ext cx="3227726" cy="777600"/>
      </dsp:txXfrm>
    </dsp:sp>
    <dsp:sp modelId="{4D3F6444-84EB-4823-AEA0-AF10ACE3D5E4}">
      <dsp:nvSpPr>
        <dsp:cNvPr id="0" name=""/>
        <dsp:cNvSpPr/>
      </dsp:nvSpPr>
      <dsp:spPr>
        <a:xfrm>
          <a:off x="16218590" y="869608"/>
          <a:ext cx="3227726" cy="27534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92024" rIns="192024" bIns="192024" numCol="1" spcCol="1270" anchor="t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>
              <a:latin typeface="Arial"/>
              <a:ea typeface="Calibri"/>
              <a:cs typeface="Calibri"/>
            </a:rPr>
            <a:t>20% pharmacy intervention</a:t>
          </a:r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>
              <a:latin typeface="Arial"/>
              <a:ea typeface="Calibri"/>
              <a:cs typeface="Calibri"/>
            </a:rPr>
            <a:t>Difference in de-escalation hours: 38:32:30</a:t>
          </a:r>
          <a:endParaRPr lang="en-US" sz="2700" kern="1200" dirty="0"/>
        </a:p>
      </dsp:txBody>
      <dsp:txXfrm>
        <a:off x="16299237" y="950255"/>
        <a:ext cx="3066432" cy="25921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65213" y="696913"/>
            <a:ext cx="4879975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fld id="{D071F007-1291-471D-8277-D0976C0165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4917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71F007-1291-471D-8277-D0976C0165F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814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163" y="11361738"/>
            <a:ext cx="43526075" cy="78406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325" y="20726400"/>
            <a:ext cx="35845750" cy="93472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396BE3-0845-4110-9F5B-ACA10210A2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032A0-9072-4367-A512-E616B88E42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485513" y="3251200"/>
            <a:ext cx="10880725" cy="29260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40163" y="3251200"/>
            <a:ext cx="32492950" cy="29260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EB0ED-EA5B-4569-A7D8-99B3B49A78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D851DE-63B7-4A8E-A59E-20A58B7B95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0" y="23502938"/>
            <a:ext cx="43526075" cy="72644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0" y="15501938"/>
            <a:ext cx="43526075" cy="80010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6EB74-01EA-41B6-9568-6B66CC78D6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163" y="10566400"/>
            <a:ext cx="21686837" cy="2194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79400" y="10566400"/>
            <a:ext cx="21686838" cy="2194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076DBA-CCCC-45C7-8D8C-684B4F83CA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8" y="1465263"/>
            <a:ext cx="46085125" cy="609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638" y="8186738"/>
            <a:ext cx="22625050" cy="3413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638" y="11599863"/>
            <a:ext cx="22625050" cy="210724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775" y="8186738"/>
            <a:ext cx="22632988" cy="3413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775" y="11599863"/>
            <a:ext cx="22632988" cy="210724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27347-4B18-43FD-B2FD-89EFC73ECA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2E70E2-30CA-47AC-B627-A986918166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DFE1A9-0039-42BE-8F87-49C5B7C850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8" y="1455738"/>
            <a:ext cx="16846550" cy="61976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19963" y="1455738"/>
            <a:ext cx="28625800" cy="31216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638" y="7653338"/>
            <a:ext cx="16846550" cy="25019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91AF8-C919-4FC5-9A8F-465D7B3DED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175" y="25603200"/>
            <a:ext cx="30724475" cy="30226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175" y="3268663"/>
            <a:ext cx="30724475" cy="21945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175" y="28625800"/>
            <a:ext cx="30724475" cy="42926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5831B-94D4-481E-ADDA-11D665AAE4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40163" y="3251200"/>
            <a:ext cx="43526075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23007" tIns="261509" rIns="523007" bIns="26150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40163" y="10566400"/>
            <a:ext cx="43526075" cy="2194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40163" y="33324800"/>
            <a:ext cx="106680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>
              <a:defRPr sz="77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495838" y="33324800"/>
            <a:ext cx="16214725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 algn="ctr">
              <a:defRPr sz="77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698238" y="33324800"/>
            <a:ext cx="106680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 algn="r">
              <a:defRPr sz="7700">
                <a:latin typeface="Times New Roman" pitchFamily="-124" charset="0"/>
              </a:defRPr>
            </a:lvl1pPr>
          </a:lstStyle>
          <a:p>
            <a:pPr>
              <a:defRPr/>
            </a:pPr>
            <a:fld id="{A9BE1DDC-285F-4D3E-B3A5-D383460F9E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233988" rtl="0" eaLnBrk="0" fontAlgn="base" hangingPunct="0">
        <a:spcBef>
          <a:spcPct val="0"/>
        </a:spcBef>
        <a:spcAft>
          <a:spcPct val="0"/>
        </a:spcAft>
        <a:defRPr sz="25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5233988" rtl="0" eaLnBrk="0" fontAlgn="base" hangingPunct="0">
        <a:spcBef>
          <a:spcPct val="0"/>
        </a:spcBef>
        <a:spcAft>
          <a:spcPct val="0"/>
        </a:spcAft>
        <a:defRPr sz="25200">
          <a:solidFill>
            <a:schemeClr val="tx2"/>
          </a:solidFill>
          <a:latin typeface="Times New Roman" pitchFamily="-124" charset="0"/>
        </a:defRPr>
      </a:lvl2pPr>
      <a:lvl3pPr algn="ctr" defTabSz="5233988" rtl="0" eaLnBrk="0" fontAlgn="base" hangingPunct="0">
        <a:spcBef>
          <a:spcPct val="0"/>
        </a:spcBef>
        <a:spcAft>
          <a:spcPct val="0"/>
        </a:spcAft>
        <a:defRPr sz="25200">
          <a:solidFill>
            <a:schemeClr val="tx2"/>
          </a:solidFill>
          <a:latin typeface="Times New Roman" pitchFamily="-124" charset="0"/>
        </a:defRPr>
      </a:lvl3pPr>
      <a:lvl4pPr algn="ctr" defTabSz="5233988" rtl="0" eaLnBrk="0" fontAlgn="base" hangingPunct="0">
        <a:spcBef>
          <a:spcPct val="0"/>
        </a:spcBef>
        <a:spcAft>
          <a:spcPct val="0"/>
        </a:spcAft>
        <a:defRPr sz="25200">
          <a:solidFill>
            <a:schemeClr val="tx2"/>
          </a:solidFill>
          <a:latin typeface="Times New Roman" pitchFamily="-124" charset="0"/>
        </a:defRPr>
      </a:lvl4pPr>
      <a:lvl5pPr algn="ctr" defTabSz="5233988" rtl="0" eaLnBrk="0" fontAlgn="base" hangingPunct="0">
        <a:spcBef>
          <a:spcPct val="0"/>
        </a:spcBef>
        <a:spcAft>
          <a:spcPct val="0"/>
        </a:spcAft>
        <a:defRPr sz="25200">
          <a:solidFill>
            <a:schemeClr val="tx2"/>
          </a:solidFill>
          <a:latin typeface="Times New Roman" pitchFamily="-124" charset="0"/>
        </a:defRPr>
      </a:lvl5pPr>
      <a:lvl6pPr marL="457200" algn="ctr" defTabSz="5233988" rtl="0" eaLnBrk="0" fontAlgn="base" hangingPunct="0">
        <a:spcBef>
          <a:spcPct val="0"/>
        </a:spcBef>
        <a:spcAft>
          <a:spcPct val="0"/>
        </a:spcAft>
        <a:defRPr sz="25200">
          <a:solidFill>
            <a:schemeClr val="tx2"/>
          </a:solidFill>
          <a:latin typeface="Times New Roman" pitchFamily="-124" charset="0"/>
        </a:defRPr>
      </a:lvl6pPr>
      <a:lvl7pPr marL="914400" algn="ctr" defTabSz="5233988" rtl="0" eaLnBrk="0" fontAlgn="base" hangingPunct="0">
        <a:spcBef>
          <a:spcPct val="0"/>
        </a:spcBef>
        <a:spcAft>
          <a:spcPct val="0"/>
        </a:spcAft>
        <a:defRPr sz="25200">
          <a:solidFill>
            <a:schemeClr val="tx2"/>
          </a:solidFill>
          <a:latin typeface="Times New Roman" pitchFamily="-124" charset="0"/>
        </a:defRPr>
      </a:lvl7pPr>
      <a:lvl8pPr marL="1371600" algn="ctr" defTabSz="5233988" rtl="0" eaLnBrk="0" fontAlgn="base" hangingPunct="0">
        <a:spcBef>
          <a:spcPct val="0"/>
        </a:spcBef>
        <a:spcAft>
          <a:spcPct val="0"/>
        </a:spcAft>
        <a:defRPr sz="25200">
          <a:solidFill>
            <a:schemeClr val="tx2"/>
          </a:solidFill>
          <a:latin typeface="Times New Roman" pitchFamily="-124" charset="0"/>
        </a:defRPr>
      </a:lvl8pPr>
      <a:lvl9pPr marL="1828800" algn="ctr" defTabSz="5233988" rtl="0" eaLnBrk="0" fontAlgn="base" hangingPunct="0">
        <a:spcBef>
          <a:spcPct val="0"/>
        </a:spcBef>
        <a:spcAft>
          <a:spcPct val="0"/>
        </a:spcAft>
        <a:defRPr sz="25200">
          <a:solidFill>
            <a:schemeClr val="tx2"/>
          </a:solidFill>
          <a:latin typeface="Times New Roman" pitchFamily="-124" charset="0"/>
        </a:defRPr>
      </a:lvl9pPr>
    </p:titleStyle>
    <p:bodyStyle>
      <a:lvl1pPr marL="1958975" indent="-1958975" algn="l" defTabSz="5233988" rtl="0" eaLnBrk="0" fontAlgn="base" hangingPunct="0">
        <a:spcBef>
          <a:spcPct val="20000"/>
        </a:spcBef>
        <a:spcAft>
          <a:spcPct val="0"/>
        </a:spcAft>
        <a:buChar char="•"/>
        <a:defRPr sz="18100">
          <a:solidFill>
            <a:schemeClr val="tx1"/>
          </a:solidFill>
          <a:latin typeface="+mn-lt"/>
          <a:ea typeface="+mn-ea"/>
          <a:cs typeface="+mn-cs"/>
        </a:defRPr>
      </a:lvl1pPr>
      <a:lvl2pPr marL="4249738" indent="-1628775" algn="l" defTabSz="5233988" rtl="0" eaLnBrk="0" fontAlgn="base" hangingPunct="0">
        <a:spcBef>
          <a:spcPct val="20000"/>
        </a:spcBef>
        <a:spcAft>
          <a:spcPct val="0"/>
        </a:spcAft>
        <a:buChar char="–"/>
        <a:defRPr sz="15900">
          <a:solidFill>
            <a:schemeClr val="tx1"/>
          </a:solidFill>
          <a:latin typeface="+mn-lt"/>
        </a:defRPr>
      </a:lvl2pPr>
      <a:lvl3pPr marL="6540500" indent="-1306513" algn="l" defTabSz="5233988" rtl="0" eaLnBrk="0" fontAlgn="base" hangingPunct="0">
        <a:spcBef>
          <a:spcPct val="20000"/>
        </a:spcBef>
        <a:spcAft>
          <a:spcPct val="0"/>
        </a:spcAft>
        <a:buChar char="•"/>
        <a:defRPr sz="13700">
          <a:solidFill>
            <a:schemeClr val="tx1"/>
          </a:solidFill>
          <a:latin typeface="+mn-lt"/>
        </a:defRPr>
      </a:lvl3pPr>
      <a:lvl4pPr marL="9151938" indent="-1296988" algn="l" defTabSz="5233988" rtl="0" eaLnBrk="0" fontAlgn="base" hangingPunct="0">
        <a:spcBef>
          <a:spcPct val="20000"/>
        </a:spcBef>
        <a:spcAft>
          <a:spcPct val="0"/>
        </a:spcAft>
        <a:buChar char="–"/>
        <a:defRPr sz="11500">
          <a:solidFill>
            <a:schemeClr val="tx1"/>
          </a:solidFill>
          <a:latin typeface="+mn-lt"/>
        </a:defRPr>
      </a:lvl4pPr>
      <a:lvl5pPr marL="11764963" indent="-1306513" algn="l" defTabSz="5233988" rtl="0" eaLnBrk="0" fontAlgn="base" hangingPunct="0">
        <a:spcBef>
          <a:spcPct val="20000"/>
        </a:spcBef>
        <a:spcAft>
          <a:spcPct val="0"/>
        </a:spcAft>
        <a:buChar char="»"/>
        <a:defRPr sz="11500">
          <a:solidFill>
            <a:schemeClr val="tx1"/>
          </a:solidFill>
          <a:latin typeface="+mn-lt"/>
        </a:defRPr>
      </a:lvl5pPr>
      <a:lvl6pPr marL="12222163" indent="-1306513" algn="l" defTabSz="5233988" rtl="0" eaLnBrk="0" fontAlgn="base" hangingPunct="0">
        <a:spcBef>
          <a:spcPct val="20000"/>
        </a:spcBef>
        <a:spcAft>
          <a:spcPct val="0"/>
        </a:spcAft>
        <a:buChar char="»"/>
        <a:defRPr sz="11500">
          <a:solidFill>
            <a:schemeClr val="tx1"/>
          </a:solidFill>
          <a:latin typeface="+mn-lt"/>
        </a:defRPr>
      </a:lvl6pPr>
      <a:lvl7pPr marL="12679363" indent="-1306513" algn="l" defTabSz="5233988" rtl="0" eaLnBrk="0" fontAlgn="base" hangingPunct="0">
        <a:spcBef>
          <a:spcPct val="20000"/>
        </a:spcBef>
        <a:spcAft>
          <a:spcPct val="0"/>
        </a:spcAft>
        <a:buChar char="»"/>
        <a:defRPr sz="11500">
          <a:solidFill>
            <a:schemeClr val="tx1"/>
          </a:solidFill>
          <a:latin typeface="+mn-lt"/>
        </a:defRPr>
      </a:lvl7pPr>
      <a:lvl8pPr marL="13136563" indent="-1306513" algn="l" defTabSz="5233988" rtl="0" eaLnBrk="0" fontAlgn="base" hangingPunct="0">
        <a:spcBef>
          <a:spcPct val="20000"/>
        </a:spcBef>
        <a:spcAft>
          <a:spcPct val="0"/>
        </a:spcAft>
        <a:buChar char="»"/>
        <a:defRPr sz="11500">
          <a:solidFill>
            <a:schemeClr val="tx1"/>
          </a:solidFill>
          <a:latin typeface="+mn-lt"/>
        </a:defRPr>
      </a:lvl8pPr>
      <a:lvl9pPr marL="13593763" indent="-1306513" algn="l" defTabSz="5233988" rtl="0" eaLnBrk="0" fontAlgn="base" hangingPunct="0">
        <a:spcBef>
          <a:spcPct val="20000"/>
        </a:spcBef>
        <a:spcAft>
          <a:spcPct val="0"/>
        </a:spcAft>
        <a:buChar char="»"/>
        <a:defRPr sz="1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.xml"/><Relationship Id="rId13" Type="http://schemas.openxmlformats.org/officeDocument/2006/relationships/diagramData" Target="../diagrams/data2.xml"/><Relationship Id="rId18" Type="http://schemas.openxmlformats.org/officeDocument/2006/relationships/image" Target="../media/image3.png"/><Relationship Id="rId3" Type="http://schemas.openxmlformats.org/officeDocument/2006/relationships/notesSlide" Target="../notesSlides/notesSlide1.xml"/><Relationship Id="rId7" Type="http://schemas.openxmlformats.org/officeDocument/2006/relationships/hyperlink" Target="https://www.biomerieux.com/us/en/our-offer/clinical-products/biofire-blood-culture-identification-2-panel.html" TargetMode="External"/><Relationship Id="rId12" Type="http://schemas.microsoft.com/office/2007/relationships/diagramDrawing" Target="../diagrams/drawing1.xml"/><Relationship Id="rId17" Type="http://schemas.microsoft.com/office/2007/relationships/diagramDrawing" Target="../diagrams/drawing2.xml"/><Relationship Id="rId2" Type="http://schemas.openxmlformats.org/officeDocument/2006/relationships/slideLayout" Target="../slideLayouts/slideLayout7.xml"/><Relationship Id="rId16" Type="http://schemas.openxmlformats.org/officeDocument/2006/relationships/diagramColors" Target="../diagrams/colors2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11" Type="http://schemas.openxmlformats.org/officeDocument/2006/relationships/diagramColors" Target="../diagrams/colors1.xml"/><Relationship Id="rId5" Type="http://schemas.openxmlformats.org/officeDocument/2006/relationships/image" Target="../media/image1.jpeg"/><Relationship Id="rId1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1.xml"/><Relationship Id="rId4" Type="http://schemas.openxmlformats.org/officeDocument/2006/relationships/hyperlink" Target="https://intranet.hshs.org/uploadedImages/Extranet/Content/Bellville/Marketing/SEB2011_4C_H.jpg" TargetMode="External"/><Relationship Id="rId9" Type="http://schemas.openxmlformats.org/officeDocument/2006/relationships/diagramLayout" Target="../diagrams/layout1.xml"/><Relationship Id="rId1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2"/>
          <p:cNvSpPr>
            <a:spLocks noChangeArrowheads="1"/>
          </p:cNvSpPr>
          <p:nvPr/>
        </p:nvSpPr>
        <p:spPr bwMode="auto">
          <a:xfrm>
            <a:off x="0" y="-55014"/>
            <a:ext cx="51206400" cy="5138076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6200000" scaled="1"/>
          </a:gra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>
              <a:latin typeface="Times" pitchFamily="-124" charset="0"/>
            </a:endParaRPr>
          </a:p>
        </p:txBody>
      </p:sp>
      <p:pic>
        <p:nvPicPr>
          <p:cNvPr id="3074" name="Picture 2" descr="SEB Logo_4C_horiz">
            <a:hlinkClick r:id="rId4" tooltip="Full color horizontal logo"/>
          </p:cNvPr>
          <p:cNvPicPr>
            <a:picLocks noChangeAspect="1" noChangeArrowheads="1"/>
          </p:cNvPicPr>
          <p:nvPr/>
        </p:nvPicPr>
        <p:blipFill>
          <a:blip r:embed="rId5" cstate="print"/>
          <a:srcRect l="3464" t="19427" r="1627" b="26339"/>
          <a:stretch>
            <a:fillRect/>
          </a:stretch>
        </p:blipFill>
        <p:spPr bwMode="auto">
          <a:xfrm>
            <a:off x="38301553" y="-19170"/>
            <a:ext cx="12910638" cy="5102433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</p:pic>
      <p:sp>
        <p:nvSpPr>
          <p:cNvPr id="12" name="TextBox 9">
            <a:extLst>
              <a:ext uri="{FF2B5EF4-FFF2-40B4-BE49-F238E27FC236}">
                <a16:creationId xmlns:a16="http://schemas.microsoft.com/office/drawing/2014/main" id="{677060FC-7F2B-DBE1-F886-B81AC245E419}"/>
              </a:ext>
            </a:extLst>
          </p:cNvPr>
          <p:cNvSpPr txBox="1"/>
          <p:nvPr/>
        </p:nvSpPr>
        <p:spPr>
          <a:xfrm>
            <a:off x="10966780" y="447872"/>
            <a:ext cx="27315671" cy="4154984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sz="6600" b="1">
                <a:solidFill>
                  <a:schemeClr val="bg1"/>
                </a:solidFill>
                <a:latin typeface="Bahnschrift"/>
                <a:cs typeface="Times New Roman"/>
              </a:rPr>
              <a:t>The Impact of the </a:t>
            </a:r>
            <a:r>
              <a:rPr lang="en-US" sz="6600" b="1" err="1">
                <a:solidFill>
                  <a:schemeClr val="bg1"/>
                </a:solidFill>
                <a:latin typeface="Bahnschrift"/>
                <a:cs typeface="Times New Roman"/>
              </a:rPr>
              <a:t>BioFire</a:t>
            </a:r>
            <a:r>
              <a:rPr lang="en-US" sz="6600" b="1">
                <a:solidFill>
                  <a:schemeClr val="bg1"/>
                </a:solidFill>
                <a:latin typeface="Bahnschrift"/>
                <a:cs typeface="Times New Roman"/>
              </a:rPr>
              <a:t> Blood Culture Identification 2 (BCID2) Panel and Pharmacist-Driven Interventions on Antibiotic De-escalation Across a Health System</a:t>
            </a:r>
          </a:p>
          <a:p>
            <a:pPr algn="ctr"/>
            <a:r>
              <a:rPr lang="en-US" sz="6600" b="1">
                <a:solidFill>
                  <a:schemeClr val="bg1"/>
                </a:solidFill>
                <a:latin typeface="Bahnschrift"/>
                <a:cs typeface="Times New Roman"/>
              </a:rPr>
              <a:t>Venise Govan, PharmD Candidate ; Jared Sheley, PharmD, BCPS</a:t>
            </a:r>
          </a:p>
        </p:txBody>
      </p:sp>
      <p:pic>
        <p:nvPicPr>
          <p:cNvPr id="2" name="Picture 1" descr="A black text on a black background&#10;&#10;Description automatically generated">
            <a:extLst>
              <a:ext uri="{FF2B5EF4-FFF2-40B4-BE49-F238E27FC236}">
                <a16:creationId xmlns:a16="http://schemas.microsoft.com/office/drawing/2014/main" id="{A842E796-56A1-628F-5A01-3B6120F78C4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448216" y="915864"/>
            <a:ext cx="12283017" cy="3226686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DC1F1811-BE20-4375-0C05-073D8553EBE0}"/>
              </a:ext>
            </a:extLst>
          </p:cNvPr>
          <p:cNvGrpSpPr/>
          <p:nvPr/>
        </p:nvGrpSpPr>
        <p:grpSpPr>
          <a:xfrm>
            <a:off x="307508" y="5544545"/>
            <a:ext cx="14568603" cy="6737001"/>
            <a:chOff x="448333" y="5005698"/>
            <a:chExt cx="15890985" cy="7127783"/>
          </a:xfrm>
        </p:grpSpPr>
        <p:sp>
          <p:nvSpPr>
            <p:cNvPr id="4" name="TextBox 29">
              <a:extLst>
                <a:ext uri="{FF2B5EF4-FFF2-40B4-BE49-F238E27FC236}">
                  <a16:creationId xmlns:a16="http://schemas.microsoft.com/office/drawing/2014/main" id="{47957A02-C73A-DDE7-8F76-CF751ED4BACC}"/>
                </a:ext>
              </a:extLst>
            </p:cNvPr>
            <p:cNvSpPr txBox="1"/>
            <p:nvPr/>
          </p:nvSpPr>
          <p:spPr>
            <a:xfrm>
              <a:off x="452179" y="5005698"/>
              <a:ext cx="15887139" cy="1172265"/>
            </a:xfrm>
            <a:prstGeom prst="rect">
              <a:avLst/>
            </a:prstGeom>
            <a:solidFill>
              <a:srgbClr val="C000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7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7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7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7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7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7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7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7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7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66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Background</a:t>
              </a:r>
            </a:p>
          </p:txBody>
        </p:sp>
        <p:sp>
          <p:nvSpPr>
            <p:cNvPr id="5" name="TextBox 30">
              <a:extLst>
                <a:ext uri="{FF2B5EF4-FFF2-40B4-BE49-F238E27FC236}">
                  <a16:creationId xmlns:a16="http://schemas.microsoft.com/office/drawing/2014/main" id="{629B8186-827B-EE98-5D51-4C9EEB5C3931}"/>
                </a:ext>
              </a:extLst>
            </p:cNvPr>
            <p:cNvSpPr txBox="1"/>
            <p:nvPr/>
          </p:nvSpPr>
          <p:spPr>
            <a:xfrm>
              <a:off x="448333" y="6174466"/>
              <a:ext cx="15856335" cy="595901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7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7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7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7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7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7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7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7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7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marL="685800" indent="-685800">
                <a:buFont typeface="Arial"/>
                <a:buChar char="•"/>
              </a:pPr>
              <a:r>
                <a:rPr lang="en-US" sz="4000">
                  <a:latin typeface="Arial"/>
                  <a:cs typeface="Arial"/>
                </a:rPr>
                <a:t>The timely identification and management of bloodstream infections are critical to improving patient outcomes and promoting antimicrobial stewardship. The </a:t>
              </a:r>
              <a:r>
                <a:rPr lang="en-US" sz="4000" err="1">
                  <a:latin typeface="Arial"/>
                  <a:cs typeface="Arial"/>
                </a:rPr>
                <a:t>BioFire</a:t>
              </a:r>
              <a:r>
                <a:rPr lang="en-US" sz="4000">
                  <a:latin typeface="Arial"/>
                  <a:cs typeface="Arial"/>
                </a:rPr>
                <a:t>® Blood Culture Identification 2 (BCID2) panel offers rapid organism and resistance gene identification, allowing for earlier optimization of antimicrobial therapy. However, the full clinical value of this technology is best utilized when paired with pharmacist-driven protocols that guide antibiotic de-escalation based on diagnostic results.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04B950AE-9B28-5818-2968-BD15358EF1B0}"/>
              </a:ext>
            </a:extLst>
          </p:cNvPr>
          <p:cNvGrpSpPr/>
          <p:nvPr/>
        </p:nvGrpSpPr>
        <p:grpSpPr>
          <a:xfrm>
            <a:off x="253967" y="12669508"/>
            <a:ext cx="14722089" cy="4075821"/>
            <a:chOff x="160138" y="14064284"/>
            <a:chExt cx="13800570" cy="3861031"/>
          </a:xfrm>
        </p:grpSpPr>
        <p:sp>
          <p:nvSpPr>
            <p:cNvPr id="7" name="TextBox 2048">
              <a:extLst>
                <a:ext uri="{FF2B5EF4-FFF2-40B4-BE49-F238E27FC236}">
                  <a16:creationId xmlns:a16="http://schemas.microsoft.com/office/drawing/2014/main" id="{BC7B870F-1F11-7F14-F7F7-EF62D11C70CC}"/>
                </a:ext>
              </a:extLst>
            </p:cNvPr>
            <p:cNvSpPr txBox="1"/>
            <p:nvPr/>
          </p:nvSpPr>
          <p:spPr>
            <a:xfrm>
              <a:off x="173128" y="14064284"/>
              <a:ext cx="13787580" cy="911167"/>
            </a:xfrm>
            <a:prstGeom prst="rect">
              <a:avLst/>
            </a:prstGeom>
            <a:solidFill>
              <a:srgbClr val="C000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7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7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7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7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7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7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7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7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7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66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Objective</a:t>
              </a:r>
            </a:p>
          </p:txBody>
        </p:sp>
        <p:sp>
          <p:nvSpPr>
            <p:cNvPr id="9" name="TextBox 2050">
              <a:extLst>
                <a:ext uri="{FF2B5EF4-FFF2-40B4-BE49-F238E27FC236}">
                  <a16:creationId xmlns:a16="http://schemas.microsoft.com/office/drawing/2014/main" id="{56C55186-E8EB-D114-4317-A72D6A66680A}"/>
                </a:ext>
              </a:extLst>
            </p:cNvPr>
            <p:cNvSpPr txBox="1"/>
            <p:nvPr/>
          </p:nvSpPr>
          <p:spPr>
            <a:xfrm>
              <a:off x="160138" y="15016103"/>
              <a:ext cx="13739890" cy="2909212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7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7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7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7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7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7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7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7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7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marL="685800" indent="-685800">
                <a:buFont typeface="Arial"/>
                <a:buChar char="•"/>
              </a:pPr>
              <a:r>
                <a:rPr lang="en-US" sz="4000">
                  <a:latin typeface="Arial"/>
                  <a:cs typeface="Arial"/>
                </a:rPr>
                <a:t>To evaluate the impact of implementing BCID2 in conjunction with pharmacist-led interventions across the HSHS health system, with the goal of assessing their combined effect on patient outcomes and stewardship practices in real-world hospital settings.</a:t>
              </a:r>
            </a:p>
          </p:txBody>
        </p:sp>
      </p:grpSp>
      <p:sp>
        <p:nvSpPr>
          <p:cNvPr id="16" name="TextBox 6">
            <a:extLst>
              <a:ext uri="{FF2B5EF4-FFF2-40B4-BE49-F238E27FC236}">
                <a16:creationId xmlns:a16="http://schemas.microsoft.com/office/drawing/2014/main" id="{399AEEA8-58A7-A2C9-9C73-DB70D4F7B87E}"/>
              </a:ext>
            </a:extLst>
          </p:cNvPr>
          <p:cNvSpPr txBox="1"/>
          <p:nvPr/>
        </p:nvSpPr>
        <p:spPr>
          <a:xfrm>
            <a:off x="36775788" y="5534386"/>
            <a:ext cx="14108728" cy="1107996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sz="6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</a:p>
        </p:txBody>
      </p:sp>
      <p:sp>
        <p:nvSpPr>
          <p:cNvPr id="17" name="TextBox 22">
            <a:extLst>
              <a:ext uri="{FF2B5EF4-FFF2-40B4-BE49-F238E27FC236}">
                <a16:creationId xmlns:a16="http://schemas.microsoft.com/office/drawing/2014/main" id="{F8B0508F-8FDE-CFE3-8C9C-1F1C2F204428}"/>
              </a:ext>
            </a:extLst>
          </p:cNvPr>
          <p:cNvSpPr txBox="1"/>
          <p:nvPr/>
        </p:nvSpPr>
        <p:spPr>
          <a:xfrm>
            <a:off x="36795236" y="15638556"/>
            <a:ext cx="14124145" cy="1107995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sz="6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Discussion</a:t>
            </a:r>
          </a:p>
        </p:txBody>
      </p:sp>
      <p:sp>
        <p:nvSpPr>
          <p:cNvPr id="18" name="TextBox 14">
            <a:extLst>
              <a:ext uri="{FF2B5EF4-FFF2-40B4-BE49-F238E27FC236}">
                <a16:creationId xmlns:a16="http://schemas.microsoft.com/office/drawing/2014/main" id="{5DAE505E-261C-8B35-F426-ECC6E0DFFBEA}"/>
              </a:ext>
            </a:extLst>
          </p:cNvPr>
          <p:cNvSpPr txBox="1"/>
          <p:nvPr/>
        </p:nvSpPr>
        <p:spPr>
          <a:xfrm>
            <a:off x="36654985" y="27454925"/>
            <a:ext cx="14194481" cy="1107996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sz="6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</p:txBody>
      </p:sp>
      <p:sp>
        <p:nvSpPr>
          <p:cNvPr id="21" name="TextBox 23">
            <a:extLst>
              <a:ext uri="{FF2B5EF4-FFF2-40B4-BE49-F238E27FC236}">
                <a16:creationId xmlns:a16="http://schemas.microsoft.com/office/drawing/2014/main" id="{538D0AD4-85CC-D46B-B36E-A5E0328AE471}"/>
              </a:ext>
            </a:extLst>
          </p:cNvPr>
          <p:cNvSpPr txBox="1"/>
          <p:nvPr/>
        </p:nvSpPr>
        <p:spPr>
          <a:xfrm>
            <a:off x="36772722" y="16755173"/>
            <a:ext cx="14089555" cy="994118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4000">
                <a:latin typeface="Arial"/>
                <a:cs typeface="Arial"/>
              </a:rPr>
              <a:t>Limitations:</a:t>
            </a:r>
            <a:endParaRPr lang="en-US">
              <a:cs typeface="Times New Roman"/>
            </a:endParaRPr>
          </a:p>
          <a:p>
            <a:pPr marL="685800" indent="-685800">
              <a:buFont typeface="Arial"/>
              <a:buChar char="•"/>
            </a:pPr>
            <a:r>
              <a:rPr lang="en-US" sz="4000">
                <a:latin typeface="Arial"/>
                <a:cs typeface="Arial"/>
              </a:rPr>
              <a:t>Smaller institutions usually send more extensive cases to larger institutions, leaving less data to be collected.</a:t>
            </a:r>
          </a:p>
          <a:p>
            <a:pPr marL="685800" indent="-685800">
              <a:buFont typeface="Arial"/>
              <a:buChar char="•"/>
            </a:pPr>
            <a:r>
              <a:rPr lang="en-US" sz="4000" dirty="0">
                <a:latin typeface="Arial"/>
                <a:cs typeface="Arial"/>
              </a:rPr>
              <a:t>Some patients presented with multiple pathogens or multiple suspected infections, which caused increased durations of </a:t>
            </a:r>
            <a:r>
              <a:rPr lang="en-US" sz="4000">
                <a:latin typeface="Arial"/>
                <a:cs typeface="Arial"/>
              </a:rPr>
              <a:t>broad-spectrum</a:t>
            </a:r>
            <a:r>
              <a:rPr lang="en-US" sz="4000" dirty="0">
                <a:latin typeface="Arial"/>
                <a:cs typeface="Arial"/>
              </a:rPr>
              <a:t> therapy.</a:t>
            </a:r>
          </a:p>
          <a:p>
            <a:r>
              <a:rPr lang="en-US" sz="4000">
                <a:latin typeface="Arial"/>
                <a:cs typeface="Arial"/>
              </a:rPr>
              <a:t>Next Steps:</a:t>
            </a:r>
          </a:p>
          <a:p>
            <a:pPr marL="685800" indent="-685800">
              <a:buFont typeface="Arial"/>
              <a:buChar char="•"/>
            </a:pPr>
            <a:r>
              <a:rPr lang="en-US" sz="4000" dirty="0">
                <a:latin typeface="Arial"/>
                <a:cs typeface="Arial"/>
              </a:rPr>
              <a:t>Although not directly measured, timely de-escalation may contribute to reduced antimicrobial resistance, shortened lengths of stay, and improved patient outcomes, suggesting areas for future investigation.</a:t>
            </a:r>
          </a:p>
          <a:p>
            <a:pPr marL="685800" indent="-685800">
              <a:buFont typeface="Arial"/>
              <a:buChar char="•"/>
            </a:pPr>
            <a:r>
              <a:rPr lang="en-US" sz="4000">
                <a:latin typeface="Arial"/>
                <a:cs typeface="Times New Roman"/>
              </a:rPr>
              <a:t>Because this analysis includes only four HSHS facilities, expanding data collection to all HSHS sites would provide a more comprehensive assessment of practices across the entire health system.</a:t>
            </a:r>
            <a:endParaRPr lang="en-US" sz="4000" dirty="0">
              <a:latin typeface="Arial"/>
              <a:cs typeface="Times New Roman"/>
            </a:endParaRPr>
          </a:p>
          <a:p>
            <a:pPr marL="685800" indent="-685800">
              <a:buFont typeface="Arial"/>
              <a:buChar char="•"/>
            </a:pPr>
            <a:endParaRPr lang="en-US" sz="4000">
              <a:latin typeface="Arial"/>
              <a:cs typeface="Arial"/>
            </a:endParaRPr>
          </a:p>
        </p:txBody>
      </p:sp>
      <p:sp>
        <p:nvSpPr>
          <p:cNvPr id="27" name="TextBox 15">
            <a:extLst>
              <a:ext uri="{FF2B5EF4-FFF2-40B4-BE49-F238E27FC236}">
                <a16:creationId xmlns:a16="http://schemas.microsoft.com/office/drawing/2014/main" id="{4F28C626-CF96-D11F-34AB-18B4C611B430}"/>
              </a:ext>
            </a:extLst>
          </p:cNvPr>
          <p:cNvSpPr txBox="1"/>
          <p:nvPr/>
        </p:nvSpPr>
        <p:spPr>
          <a:xfrm>
            <a:off x="36656951" y="28566243"/>
            <a:ext cx="14194482" cy="353943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514350" indent="-514350">
              <a:buAutoNum type="arabicPeriod"/>
            </a:pPr>
            <a:r>
              <a:rPr lang="en-US" sz="3200">
                <a:latin typeface="Arial"/>
                <a:cs typeface="Arial"/>
              </a:rPr>
              <a:t>BIOFIRE® Blood Culture Identification 2 panel. bioMérieux Website. </a:t>
            </a:r>
            <a:r>
              <a:rPr lang="en-US" sz="3200">
                <a:latin typeface="Arial"/>
                <a:cs typeface="Arial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https://www.biomerieux.com/us/en/our-offer/clinical-products/biofire-blood-culture-identification-2-panel.html</a:t>
            </a:r>
            <a:r>
              <a:rPr lang="en-US" sz="3200">
                <a:latin typeface="Arial"/>
                <a:cs typeface="Arial"/>
              </a:rPr>
              <a:t> </a:t>
            </a:r>
          </a:p>
          <a:p>
            <a:pPr marL="514350" indent="-514350">
              <a:buAutoNum type="arabicPeriod"/>
            </a:pPr>
            <a:r>
              <a:rPr lang="en-US" sz="3200">
                <a:latin typeface="Arial"/>
                <a:cs typeface="Arial"/>
              </a:rPr>
              <a:t>Ford BA, Martello JL, Wietholter JP, Piechowski KL. Antibiotic de-escalation on internal medicine services with rounding pharmacists compared to services without. Int J Clin Pharm. 2020;42(2):772-776. doi:10.1007/s11096-020-01029-w</a:t>
            </a:r>
          </a:p>
        </p:txBody>
      </p:sp>
      <p:sp>
        <p:nvSpPr>
          <p:cNvPr id="31" name="TextBox 2048">
            <a:extLst>
              <a:ext uri="{FF2B5EF4-FFF2-40B4-BE49-F238E27FC236}">
                <a16:creationId xmlns:a16="http://schemas.microsoft.com/office/drawing/2014/main" id="{BEB66ACE-4BF1-9983-293E-4DBFF947E37A}"/>
              </a:ext>
            </a:extLst>
          </p:cNvPr>
          <p:cNvSpPr txBox="1"/>
          <p:nvPr/>
        </p:nvSpPr>
        <p:spPr>
          <a:xfrm>
            <a:off x="207975" y="17356888"/>
            <a:ext cx="14773806" cy="1139772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sz="6600" b="1">
                <a:solidFill>
                  <a:schemeClr val="bg1"/>
                </a:solidFill>
                <a:latin typeface="Arial"/>
                <a:cs typeface="Arial"/>
              </a:rPr>
              <a:t>Methods</a:t>
            </a:r>
            <a:endParaRPr lang="en-US" sz="66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23">
            <a:extLst>
              <a:ext uri="{FF2B5EF4-FFF2-40B4-BE49-F238E27FC236}">
                <a16:creationId xmlns:a16="http://schemas.microsoft.com/office/drawing/2014/main" id="{2184B5A5-2A6B-E81C-7988-EDB1CC6BD4AD}"/>
              </a:ext>
            </a:extLst>
          </p:cNvPr>
          <p:cNvSpPr txBox="1"/>
          <p:nvPr/>
        </p:nvSpPr>
        <p:spPr>
          <a:xfrm>
            <a:off x="36771981" y="6645005"/>
            <a:ext cx="14108726" cy="809452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571500" indent="-571500">
              <a:buFont typeface="Arial"/>
              <a:buChar char="•"/>
            </a:pPr>
            <a:r>
              <a:rPr lang="en-US" sz="4000" dirty="0">
                <a:latin typeface="Arial"/>
                <a:cs typeface="Arial"/>
              </a:rPr>
              <a:t>Pharmacist involvement was strongly associated with improved de-escalation timelines, which highlights the critical role of clinical pharmacy services in reducing unnecessary broad-spectrum exposure and maximizing the utilization of the BCID2 panel.</a:t>
            </a:r>
          </a:p>
          <a:p>
            <a:pPr marL="571500" indent="-571500">
              <a:buFont typeface="Arial"/>
              <a:buChar char="•"/>
            </a:pPr>
            <a:r>
              <a:rPr lang="en-US" sz="4000">
                <a:latin typeface="Arial"/>
                <a:cs typeface="Arial"/>
              </a:rPr>
              <a:t>The de-escalation time for H1 showed a 13+ hour difference in comparison to H2, H3, and H4, with a ≥10% increase of pharmacy interventions.</a:t>
            </a:r>
          </a:p>
          <a:p>
            <a:pPr marL="571500" indent="-571500">
              <a:buFont typeface="Arial"/>
              <a:buChar char="•"/>
            </a:pPr>
            <a:r>
              <a:rPr lang="en-US" sz="4000" dirty="0">
                <a:latin typeface="Arial"/>
                <a:cs typeface="Arial"/>
              </a:rPr>
              <a:t>Observed differences between sites indicate an opportunity to refine and standardize pharmacist-led protocols to enhance consistency and maximize the clinical benefit of BCID2.</a:t>
            </a:r>
          </a:p>
          <a:p>
            <a:pPr marL="571500" indent="-571500">
              <a:buFont typeface="Arial"/>
              <a:buChar char="•"/>
            </a:pPr>
            <a:endParaRPr lang="en-US" sz="4000">
              <a:latin typeface="Arial"/>
              <a:cs typeface="Arial"/>
            </a:endParaRPr>
          </a:p>
        </p:txBody>
      </p:sp>
      <p:graphicFrame>
        <p:nvGraphicFramePr>
          <p:cNvPr id="41" name="Diagram 40">
            <a:extLst>
              <a:ext uri="{FF2B5EF4-FFF2-40B4-BE49-F238E27FC236}">
                <a16:creationId xmlns:a16="http://schemas.microsoft.com/office/drawing/2014/main" id="{F32FE56E-6BF1-EF7C-F282-483366F845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56919493"/>
              </p:ext>
            </p:extLst>
          </p:nvPr>
        </p:nvGraphicFramePr>
        <p:xfrm>
          <a:off x="300837" y="18512821"/>
          <a:ext cx="14713194" cy="178946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2091" name="TextBox 14">
            <a:extLst>
              <a:ext uri="{FF2B5EF4-FFF2-40B4-BE49-F238E27FC236}">
                <a16:creationId xmlns:a16="http://schemas.microsoft.com/office/drawing/2014/main" id="{737D07B9-6218-3B6E-AC10-43AE707FD1A1}"/>
              </a:ext>
            </a:extLst>
          </p:cNvPr>
          <p:cNvSpPr txBox="1"/>
          <p:nvPr/>
        </p:nvSpPr>
        <p:spPr>
          <a:xfrm>
            <a:off x="36675348" y="32350796"/>
            <a:ext cx="14194481" cy="1107996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sz="6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Disclosures</a:t>
            </a:r>
          </a:p>
        </p:txBody>
      </p:sp>
      <p:sp>
        <p:nvSpPr>
          <p:cNvPr id="3098" name="TextBox 3097">
            <a:extLst>
              <a:ext uri="{FF2B5EF4-FFF2-40B4-BE49-F238E27FC236}">
                <a16:creationId xmlns:a16="http://schemas.microsoft.com/office/drawing/2014/main" id="{14C9A529-6356-4211-0704-07D29B0817AE}"/>
              </a:ext>
            </a:extLst>
          </p:cNvPr>
          <p:cNvSpPr txBox="1"/>
          <p:nvPr/>
        </p:nvSpPr>
        <p:spPr>
          <a:xfrm>
            <a:off x="36707220" y="33437997"/>
            <a:ext cx="14160215" cy="25545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latin typeface="Arial"/>
                <a:cs typeface="Arial"/>
              </a:rPr>
              <a:t>Authors of this presentation have the following to disclose concerning possible financial or personal relationships with commercial entities that may have a direct or indirect interest in the subject matter of this presentation:</a:t>
            </a:r>
          </a:p>
          <a:p>
            <a:pPr marL="457200" indent="-457200">
              <a:buFont typeface="Wingdings,Sans-Serif"/>
              <a:buChar char="§"/>
            </a:pPr>
            <a:r>
              <a:rPr lang="en-US" sz="3200">
                <a:latin typeface="Arial"/>
                <a:cs typeface="Arial"/>
              </a:rPr>
              <a:t>Venise Govan: Nothing to disclose</a:t>
            </a:r>
          </a:p>
          <a:p>
            <a:pPr marL="457200" indent="-457200">
              <a:buFont typeface="Wingdings,Sans-Serif"/>
              <a:buChar char="§"/>
            </a:pPr>
            <a:r>
              <a:rPr lang="en-US" sz="3200">
                <a:latin typeface="Arial"/>
                <a:cs typeface="Arial"/>
              </a:rPr>
              <a:t>Jared Sheley: Nothing to disclose</a:t>
            </a:r>
            <a:endParaRPr lang="en-US"/>
          </a:p>
        </p:txBody>
      </p:sp>
      <p:sp>
        <p:nvSpPr>
          <p:cNvPr id="15" name="TextBox 11">
            <a:extLst>
              <a:ext uri="{FF2B5EF4-FFF2-40B4-BE49-F238E27FC236}">
                <a16:creationId xmlns:a16="http://schemas.microsoft.com/office/drawing/2014/main" id="{EC20EBBA-090B-2907-3B0B-690C4CC575D9}"/>
              </a:ext>
            </a:extLst>
          </p:cNvPr>
          <p:cNvSpPr txBox="1"/>
          <p:nvPr/>
        </p:nvSpPr>
        <p:spPr>
          <a:xfrm>
            <a:off x="15391280" y="5542100"/>
            <a:ext cx="20848203" cy="1107996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7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sz="6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43324537-9B39-FDD7-DF11-6AD6DC4910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8400583"/>
              </p:ext>
            </p:extLst>
          </p:nvPr>
        </p:nvGraphicFramePr>
        <p:xfrm>
          <a:off x="15416856" y="6805135"/>
          <a:ext cx="20783250" cy="15849600"/>
        </p:xfrm>
        <a:graphic>
          <a:graphicData uri="http://schemas.openxmlformats.org/drawingml/2006/table">
            <a:tbl>
              <a:tblPr bandRow="1">
                <a:tableStyleId>{5DA37D80-6434-44D0-A028-1B22A696006F}</a:tableStyleId>
              </a:tblPr>
              <a:tblGrid>
                <a:gridCol w="3463875">
                  <a:extLst>
                    <a:ext uri="{9D8B030D-6E8A-4147-A177-3AD203B41FA5}">
                      <a16:colId xmlns:a16="http://schemas.microsoft.com/office/drawing/2014/main" val="1149466887"/>
                    </a:ext>
                  </a:extLst>
                </a:gridCol>
                <a:gridCol w="3463875">
                  <a:extLst>
                    <a:ext uri="{9D8B030D-6E8A-4147-A177-3AD203B41FA5}">
                      <a16:colId xmlns:a16="http://schemas.microsoft.com/office/drawing/2014/main" val="2212475788"/>
                    </a:ext>
                  </a:extLst>
                </a:gridCol>
                <a:gridCol w="3463875">
                  <a:extLst>
                    <a:ext uri="{9D8B030D-6E8A-4147-A177-3AD203B41FA5}">
                      <a16:colId xmlns:a16="http://schemas.microsoft.com/office/drawing/2014/main" val="41155153"/>
                    </a:ext>
                  </a:extLst>
                </a:gridCol>
                <a:gridCol w="3463875">
                  <a:extLst>
                    <a:ext uri="{9D8B030D-6E8A-4147-A177-3AD203B41FA5}">
                      <a16:colId xmlns:a16="http://schemas.microsoft.com/office/drawing/2014/main" val="384610948"/>
                    </a:ext>
                  </a:extLst>
                </a:gridCol>
                <a:gridCol w="3463875">
                  <a:extLst>
                    <a:ext uri="{9D8B030D-6E8A-4147-A177-3AD203B41FA5}">
                      <a16:colId xmlns:a16="http://schemas.microsoft.com/office/drawing/2014/main" val="2052943900"/>
                    </a:ext>
                  </a:extLst>
                </a:gridCol>
                <a:gridCol w="3463875">
                  <a:extLst>
                    <a:ext uri="{9D8B030D-6E8A-4147-A177-3AD203B41FA5}">
                      <a16:colId xmlns:a16="http://schemas.microsoft.com/office/drawing/2014/main" val="2222067607"/>
                    </a:ext>
                  </a:extLst>
                </a:gridCol>
              </a:tblGrid>
              <a:tr h="432773">
                <a:tc gridSpan="6"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latin typeface="Arial"/>
                        </a:rPr>
                        <a:t>Baseline Characteristics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522038"/>
                  </a:ext>
                </a:extLst>
              </a:tr>
              <a:tr h="432774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latin typeface="Arial"/>
                        </a:rPr>
                        <a:t>Characteristics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latin typeface="Arial"/>
                        </a:rPr>
                        <a:t>Hospital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latin typeface="Arial"/>
                        </a:rPr>
                        <a:t>Hospital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latin typeface="Arial"/>
                        </a:rPr>
                        <a:t>Hospital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 b="1">
                          <a:latin typeface="Arial"/>
                        </a:rPr>
                        <a:t>Hospital 4</a:t>
                      </a:r>
                      <a:endParaRPr lang="en-US" sz="2800" b="1" dirty="0">
                        <a:latin typeface="Arial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63052915"/>
                  </a:ext>
                </a:extLst>
              </a:tr>
              <a:tr h="432773"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 b="1">
                          <a:latin typeface="Arial"/>
                        </a:rPr>
                        <a:t>Median age (years)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 b="0">
                          <a:latin typeface="Arial"/>
                        </a:rPr>
                        <a:t>68 (18-89)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 b="0">
                          <a:latin typeface="Arial"/>
                        </a:rPr>
                        <a:t>64 (18-89)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 b="0">
                          <a:latin typeface="Arial"/>
                        </a:rPr>
                        <a:t>66 (18-89)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 b="0">
                          <a:latin typeface="Arial"/>
                        </a:rPr>
                        <a:t>74 (18-89)</a:t>
                      </a:r>
                      <a:endParaRPr lang="en-US" sz="2800" b="0" dirty="0">
                        <a:latin typeface="Arial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22071101"/>
                  </a:ext>
                </a:extLst>
              </a:tr>
              <a:tr h="432774">
                <a:tc rowSpan="5"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latin typeface="Arial"/>
                        </a:rPr>
                        <a:t>Suspected Infection Source, N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Arial"/>
                        </a:rPr>
                        <a:t>Urinary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Arial"/>
                        </a:rPr>
                        <a:t>40 (29.6)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Arial"/>
                        </a:rPr>
                        <a:t>22 (27.8)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Arial"/>
                        </a:rPr>
                        <a:t>17 (50)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4 (26.6)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30971318"/>
                  </a:ext>
                </a:extLst>
              </a:tr>
              <a:tr h="43277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Arial"/>
                        </a:rPr>
                        <a:t>Respiratory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Arial"/>
                        </a:rPr>
                        <a:t>28 (20.7)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Arial"/>
                        </a:rPr>
                        <a:t>23 (29.1)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Arial"/>
                        </a:rPr>
                        <a:t>4 (11.7)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5 (33.3)</a:t>
                      </a:r>
                      <a:endParaRPr lang="en-US" sz="2800" dirty="0">
                        <a:latin typeface="Arial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5281189"/>
                  </a:ext>
                </a:extLst>
              </a:tr>
              <a:tr h="43277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Arial"/>
                        </a:rPr>
                        <a:t>Skin and soft tissue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Arial"/>
                        </a:rPr>
                        <a:t>26 (19.3)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Arial"/>
                        </a:rPr>
                        <a:t>24 (30.4)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Arial"/>
                        </a:rPr>
                        <a:t>7 (20.6)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3 (20)</a:t>
                      </a:r>
                      <a:endParaRPr lang="en-US" sz="2800" dirty="0">
                        <a:latin typeface="Arial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2293194"/>
                  </a:ext>
                </a:extLst>
              </a:tr>
              <a:tr h="43277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Arial"/>
                        </a:rPr>
                        <a:t>Gastrointestinal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Arial"/>
                        </a:rPr>
                        <a:t>13 (9.6)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Arial"/>
                        </a:rPr>
                        <a:t>2 (2.5)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Arial"/>
                        </a:rPr>
                        <a:t>2 (5.8)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4 (26.6)</a:t>
                      </a:r>
                      <a:endParaRPr lang="en-US" sz="2800" dirty="0">
                        <a:latin typeface="Arial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3579600"/>
                  </a:ext>
                </a:extLst>
              </a:tr>
              <a:tr h="4762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Arial"/>
                        </a:rPr>
                        <a:t>Other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Arial"/>
                        </a:rPr>
                        <a:t>28 (20.7)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Arial"/>
                        </a:rPr>
                        <a:t>8 (10.1)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Arial"/>
                        </a:rPr>
                        <a:t>4 (11.7)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3 (30)</a:t>
                      </a:r>
                      <a:endParaRPr lang="en-US" sz="2800" dirty="0">
                        <a:latin typeface="Arial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94129794"/>
                  </a:ext>
                </a:extLst>
              </a:tr>
              <a:tr h="432774">
                <a:tc rowSpan="16"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latin typeface="Arial"/>
                        </a:rPr>
                        <a:t>Pathogen, N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latin typeface="Arial"/>
                        </a:rPr>
                        <a:t>Gram (+) organisms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latin typeface="Arial"/>
                        </a:rPr>
                        <a:t>86 (63.7)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latin typeface="Arial"/>
                        </a:rPr>
                        <a:t>72 (71.2)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latin typeface="Arial"/>
                        </a:rPr>
                        <a:t>24 (28.6)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 b="1">
                          <a:latin typeface="Arial"/>
                        </a:rPr>
                        <a:t>9 (60)</a:t>
                      </a:r>
                      <a:endParaRPr lang="en-US" sz="2800" b="1" dirty="0">
                        <a:latin typeface="Arial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479103"/>
                  </a:ext>
                </a:extLst>
              </a:tr>
              <a:tr h="4327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 i="1">
                          <a:latin typeface="Arial"/>
                        </a:rPr>
                        <a:t>Staphylococcus </a:t>
                      </a:r>
                      <a:r>
                        <a:rPr lang="en-US" sz="2800" i="0">
                          <a:latin typeface="Arial"/>
                        </a:rPr>
                        <a:t>spp.</a:t>
                      </a:r>
                      <a:r>
                        <a:rPr lang="en-US" sz="2800" dirty="0">
                          <a:latin typeface="Arial"/>
                        </a:rPr>
                        <a:t> </a:t>
                      </a:r>
                      <a:r>
                        <a:rPr lang="en-US" sz="2800">
                          <a:latin typeface="Arial"/>
                        </a:rPr>
                        <a:t>(not </a:t>
                      </a:r>
                      <a:r>
                        <a:rPr lang="en-US" sz="2800" i="1">
                          <a:latin typeface="Arial"/>
                        </a:rPr>
                        <a:t>aureus</a:t>
                      </a:r>
                      <a:r>
                        <a:rPr lang="en-US" sz="2800">
                          <a:latin typeface="Arial"/>
                        </a:rPr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40 (29.6)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21 (20.8)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8 (9.5)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 dirty="0">
                          <a:latin typeface="Arial"/>
                        </a:rPr>
                        <a:t>2 </a:t>
                      </a:r>
                      <a:r>
                        <a:rPr lang="en-US" sz="2800" b="0" i="0" u="none" strike="noStrike" noProof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(13.3</a:t>
                      </a:r>
                      <a:r>
                        <a:rPr lang="en-US" sz="2800" dirty="0">
                          <a:latin typeface="Arial"/>
                        </a:rPr>
                        <a:t>)</a:t>
                      </a:r>
                      <a:endParaRPr 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370886"/>
                  </a:ext>
                </a:extLst>
              </a:tr>
              <a:tr h="4327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 i="1">
                          <a:latin typeface="Arial"/>
                        </a:rPr>
                        <a:t>Staphylococcus aureus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19 (14.1)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15 (14.8)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4 (4.8)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2 (13.3)</a:t>
                      </a:r>
                      <a:endParaRPr lang="en-US" sz="2800" dirty="0">
                        <a:latin typeface="Arial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73070483"/>
                  </a:ext>
                </a:extLst>
              </a:tr>
              <a:tr h="4327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Methicillin resistance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26 (30.2)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14 (13.8)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2 (2.4)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0 </a:t>
                      </a:r>
                      <a:endParaRPr lang="en-US" sz="2800" dirty="0">
                        <a:latin typeface="Arial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61604259"/>
                  </a:ext>
                </a:extLst>
              </a:tr>
              <a:tr h="4327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 i="1">
                          <a:latin typeface="Arial"/>
                        </a:rPr>
                        <a:t>Streptococcus</a:t>
                      </a:r>
                      <a:r>
                        <a:rPr lang="en-US" sz="2800">
                          <a:latin typeface="Arial"/>
                        </a:rPr>
                        <a:t> spp.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8 (5.9)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11 (10.9)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4 (4.8)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3 (30)</a:t>
                      </a:r>
                      <a:endParaRPr lang="en-US" sz="2800" dirty="0">
                        <a:latin typeface="Arial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1193322"/>
                  </a:ext>
                </a:extLst>
              </a:tr>
              <a:tr h="4327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 i="1">
                          <a:latin typeface="Arial"/>
                        </a:rPr>
                        <a:t>Enterococcus</a:t>
                      </a:r>
                      <a:r>
                        <a:rPr lang="en-US" sz="2800">
                          <a:latin typeface="Arial"/>
                        </a:rPr>
                        <a:t> spp.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3 (2.2)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3 (2.9)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5 (5.9)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0</a:t>
                      </a:r>
                      <a:endParaRPr lang="en-US" sz="2800" dirty="0">
                        <a:latin typeface="Arial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3035923"/>
                  </a:ext>
                </a:extLst>
              </a:tr>
              <a:tr h="4327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 i="1">
                          <a:latin typeface="Arial"/>
                        </a:rPr>
                        <a:t>Micrococcus</a:t>
                      </a:r>
                      <a:r>
                        <a:rPr lang="en-US" sz="2800">
                          <a:latin typeface="Arial"/>
                        </a:rPr>
                        <a:t> spp.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3 (2.2)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1 (1)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 dirty="0">
                          <a:latin typeface="Arial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1 (0.06)</a:t>
                      </a:r>
                      <a:endParaRPr lang="en-US" sz="2800" dirty="0">
                        <a:latin typeface="Arial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2377435"/>
                  </a:ext>
                </a:extLst>
              </a:tr>
              <a:tr h="4327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Multiple gram (+) organisms present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6 (4.4)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4 (3.9)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1 (1.2)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1 (0.06)</a:t>
                      </a:r>
                      <a:endParaRPr lang="en-US" sz="2800" dirty="0">
                        <a:latin typeface="Arial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45396584"/>
                  </a:ext>
                </a:extLst>
              </a:tr>
              <a:tr h="4327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Other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7 (5.2)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3 (2.9)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3 (3.6)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1 (0.06)</a:t>
                      </a:r>
                      <a:endParaRPr lang="en-US" sz="2800" dirty="0">
                        <a:latin typeface="Arial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0616487"/>
                  </a:ext>
                </a:extLst>
              </a:tr>
              <a:tr h="4327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 b="1">
                          <a:latin typeface="Arial"/>
                        </a:rPr>
                        <a:t>Gram (-) organisms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 b="1">
                          <a:latin typeface="Arial"/>
                        </a:rPr>
                        <a:t>47 (34.8)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 b="1">
                          <a:latin typeface="Arial"/>
                        </a:rPr>
                        <a:t>29 (28.7)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 b="1">
                          <a:latin typeface="Arial"/>
                        </a:rPr>
                        <a:t>20 (23.8)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 b="1">
                          <a:latin typeface="Arial"/>
                        </a:rPr>
                        <a:t>6 (40)</a:t>
                      </a:r>
                      <a:endParaRPr lang="en-US" sz="2800" b="1" dirty="0">
                        <a:latin typeface="Arial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52831606"/>
                  </a:ext>
                </a:extLst>
              </a:tr>
              <a:tr h="4327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 i="1">
                          <a:latin typeface="Arial"/>
                        </a:rPr>
                        <a:t>Pseudomonas aeruginosa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4 (3.0)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1 (1)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1 (1.2)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1 (0.06)</a:t>
                      </a:r>
                      <a:endParaRPr lang="en-US" sz="2800" dirty="0">
                        <a:latin typeface="Arial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7870519"/>
                  </a:ext>
                </a:extLst>
              </a:tr>
              <a:tr h="4327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 i="1">
                          <a:latin typeface="Arial"/>
                        </a:rPr>
                        <a:t>Escherichia Coli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23 (17.0)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14 (13.9)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12 (14.2)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3 (20)</a:t>
                      </a:r>
                      <a:endParaRPr lang="en-US" sz="2800" dirty="0">
                        <a:latin typeface="Arial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3071187"/>
                  </a:ext>
                </a:extLst>
              </a:tr>
              <a:tr h="4327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 i="1">
                          <a:latin typeface="Arial"/>
                        </a:rPr>
                        <a:t>Klebsiella Pneumonia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4 (3.0)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5 (4.9)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1 (1.2)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2 (13.3)</a:t>
                      </a:r>
                      <a:endParaRPr lang="en-US" sz="2800" dirty="0">
                        <a:latin typeface="Arial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4330597"/>
                  </a:ext>
                </a:extLst>
              </a:tr>
              <a:tr h="4327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ESBL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7 (14.9)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4 (3.9)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2 (2.4)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0</a:t>
                      </a:r>
                      <a:endParaRPr lang="en-US" sz="2800" dirty="0">
                        <a:latin typeface="Arial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6707441"/>
                  </a:ext>
                </a:extLst>
              </a:tr>
              <a:tr h="4327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Yeast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2 (1.5)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1 (1)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1 (1.2)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0</a:t>
                      </a:r>
                      <a:endParaRPr lang="en-US" sz="2800" dirty="0">
                        <a:latin typeface="Arial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9555899"/>
                  </a:ext>
                </a:extLst>
              </a:tr>
              <a:tr h="4327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Other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16 (11.9)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4 (3.9)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3 (3.6)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>
                          <a:latin typeface="Arial"/>
                        </a:rPr>
                        <a:t>0</a:t>
                      </a:r>
                      <a:endParaRPr lang="en-US" sz="2800" dirty="0">
                        <a:latin typeface="Arial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7427953"/>
                  </a:ext>
                </a:extLst>
              </a:tr>
            </a:tbl>
          </a:graphicData>
        </a:graphic>
      </p:graphicFrame>
      <p:graphicFrame>
        <p:nvGraphicFramePr>
          <p:cNvPr id="3234" name="Diagram 3233">
            <a:extLst>
              <a:ext uri="{FF2B5EF4-FFF2-40B4-BE49-F238E27FC236}">
                <a16:creationId xmlns:a16="http://schemas.microsoft.com/office/drawing/2014/main" id="{38B13231-1BCF-AC5E-227D-7E97A29ABF7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54973916"/>
              </p:ext>
            </p:extLst>
          </p:nvPr>
        </p:nvGraphicFramePr>
        <p:xfrm>
          <a:off x="16083888" y="32592110"/>
          <a:ext cx="19448886" cy="37151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pic>
        <p:nvPicPr>
          <p:cNvPr id="8" name="Picture 7" descr="A graph of different colored bars&#10;&#10;AI-generated content may be incorrect.">
            <a:extLst>
              <a:ext uri="{FF2B5EF4-FFF2-40B4-BE49-F238E27FC236}">
                <a16:creationId xmlns:a16="http://schemas.microsoft.com/office/drawing/2014/main" id="{9698DF85-81BE-C39F-162D-3FF999A0D04D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6527819" y="22811670"/>
            <a:ext cx="18633741" cy="978044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TVERSION" val="14"/>
  <p:tag name="TPFULLVERSION" val="5.2.1.3179"/>
  <p:tag name="TPOS" val="2"/>
  <p:tag name="TPVERSION" val="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QUESTION" val="1"/>
  <p:tag name="TIME" val="15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1064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-12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1064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-12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1049</Words>
  <Application>Microsoft Office PowerPoint</Application>
  <PresentationFormat>Custom</PresentationFormat>
  <Paragraphs>175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</vt:lpstr>
      <vt:lpstr>Times</vt:lpstr>
      <vt:lpstr>Times New Roman</vt:lpstr>
      <vt:lpstr>Wingdings,Sans-Serif</vt:lpstr>
      <vt:lpstr>Default Design</vt:lpstr>
      <vt:lpstr>PowerPoint Presentation</vt:lpstr>
    </vt:vector>
  </TitlesOfParts>
  <Company>small farmer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Laura Larsson</dc:creator>
  <cp:lastModifiedBy>Keys, Tessa</cp:lastModifiedBy>
  <cp:revision>227</cp:revision>
  <cp:lastPrinted>2006-11-02T20:06:02Z</cp:lastPrinted>
  <dcterms:created xsi:type="dcterms:W3CDTF">1998-05-12T01:50:54Z</dcterms:created>
  <dcterms:modified xsi:type="dcterms:W3CDTF">2026-03-30T17:54:31Z</dcterms:modified>
</cp:coreProperties>
</file>