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50DDB3-2C33-7B77-50F8-A313BD174342}" v="1" dt="2026-03-20T01:21:31.1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114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08E65E3BEBB080A/Boo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08E65E3BEBB080A/Book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AED Locations Correctly Identified by Respondents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AED Locations Correctly Identified</c:v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49.4%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B22-4DC2-9220-F3D3A5C0F3B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38.2%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B22-4DC2-9220-F3D3A5C0F3B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12.3%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B22-4DC2-9220-F3D3A5C0F3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Sheet1!$B$11:$D$11</c:f>
              <c:strCache>
                <c:ptCount val="3"/>
                <c:pt idx="0">
                  <c:v>0 Locations</c:v>
                </c:pt>
                <c:pt idx="1">
                  <c:v>1  Location</c:v>
                </c:pt>
                <c:pt idx="2">
                  <c:v>≥2 Locations</c:v>
                </c:pt>
              </c:strCache>
            </c:strRef>
          </c:cat>
          <c:val>
            <c:numRef>
              <c:f>Sheet1!$B$12:$D$12</c:f>
              <c:numCache>
                <c:formatCode>0.00%</c:formatCode>
                <c:ptCount val="3"/>
                <c:pt idx="0">
                  <c:v>0.49399999999999999</c:v>
                </c:pt>
                <c:pt idx="1">
                  <c:v>0.38200000000000001</c:v>
                </c:pt>
                <c:pt idx="2">
                  <c:v>0.123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B22-4DC2-9220-F3D3A5C0F3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2092552"/>
        <c:axId val="402094600"/>
      </c:barChart>
      <c:catAx>
        <c:axId val="402092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2094600"/>
        <c:crosses val="autoZero"/>
        <c:auto val="1"/>
        <c:lblAlgn val="ctr"/>
        <c:lblOffset val="100"/>
        <c:noMultiLvlLbl val="0"/>
      </c:catAx>
      <c:valAx>
        <c:axId val="402094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2092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Respondent Training: CPR v. Stop the Bleed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Sheet1!$L$11</c:f>
              <c:strCache>
                <c:ptCount val="1"/>
                <c:pt idx="0">
                  <c:v>CPR</c:v>
                </c:pt>
              </c:strCache>
            </c:strRef>
          </c:tx>
          <c:spPr>
            <a:solidFill>
              <a:srgbClr val="00000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30.2%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66B-4D89-A7BE-88672713AA2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36.0%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66B-4D89-A7BE-88672713AA2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33.7%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66B-4D89-A7BE-88672713AA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Sheet1!$M$10:$O$10</c:f>
              <c:strCache>
                <c:ptCount val="3"/>
                <c:pt idx="0">
                  <c:v>Training in the past 2 years</c:v>
                </c:pt>
                <c:pt idx="1">
                  <c:v>Prior Training</c:v>
                </c:pt>
                <c:pt idx="2">
                  <c:v>No Training</c:v>
                </c:pt>
              </c:strCache>
            </c:strRef>
          </c:cat>
          <c:val>
            <c:numRef>
              <c:f>Sheet1!$M$11:$O$11</c:f>
              <c:numCache>
                <c:formatCode>0.00%</c:formatCode>
                <c:ptCount val="3"/>
                <c:pt idx="0">
                  <c:v>0.30199999999999999</c:v>
                </c:pt>
                <c:pt idx="1">
                  <c:v>0.36</c:v>
                </c:pt>
                <c:pt idx="2">
                  <c:v>0.33700000000000002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6B-4D89-A7BE-88672713AA26}"/>
            </c:ext>
          </c:extLst>
        </c:ser>
        <c:ser>
          <c:idx val="1"/>
          <c:order val="1"/>
          <c:tx>
            <c:strRef>
              <c:f>Sheet1!$L$12</c:f>
              <c:strCache>
                <c:ptCount val="1"/>
                <c:pt idx="0">
                  <c:v>Stop the Bleed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566B-4D89-A7BE-88672713AA2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10.4%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566B-4D89-A7BE-88672713AA2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84.9%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566B-4D89-A7BE-88672713AA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Sheet1!$M$10:$O$10</c:f>
              <c:strCache>
                <c:ptCount val="3"/>
                <c:pt idx="0">
                  <c:v>Training in the past 2 years</c:v>
                </c:pt>
                <c:pt idx="1">
                  <c:v>Prior Training</c:v>
                </c:pt>
                <c:pt idx="2">
                  <c:v>No Training</c:v>
                </c:pt>
              </c:strCache>
            </c:strRef>
          </c:cat>
          <c:val>
            <c:numRef>
              <c:f>Sheet1!$M$12:$O$12</c:f>
              <c:numCache>
                <c:formatCode>0.00%</c:formatCode>
                <c:ptCount val="3"/>
                <c:pt idx="0">
                  <c:v>4.7E-2</c:v>
                </c:pt>
                <c:pt idx="1">
                  <c:v>0.104</c:v>
                </c:pt>
                <c:pt idx="2">
                  <c:v>0.84899999999999998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66B-4D89-A7BE-88672713AA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354951"/>
        <c:axId val="86358535"/>
      </c:barChart>
      <c:catAx>
        <c:axId val="863549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358535"/>
        <c:crosses val="autoZero"/>
        <c:auto val="1"/>
        <c:lblAlgn val="ctr"/>
        <c:lblOffset val="100"/>
        <c:noMultiLvlLbl val="0"/>
      </c:catAx>
      <c:valAx>
        <c:axId val="863585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3549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hyperlink" Target="https://www.facs.org/media-center/press-releases/2024/study-quantifies-dramatic-rise-in-school-shootings-and-related-fatalities-since-197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pr.heart.org/en/resources/cpr-facts-and-stats" TargetMode="External"/><Relationship Id="rId5" Type="http://schemas.openxmlformats.org/officeDocument/2006/relationships/hyperlink" Target="https://pubmed.ncbi.nlm.nih.gov/37955565/" TargetMode="Externa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8F7385C-CA2E-CFAB-FF2F-8BBD42E393B6}"/>
              </a:ext>
            </a:extLst>
          </p:cNvPr>
          <p:cNvSpPr txBox="1"/>
          <p:nvPr/>
        </p:nvSpPr>
        <p:spPr>
          <a:xfrm>
            <a:off x="9072" y="-130677"/>
            <a:ext cx="12253046" cy="1200329"/>
          </a:xfrm>
          <a:prstGeom prst="rect">
            <a:avLst/>
          </a:prstGeom>
          <a:solidFill>
            <a:schemeClr val="tx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ptos Display"/>
                <a:ea typeface="+mn-lt"/>
                <a:cs typeface="Times New Roman"/>
              </a:rPr>
              <a:t>Student Body, Faculty, and Other College Personnel's Knowledge of First Aid Response </a:t>
            </a:r>
            <a:r>
              <a:rPr lang="en-US">
                <a:solidFill>
                  <a:schemeClr val="bg1"/>
                </a:solidFill>
                <a:latin typeface="Aptos Display"/>
                <a:ea typeface="+mn-lt"/>
                <a:cs typeface="Times New Roman"/>
              </a:rPr>
              <a:t>Equipment:</a:t>
            </a:r>
            <a:endParaRPr lang="en-US" dirty="0">
              <a:solidFill>
                <a:schemeClr val="bg1"/>
              </a:solidFill>
              <a:latin typeface="Aptos Display"/>
              <a:ea typeface="+mn-lt"/>
              <a:cs typeface="Times New Roman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Aptos Display"/>
                <a:cs typeface="Times New Roman"/>
              </a:rPr>
              <a:t>Automated External </a:t>
            </a:r>
            <a:r>
              <a:rPr lang="en-US">
                <a:solidFill>
                  <a:schemeClr val="bg1"/>
                </a:solidFill>
                <a:latin typeface="Aptos Display"/>
                <a:cs typeface="Times New Roman"/>
              </a:rPr>
              <a:t>Defibrillators and Stop the Bleed Kits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ptos Display"/>
                <a:ea typeface="+mn-lt"/>
                <a:cs typeface="Times New Roman"/>
              </a:rPr>
              <a:t>Tucker </a:t>
            </a:r>
            <a:r>
              <a:rPr lang="en-US">
                <a:solidFill>
                  <a:schemeClr val="bg1"/>
                </a:solidFill>
                <a:latin typeface="Aptos Display"/>
                <a:ea typeface="+mn-lt"/>
                <a:cs typeface="Times New Roman"/>
              </a:rPr>
              <a:t>Kendrick PharmD Candidate and Cassandra Maynard PharmD, BCPS</a:t>
            </a:r>
            <a:endParaRPr lang="en-US" dirty="0">
              <a:solidFill>
                <a:schemeClr val="bg1"/>
              </a:solidFill>
              <a:latin typeface="Aptos Display"/>
              <a:cs typeface="Times New Roman"/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EF2791-43B4-B5A9-43BB-05B8F9A9AF63}"/>
              </a:ext>
            </a:extLst>
          </p:cNvPr>
          <p:cNvSpPr txBox="1"/>
          <p:nvPr/>
        </p:nvSpPr>
        <p:spPr>
          <a:xfrm>
            <a:off x="4123" y="1076201"/>
            <a:ext cx="3305298" cy="369332"/>
          </a:xfrm>
          <a:prstGeom prst="rect">
            <a:avLst/>
          </a:prstGeom>
          <a:solidFill>
            <a:srgbClr val="C0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Background:</a:t>
            </a:r>
          </a:p>
        </p:txBody>
      </p:sp>
      <p:pic>
        <p:nvPicPr>
          <p:cNvPr id="5" name="Picture 4" descr="SIUE Marketing and Communications - Graphic Design - Wordmarks for Download">
            <a:extLst>
              <a:ext uri="{FF2B5EF4-FFF2-40B4-BE49-F238E27FC236}">
                <a16:creationId xmlns:a16="http://schemas.microsoft.com/office/drawing/2014/main" id="{714F9DD8-500E-7E02-D0C2-6F40F11E2D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6537" y="119062"/>
            <a:ext cx="2450646" cy="9502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DD5D931-677B-ADEA-CB3A-7AA77758143B}"/>
              </a:ext>
            </a:extLst>
          </p:cNvPr>
          <p:cNvSpPr txBox="1"/>
          <p:nvPr/>
        </p:nvSpPr>
        <p:spPr>
          <a:xfrm>
            <a:off x="4122" y="4024413"/>
            <a:ext cx="3305299" cy="369332"/>
          </a:xfrm>
          <a:prstGeom prst="rect">
            <a:avLst/>
          </a:prstGeom>
          <a:solidFill>
            <a:srgbClr val="C0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Methods: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93FC10-8994-A012-D1EF-16A8EA9BB511}"/>
              </a:ext>
            </a:extLst>
          </p:cNvPr>
          <p:cNvSpPr txBox="1"/>
          <p:nvPr/>
        </p:nvSpPr>
        <p:spPr>
          <a:xfrm>
            <a:off x="3206337" y="1076201"/>
            <a:ext cx="5863441" cy="369333"/>
          </a:xfrm>
          <a:prstGeom prst="rect">
            <a:avLst/>
          </a:prstGeom>
          <a:solidFill>
            <a:srgbClr val="C0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Results: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2FD39B-C617-98F6-0511-678E18FA054D}"/>
              </a:ext>
            </a:extLst>
          </p:cNvPr>
          <p:cNvSpPr txBox="1"/>
          <p:nvPr/>
        </p:nvSpPr>
        <p:spPr>
          <a:xfrm>
            <a:off x="9002978" y="1076200"/>
            <a:ext cx="3196441" cy="369333"/>
          </a:xfrm>
          <a:prstGeom prst="rect">
            <a:avLst/>
          </a:prstGeom>
          <a:solidFill>
            <a:srgbClr val="C0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Limitations: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4466FE-4879-A6C3-B7F7-81D11DABC812}"/>
              </a:ext>
            </a:extLst>
          </p:cNvPr>
          <p:cNvSpPr txBox="1"/>
          <p:nvPr/>
        </p:nvSpPr>
        <p:spPr>
          <a:xfrm>
            <a:off x="9066478" y="2391556"/>
            <a:ext cx="3196441" cy="369332"/>
          </a:xfrm>
          <a:prstGeom prst="rect">
            <a:avLst/>
          </a:prstGeom>
          <a:solidFill>
            <a:srgbClr val="C0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Conclusion: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427C04-DDDF-9ACC-FBBA-445B2610FB60}"/>
              </a:ext>
            </a:extLst>
          </p:cNvPr>
          <p:cNvSpPr txBox="1"/>
          <p:nvPr/>
        </p:nvSpPr>
        <p:spPr>
          <a:xfrm>
            <a:off x="9057405" y="4577768"/>
            <a:ext cx="3223655" cy="369332"/>
          </a:xfrm>
          <a:prstGeom prst="rect">
            <a:avLst/>
          </a:prstGeom>
          <a:solidFill>
            <a:srgbClr val="C0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Citations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DD51E520-1235-522E-40F4-9C046627AF31}"/>
              </a:ext>
              <a:ext uri="{147F2762-F138-4A5C-976F-8EAC2B608ADB}">
                <a16:predDERef xmlns:a16="http://schemas.microsoft.com/office/drawing/2014/main" pred="{9862A5AE-6947-492B-4B29-36F785A8B9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0900923"/>
              </p:ext>
            </p:extLst>
          </p:nvPr>
        </p:nvGraphicFramePr>
        <p:xfrm>
          <a:off x="6213475" y="4524376"/>
          <a:ext cx="2784929" cy="2425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3D94FFB-37FC-8799-7CE8-32E06B3A4C2A}"/>
              </a:ext>
              <a:ext uri="{147F2762-F138-4A5C-976F-8EAC2B608ADB}">
                <a16:predDERef xmlns:a16="http://schemas.microsoft.com/office/drawing/2014/main" pred="{DD51E520-1235-522E-40F4-9C046627AF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5931442"/>
              </p:ext>
            </p:extLst>
          </p:nvPr>
        </p:nvGraphicFramePr>
        <p:xfrm>
          <a:off x="3049357" y="4528905"/>
          <a:ext cx="3080659" cy="2416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B82C038-7749-C05F-E069-19ADE91C4F3C}"/>
              </a:ext>
            </a:extLst>
          </p:cNvPr>
          <p:cNvSpPr txBox="1"/>
          <p:nvPr/>
        </p:nvSpPr>
        <p:spPr>
          <a:xfrm>
            <a:off x="-71747" y="4465616"/>
            <a:ext cx="3262413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1200" dirty="0">
                <a:latin typeface="Calibri"/>
                <a:ea typeface="Calibri"/>
                <a:cs typeface="Calibri"/>
              </a:rPr>
              <a:t>Cross-sectional survey conducted at </a:t>
            </a:r>
            <a:r>
              <a:rPr lang="en-US" sz="1200" dirty="0" err="1">
                <a:latin typeface="Calibri"/>
                <a:ea typeface="Calibri"/>
                <a:cs typeface="Calibri"/>
              </a:rPr>
              <a:t>SIUe</a:t>
            </a:r>
            <a:r>
              <a:rPr lang="en-US" sz="1200" dirty="0">
                <a:latin typeface="Calibri"/>
                <a:ea typeface="Calibri"/>
                <a:cs typeface="Calibri"/>
              </a:rPr>
              <a:t> from January 20-February 20, 2026.</a:t>
            </a:r>
          </a:p>
          <a:p>
            <a:pPr marL="171450" indent="-171450">
              <a:buFont typeface="Arial"/>
              <a:buChar char="•"/>
            </a:pPr>
            <a:r>
              <a:rPr lang="en-US" sz="1200">
                <a:latin typeface="Calibri"/>
                <a:ea typeface="Calibri"/>
                <a:cs typeface="Calibri"/>
              </a:rPr>
              <a:t>Distribution</a:t>
            </a:r>
            <a:r>
              <a:rPr lang="en-US" sz="1200" dirty="0">
                <a:latin typeface="Calibri"/>
                <a:ea typeface="Calibri"/>
                <a:cs typeface="Calibri"/>
              </a:rPr>
              <a:t>: QR codes, </a:t>
            </a:r>
            <a:r>
              <a:rPr lang="en-US" sz="1200" i="1" dirty="0">
                <a:latin typeface="Calibri"/>
                <a:ea typeface="Calibri"/>
                <a:cs typeface="Calibri"/>
              </a:rPr>
              <a:t>E-today, Place to be at the E.</a:t>
            </a:r>
          </a:p>
          <a:p>
            <a:pPr marL="171450" indent="-171450">
              <a:buFont typeface="Arial"/>
              <a:buChar char="•"/>
            </a:pPr>
            <a:r>
              <a:rPr lang="en-US" sz="1200">
                <a:latin typeface="Calibri"/>
                <a:ea typeface="Calibri"/>
                <a:cs typeface="Calibri"/>
              </a:rPr>
              <a:t>Sample Size: 89 completed surveys</a:t>
            </a:r>
            <a:endParaRPr lang="en-US" sz="1200" dirty="0">
              <a:latin typeface="Calibri"/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>
                <a:latin typeface="Calibri"/>
                <a:ea typeface="Calibri"/>
                <a:cs typeface="Calibri"/>
              </a:rPr>
              <a:t>Primary Outcome:</a:t>
            </a:r>
            <a:endParaRPr lang="en-US" sz="1200" dirty="0">
              <a:latin typeface="Calibri"/>
              <a:ea typeface="Calibri"/>
              <a:cs typeface="Calibr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latin typeface="Calibri"/>
                <a:ea typeface="Calibri"/>
                <a:cs typeface="Calibri"/>
              </a:rPr>
              <a:t>Number of AED locations correctly identified (out of 5)</a:t>
            </a:r>
          </a:p>
          <a:p>
            <a:pPr marL="171450" indent="-171450">
              <a:buFont typeface="Arial"/>
              <a:buChar char="•"/>
            </a:pPr>
            <a:r>
              <a:rPr lang="en-US" sz="1200">
                <a:latin typeface="Calibri"/>
                <a:ea typeface="Calibri"/>
                <a:cs typeface="Calibri"/>
              </a:rPr>
              <a:t>Secondary Outcomes:</a:t>
            </a:r>
            <a:endParaRPr lang="en-US" sz="1200" dirty="0">
              <a:latin typeface="Calibri"/>
              <a:ea typeface="Calibri"/>
              <a:cs typeface="Calibr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>
                <a:latin typeface="Calibri"/>
                <a:ea typeface="Calibri"/>
                <a:cs typeface="Calibri"/>
              </a:rPr>
              <a:t>Training Status</a:t>
            </a:r>
            <a:endParaRPr lang="en-US" sz="1200" dirty="0">
              <a:latin typeface="Calibri"/>
              <a:ea typeface="Calibri"/>
              <a:cs typeface="Calibr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latin typeface="Calibri"/>
                <a:ea typeface="Calibri"/>
                <a:cs typeface="Calibri"/>
              </a:rPr>
              <a:t>Perceptions of SBK availability</a:t>
            </a:r>
          </a:p>
          <a:p>
            <a:pPr marL="628650" lvl="1" indent="-171450">
              <a:buFont typeface="Courier New"/>
              <a:buChar char="o"/>
            </a:pPr>
            <a:r>
              <a:rPr lang="en-US" sz="1200">
                <a:latin typeface="Calibri"/>
                <a:ea typeface="Calibri"/>
                <a:cs typeface="Calibri"/>
              </a:rPr>
              <a:t>Awareness</a:t>
            </a:r>
            <a:endParaRPr lang="en-US" sz="1200" dirty="0">
              <a:latin typeface="Calibri"/>
              <a:ea typeface="Calibri"/>
              <a:cs typeface="Calibri"/>
            </a:endParaRPr>
          </a:p>
          <a:p>
            <a:pPr marL="628650" lvl="1" indent="-171450">
              <a:buFont typeface="Courier New"/>
              <a:buChar char="o"/>
            </a:pPr>
            <a:endParaRPr lang="en-US" sz="1200" dirty="0">
              <a:latin typeface="Calibri"/>
              <a:ea typeface="Calibri"/>
              <a:cs typeface="Calibri"/>
            </a:endParaRPr>
          </a:p>
          <a:p>
            <a:pPr marL="628650" lvl="1" indent="-171450">
              <a:buFont typeface="Courier New"/>
              <a:buChar char="o"/>
            </a:pPr>
            <a:endParaRPr lang="en-US" sz="1200" dirty="0">
              <a:latin typeface="Calibri"/>
              <a:ea typeface="Calibri"/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994CCB-CBBE-0AF8-C68E-6757992E132E}"/>
              </a:ext>
            </a:extLst>
          </p:cNvPr>
          <p:cNvSpPr txBox="1"/>
          <p:nvPr/>
        </p:nvSpPr>
        <p:spPr>
          <a:xfrm>
            <a:off x="8998857" y="4943928"/>
            <a:ext cx="3184070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buAutoNum type="arabicPeriod"/>
            </a:pPr>
            <a:r>
              <a:rPr lang="en-US" sz="800">
                <a:latin typeface="Times New Roman"/>
              </a:rPr>
              <a:t>Petek BJ, et al. Sudden cardiac death in National Collegiate Athletic Association </a:t>
            </a:r>
            <a:r>
              <a:rPr lang="en-US" sz="800" dirty="0">
                <a:latin typeface="Times New Roman"/>
              </a:rPr>
              <a:t>athletes: a 20-year study. Circulation. 2024;149(2):80-90. </a:t>
            </a:r>
            <a:r>
              <a:rPr lang="en-US" sz="800">
                <a:latin typeface="Times New Roman"/>
              </a:rPr>
              <a:t>doi:10.1161/CIRCULATIONAHA.123.065908. </a:t>
            </a:r>
            <a:r>
              <a:rPr lang="en-US" sz="800" u="sng" strike="noStrike" dirty="0">
                <a:solidFill>
                  <a:srgbClr val="467886"/>
                </a:solidFill>
                <a:latin typeface="Times New Roman"/>
                <a:ea typeface="Times New Roman"/>
                <a:cs typeface="Times New Roman"/>
                <a:hlinkClick r:id="rId5"/>
              </a:rPr>
              <a:t>https://pubmed.ncbi.nlm.nih.gov/37955565/</a:t>
            </a:r>
            <a:r>
              <a:rPr lang="en-US" sz="800" dirty="0">
                <a:latin typeface="Times New Roman"/>
              </a:rPr>
              <a:t> </a:t>
            </a:r>
            <a:endParaRPr lang="en-US" sz="800">
              <a:latin typeface="Times New Roman"/>
              <a:cs typeface="Times New Roman"/>
            </a:endParaRPr>
          </a:p>
          <a:p>
            <a:pPr marL="228600" indent="-228600">
              <a:buAutoNum type="arabicPeriod"/>
            </a:pPr>
            <a:r>
              <a:rPr lang="en-US" sz="800">
                <a:highlight>
                  <a:srgbClr val="FFFFFF"/>
                </a:highlight>
                <a:latin typeface="Times New Roman"/>
                <a:cs typeface="Times New Roman"/>
              </a:rPr>
              <a:t>American Heart Association. CPR Facts and Stats. cpr.heart.org. Published 2021. </a:t>
            </a:r>
            <a:r>
              <a:rPr lang="en-US" sz="800" u="sng" dirty="0">
                <a:highlight>
                  <a:srgbClr val="FFFFFF"/>
                </a:highlight>
                <a:latin typeface="Times New Roman"/>
                <a:cs typeface="Times New Roman"/>
                <a:hlinkClick r:id="rId6"/>
              </a:rPr>
              <a:t>https://cpr.heart.org/en/resources/cpr-facts-and-stats</a:t>
            </a:r>
            <a:endParaRPr lang="en-US" sz="800" dirty="0">
              <a:highlight>
                <a:srgbClr val="FFFFFF"/>
              </a:highlight>
              <a:latin typeface="Times New Roman"/>
              <a:cs typeface="Times New Roman"/>
            </a:endParaRPr>
          </a:p>
          <a:p>
            <a:pPr marL="228600" indent="-228600">
              <a:buAutoNum type="arabicPeriod"/>
            </a:pPr>
            <a:r>
              <a:rPr lang="en-US" sz="800">
                <a:highlight>
                  <a:srgbClr val="FFFFFF"/>
                </a:highlight>
                <a:latin typeface="Times New Roman"/>
                <a:cs typeface="Times New Roman"/>
              </a:rPr>
              <a:t>Joseph B, Hosseinpour H, Sakran J. Study quantifies dramatic rise in school shootings and related fatalities since 1970. ACS press release. Chicago, IL: ACS; March 6, 2024. Accessed June 18, 2025. </a:t>
            </a:r>
            <a:r>
              <a:rPr lang="en-US" sz="800" u="sng" dirty="0">
                <a:highlight>
                  <a:srgbClr val="FFFFFF"/>
                </a:highlight>
                <a:latin typeface="Times New Roman"/>
                <a:cs typeface="Times New Roman"/>
                <a:hlinkClick r:id="rId7"/>
              </a:rPr>
              <a:t>https://www.facs.org/media-center/press-releases/2024/study-quantifies-dramatic-rise-in-school-shootings-and-related-fatalities-since-1970/</a:t>
            </a:r>
            <a:r>
              <a:rPr lang="en-US" sz="800" dirty="0">
                <a:highlight>
                  <a:srgbClr val="FFFFFF"/>
                </a:highlight>
                <a:latin typeface="Times New Roman"/>
                <a:cs typeface="Times New Roman"/>
              </a:rPr>
              <a:t> </a:t>
            </a:r>
          </a:p>
          <a:p>
            <a:pPr marL="228600" indent="-228600">
              <a:buAutoNum type="arabicPeriod"/>
            </a:pPr>
            <a:endParaRPr lang="en-US" sz="800" u="sng" dirty="0">
              <a:highlight>
                <a:srgbClr val="FFFFFF"/>
              </a:highlight>
              <a:latin typeface="Times New Roman"/>
              <a:cs typeface="Times New Roman"/>
            </a:endParaRPr>
          </a:p>
          <a:p>
            <a:pPr marL="228600" indent="-228600">
              <a:buAutoNum type="arabicPeriod"/>
            </a:pPr>
            <a:endParaRPr lang="en-US" sz="600" dirty="0">
              <a:latin typeface="Times New Roman"/>
              <a:cs typeface="Times New Roman"/>
            </a:endParaRPr>
          </a:p>
          <a:p>
            <a:pPr algn="ctr"/>
            <a:endParaRPr lang="en-US">
              <a:latin typeface="Aptos" panose="020B0004020202020204"/>
              <a:cs typeface="Times New Roman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06FACB-E906-4E42-04C6-90D60FD7369D}"/>
              </a:ext>
            </a:extLst>
          </p:cNvPr>
          <p:cNvSpPr txBox="1"/>
          <p:nvPr/>
        </p:nvSpPr>
        <p:spPr>
          <a:xfrm>
            <a:off x="12368" y="1444005"/>
            <a:ext cx="3306946" cy="29546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,Sans-Serif"/>
              <a:buChar char="•"/>
            </a:pPr>
            <a:r>
              <a:rPr lang="en-US" sz="1200">
                <a:latin typeface="Calibri"/>
                <a:ea typeface="Calibri"/>
                <a:cs typeface="Calibri"/>
              </a:rPr>
              <a:t>Sudden cardiac arrests are the leading medical cause of death in collegiate athletes.</a:t>
            </a:r>
            <a:r>
              <a:rPr lang="en-US" sz="1200" baseline="30000" dirty="0">
                <a:latin typeface="Calibri"/>
                <a:ea typeface="Calibri"/>
                <a:cs typeface="Calibri"/>
              </a:rPr>
              <a:t>1,2</a:t>
            </a:r>
            <a:endParaRPr lang="en-US" sz="800" dirty="0">
              <a:latin typeface="Calibri"/>
              <a:ea typeface="Calibri"/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1200" dirty="0">
                <a:latin typeface="Calibri"/>
                <a:ea typeface="Calibri"/>
                <a:cs typeface="Calibri"/>
              </a:rPr>
              <a:t>Similarly, traumatic bleeds remain an emergency, with the rates of school shootings increasing ten-fold from 20 incidents in 1970 to 251 in 2021.</a:t>
            </a:r>
            <a:r>
              <a:rPr lang="en-US" sz="1200" baseline="30000" dirty="0">
                <a:latin typeface="Calibri"/>
                <a:ea typeface="Calibri"/>
                <a:cs typeface="Calibri"/>
              </a:rPr>
              <a:t>3</a:t>
            </a:r>
          </a:p>
          <a:p>
            <a:pPr marL="171450" indent="-171450">
              <a:buFont typeface="Arial,Sans-Serif"/>
              <a:buChar char="•"/>
            </a:pPr>
            <a:r>
              <a:rPr lang="en-US" sz="1200" dirty="0">
                <a:latin typeface="Calibri"/>
                <a:ea typeface="Calibri"/>
                <a:cs typeface="Calibri"/>
              </a:rPr>
              <a:t>Early use of automated external defibrillators (AEDs)and Stop the Bleed Kits (SBKs) could </a:t>
            </a:r>
            <a:r>
              <a:rPr lang="en-US" sz="1200">
                <a:latin typeface="Calibri"/>
                <a:ea typeface="Calibri"/>
                <a:cs typeface="Calibri"/>
              </a:rPr>
              <a:t>improve survival outcomes in these emergencies. </a:t>
            </a:r>
          </a:p>
          <a:p>
            <a:pPr marL="171450" indent="-171450">
              <a:buFont typeface="Arial,Sans-Serif"/>
              <a:buChar char="•"/>
            </a:pPr>
            <a:r>
              <a:rPr lang="en-US" sz="1200" dirty="0">
                <a:latin typeface="Calibri"/>
                <a:ea typeface="Calibri"/>
                <a:cs typeface="Calibri"/>
              </a:rPr>
              <a:t>Understanding awareness, accessibility, and readiness to use these devices is paramount to improving emergency response on the </a:t>
            </a:r>
            <a:r>
              <a:rPr lang="en-US" sz="1200">
                <a:latin typeface="Calibri"/>
                <a:ea typeface="Calibri"/>
                <a:cs typeface="Calibri"/>
              </a:rPr>
              <a:t>college campus</a:t>
            </a:r>
          </a:p>
          <a:p>
            <a:pPr algn="l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F879C54-DC5D-260F-B5FD-4E1493DCEDA9}"/>
              </a:ext>
            </a:extLst>
          </p:cNvPr>
          <p:cNvSpPr txBox="1"/>
          <p:nvPr/>
        </p:nvSpPr>
        <p:spPr>
          <a:xfrm>
            <a:off x="9078850" y="2813791"/>
            <a:ext cx="3255818" cy="21236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1200"/>
              <a:t>Awareness of AEDs was high, but location knowledge was poor</a:t>
            </a:r>
          </a:p>
          <a:p>
            <a:pPr marL="171450" indent="-171450">
              <a:buFont typeface="Arial"/>
              <a:buChar char="•"/>
            </a:pPr>
            <a:r>
              <a:rPr lang="en-US" sz="1200"/>
              <a:t>Current AED training was limited</a:t>
            </a:r>
            <a:endParaRPr lang="en-US" sz="1200" dirty="0"/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SBK </a:t>
            </a:r>
            <a:r>
              <a:rPr lang="en-US" sz="1200"/>
              <a:t>awareness</a:t>
            </a:r>
            <a:r>
              <a:rPr lang="en-US" sz="1200" dirty="0"/>
              <a:t> and training were significantly lower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Most participants supported public accessibilit</a:t>
            </a:r>
            <a:r>
              <a:rPr lang="en-US" sz="1200"/>
              <a:t>y of SBKs</a:t>
            </a:r>
            <a:endParaRPr lang="en-US" sz="1200" dirty="0"/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Overall findings </a:t>
            </a:r>
            <a:r>
              <a:rPr lang="en-US" sz="1200"/>
              <a:t>suggest important barriers for effective emergency response</a:t>
            </a:r>
          </a:p>
          <a:p>
            <a:pPr marL="171450" indent="-171450">
              <a:buFont typeface="Arial"/>
              <a:buChar char="•"/>
            </a:pPr>
            <a:endParaRPr lang="en-US" sz="1200" dirty="0"/>
          </a:p>
          <a:p>
            <a:pPr marL="171450" indent="-171450">
              <a:buFont typeface="Arial"/>
              <a:buChar char="•"/>
            </a:pPr>
            <a:endParaRPr lang="en-US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FBDF980-4CBE-3DB7-98E3-DA3E9993C56D}"/>
              </a:ext>
            </a:extLst>
          </p:cNvPr>
          <p:cNvSpPr txBox="1"/>
          <p:nvPr/>
        </p:nvSpPr>
        <p:spPr>
          <a:xfrm>
            <a:off x="4856513" y="5431310"/>
            <a:ext cx="663038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00"/>
              <a:t>n=86</a:t>
            </a:r>
            <a:endParaRPr lang="en-US" sz="800" dirty="0"/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4C0CF3A7-2713-A1C0-8215-2D84870678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582441"/>
              </p:ext>
            </p:extLst>
          </p:nvPr>
        </p:nvGraphicFramePr>
        <p:xfrm>
          <a:off x="3311071" y="1442357"/>
          <a:ext cx="5743818" cy="823867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442964">
                  <a:extLst>
                    <a:ext uri="{9D8B030D-6E8A-4147-A177-3AD203B41FA5}">
                      <a16:colId xmlns:a16="http://schemas.microsoft.com/office/drawing/2014/main" val="2579768857"/>
                    </a:ext>
                  </a:extLst>
                </a:gridCol>
                <a:gridCol w="1434226">
                  <a:extLst>
                    <a:ext uri="{9D8B030D-6E8A-4147-A177-3AD203B41FA5}">
                      <a16:colId xmlns:a16="http://schemas.microsoft.com/office/drawing/2014/main" val="1758541431"/>
                    </a:ext>
                  </a:extLst>
                </a:gridCol>
                <a:gridCol w="1434226">
                  <a:extLst>
                    <a:ext uri="{9D8B030D-6E8A-4147-A177-3AD203B41FA5}">
                      <a16:colId xmlns:a16="http://schemas.microsoft.com/office/drawing/2014/main" val="662029338"/>
                    </a:ext>
                  </a:extLst>
                </a:gridCol>
                <a:gridCol w="1432402">
                  <a:extLst>
                    <a:ext uri="{9D8B030D-6E8A-4147-A177-3AD203B41FA5}">
                      <a16:colId xmlns:a16="http://schemas.microsoft.com/office/drawing/2014/main" val="1343231443"/>
                    </a:ext>
                  </a:extLst>
                </a:gridCol>
              </a:tblGrid>
              <a:tr h="239714"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/>
                        <a:t>Participant Characteristics (n=89)</a:t>
                      </a:r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200083"/>
                  </a:ext>
                </a:extLst>
              </a:tr>
              <a:tr h="239714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Student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/>
                        <a:t>Staff</a:t>
                      </a:r>
                      <a:endParaRPr lang="en-US" sz="12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Faculty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/>
                        <a:t>Other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3467672"/>
                  </a:ext>
                </a:extLst>
              </a:tr>
              <a:tr h="275227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/>
                        <a:t>51%</a:t>
                      </a:r>
                      <a:endParaRPr lang="en-US" sz="12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/>
                        <a:t>37%</a:t>
                      </a:r>
                      <a:endParaRPr lang="en-US" sz="12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/>
                        <a:t>9%</a:t>
                      </a:r>
                      <a:endParaRPr lang="en-US" sz="12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2%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5226125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206B1980-D6ED-509F-3695-7BEFA3B07935}"/>
              </a:ext>
            </a:extLst>
          </p:cNvPr>
          <p:cNvSpPr txBox="1"/>
          <p:nvPr/>
        </p:nvSpPr>
        <p:spPr>
          <a:xfrm>
            <a:off x="9098643" y="1442356"/>
            <a:ext cx="3113973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1200" dirty="0"/>
              <a:t>Small sample size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Multiple choice questions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Single-center study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Limited survey distribution methods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284F522C-B5D3-13A6-F075-E8CEABCCCB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471033"/>
              </p:ext>
            </p:extLst>
          </p:nvPr>
        </p:nvGraphicFramePr>
        <p:xfrm>
          <a:off x="3311071" y="2249714"/>
          <a:ext cx="3756132" cy="210444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453254">
                  <a:extLst>
                    <a:ext uri="{9D8B030D-6E8A-4147-A177-3AD203B41FA5}">
                      <a16:colId xmlns:a16="http://schemas.microsoft.com/office/drawing/2014/main" val="2579768857"/>
                    </a:ext>
                  </a:extLst>
                </a:gridCol>
                <a:gridCol w="1057827">
                  <a:extLst>
                    <a:ext uri="{9D8B030D-6E8A-4147-A177-3AD203B41FA5}">
                      <a16:colId xmlns:a16="http://schemas.microsoft.com/office/drawing/2014/main" val="3882948418"/>
                    </a:ext>
                  </a:extLst>
                </a:gridCol>
                <a:gridCol w="1245051">
                  <a:extLst>
                    <a:ext uri="{9D8B030D-6E8A-4147-A177-3AD203B41FA5}">
                      <a16:colId xmlns:a16="http://schemas.microsoft.com/office/drawing/2014/main" val="1343231443"/>
                    </a:ext>
                  </a:extLst>
                </a:gridCol>
              </a:tblGrid>
              <a:tr h="44299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Awareness and Knowledge of Emergency </a:t>
                      </a:r>
                      <a:r>
                        <a:rPr lang="en-US" sz="1200"/>
                        <a:t>Equipment</a:t>
                      </a:r>
                      <a:endParaRPr lang="en-US" sz="1200" dirty="0" err="1"/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200083"/>
                  </a:ext>
                </a:extLst>
              </a:tr>
              <a:tr h="265796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/>
                        <a:t>AED</a:t>
                      </a:r>
                      <a:endParaRPr lang="en-US" sz="12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SBK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3467672"/>
                  </a:ext>
                </a:extLst>
              </a:tr>
              <a:tr h="275640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Heard of Device</a:t>
                      </a:r>
                      <a:endParaRPr lang="en-US" sz="12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/>
                        <a:t>94.4%</a:t>
                      </a:r>
                      <a:endParaRPr lang="en-US" sz="12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38.2%</a:t>
                      </a:r>
                      <a:endParaRPr lang="en-US" sz="12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502316"/>
                  </a:ext>
                </a:extLst>
              </a:tr>
              <a:tr h="44299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Correctly </a:t>
                      </a:r>
                      <a:r>
                        <a:rPr lang="en-US" sz="1200"/>
                        <a:t>Identified Purpose</a:t>
                      </a:r>
                      <a:endParaRPr lang="en-US" sz="12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/>
                        <a:t>97%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71%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0502166"/>
                  </a:ext>
                </a:extLst>
              </a:tr>
              <a:tr h="63003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Correctly </a:t>
                      </a:r>
                      <a:r>
                        <a:rPr lang="en-US" sz="1200"/>
                        <a:t>Identified Training</a:t>
                      </a:r>
                      <a:r>
                        <a:rPr lang="en-US" sz="1200" dirty="0"/>
                        <a:t> Requirements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/>
                        <a:t>47.2%</a:t>
                      </a:r>
                      <a:endParaRPr lang="en-US" sz="12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/>
                        <a:t>47.2%</a:t>
                      </a:r>
                      <a:endParaRPr lang="en-US" sz="12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049634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9D9E1A0D-093D-D07F-FABD-DD9F03DEB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170449"/>
              </p:ext>
            </p:extLst>
          </p:nvPr>
        </p:nvGraphicFramePr>
        <p:xfrm>
          <a:off x="7066642" y="2249714"/>
          <a:ext cx="2002149" cy="210334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03607">
                  <a:extLst>
                    <a:ext uri="{9D8B030D-6E8A-4147-A177-3AD203B41FA5}">
                      <a16:colId xmlns:a16="http://schemas.microsoft.com/office/drawing/2014/main" val="831837810"/>
                    </a:ext>
                  </a:extLst>
                </a:gridCol>
                <a:gridCol w="998542">
                  <a:extLst>
                    <a:ext uri="{9D8B030D-6E8A-4147-A177-3AD203B41FA5}">
                      <a16:colId xmlns:a16="http://schemas.microsoft.com/office/drawing/2014/main" val="3357988193"/>
                    </a:ext>
                  </a:extLst>
                </a:gridCol>
              </a:tblGrid>
              <a:tr h="450077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/>
                        <a:t>SBK Availability</a:t>
                      </a:r>
                      <a:endParaRPr lang="en-US" sz="12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588803374"/>
                  </a:ext>
                </a:extLst>
              </a:tr>
              <a:tr h="580100"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Not publicly </a:t>
                      </a:r>
                      <a:r>
                        <a:rPr lang="en-US" sz="1200"/>
                        <a:t>available</a:t>
                      </a:r>
                      <a:r>
                        <a:rPr lang="en-US" sz="1200" dirty="0"/>
                        <a:t> on campus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1312108472"/>
                  </a:ext>
                </a:extLst>
              </a:tr>
              <a:tr h="107316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70.9% </a:t>
                      </a:r>
                      <a:r>
                        <a:rPr lang="en-US" sz="1200"/>
                        <a:t>support</a:t>
                      </a:r>
                      <a:r>
                        <a:rPr lang="en-US" sz="1200" dirty="0"/>
                        <a:t> public access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29.1% were unsure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6080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5797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477</Words>
  <Application>Microsoft Office PowerPoint</Application>
  <PresentationFormat>Widescreen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Arial,Sans-Serif</vt:lpstr>
      <vt:lpstr>Calibri</vt:lpstr>
      <vt:lpstr>Courier New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Keys, Tessa</cp:lastModifiedBy>
  <cp:revision>790</cp:revision>
  <dcterms:created xsi:type="dcterms:W3CDTF">2026-03-05T22:38:54Z</dcterms:created>
  <dcterms:modified xsi:type="dcterms:W3CDTF">2026-03-30T17:58:53Z</dcterms:modified>
</cp:coreProperties>
</file>