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45720000" cy="1828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BC180D-1A59-0234-31B6-E29B4C005700}" v="1282" dt="2026-03-16T19:42:48.505"/>
  </p1510:revLst>
</p1510:revInfo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4" d="100"/>
          <a:sy n="24" d="100"/>
        </p:scale>
        <p:origin x="114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4B054-18D0-4D81-9A9D-90C90FC5EF8C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77988" y="857250"/>
            <a:ext cx="57880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CEFA2-3194-41AA-8D82-69A0E632B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385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CEFA2-3194-41AA-8D82-69A0E632B41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84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0" y="2992968"/>
            <a:ext cx="34290000" cy="6366933"/>
          </a:xfrm>
        </p:spPr>
        <p:txBody>
          <a:bodyPr anchor="b"/>
          <a:lstStyle>
            <a:lvl1pPr algn="ctr">
              <a:defRPr sz="1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0" y="9605435"/>
            <a:ext cx="34290000" cy="4415365"/>
          </a:xfrm>
        </p:spPr>
        <p:txBody>
          <a:bodyPr/>
          <a:lstStyle>
            <a:lvl1pPr marL="0" indent="0" algn="ctr">
              <a:buNone/>
              <a:defRPr sz="6400"/>
            </a:lvl1pPr>
            <a:lvl2pPr marL="1219215" indent="0" algn="ctr">
              <a:buNone/>
              <a:defRPr sz="5333"/>
            </a:lvl2pPr>
            <a:lvl3pPr marL="2438430" indent="0" algn="ctr">
              <a:buNone/>
              <a:defRPr sz="4800"/>
            </a:lvl3pPr>
            <a:lvl4pPr marL="3657646" indent="0" algn="ctr">
              <a:buNone/>
              <a:defRPr sz="4267"/>
            </a:lvl4pPr>
            <a:lvl5pPr marL="4876861" indent="0" algn="ctr">
              <a:buNone/>
              <a:defRPr sz="4267"/>
            </a:lvl5pPr>
            <a:lvl6pPr marL="6096076" indent="0" algn="ctr">
              <a:buNone/>
              <a:defRPr sz="4267"/>
            </a:lvl6pPr>
            <a:lvl7pPr marL="7315291" indent="0" algn="ctr">
              <a:buNone/>
              <a:defRPr sz="4267"/>
            </a:lvl7pPr>
            <a:lvl8pPr marL="8534507" indent="0" algn="ctr">
              <a:buNone/>
              <a:defRPr sz="4267"/>
            </a:lvl8pPr>
            <a:lvl9pPr marL="9753722" indent="0" algn="ctr">
              <a:buNone/>
              <a:defRPr sz="426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B022-50BB-4620-9DAF-0AD4124A678C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79FD2-5CCA-4992-ACB0-1F530493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653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B022-50BB-4620-9DAF-0AD4124A678C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79FD2-5CCA-4992-ACB0-1F530493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52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75" y="973667"/>
            <a:ext cx="9858375" cy="154982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0" y="973667"/>
            <a:ext cx="29003625" cy="154982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B022-50BB-4620-9DAF-0AD4124A678C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79FD2-5CCA-4992-ACB0-1F530493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15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B022-50BB-4620-9DAF-0AD4124A678C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79FD2-5CCA-4992-ACB0-1F530493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42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38" y="4559303"/>
            <a:ext cx="39433500" cy="7607299"/>
          </a:xfrm>
        </p:spPr>
        <p:txBody>
          <a:bodyPr anchor="b"/>
          <a:lstStyle>
            <a:lvl1pPr>
              <a:defRPr sz="1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38" y="12238569"/>
            <a:ext cx="39433500" cy="4000499"/>
          </a:xfrm>
        </p:spPr>
        <p:txBody>
          <a:bodyPr/>
          <a:lstStyle>
            <a:lvl1pPr marL="0" indent="0">
              <a:buNone/>
              <a:defRPr sz="6400">
                <a:solidFill>
                  <a:schemeClr val="tx1">
                    <a:tint val="82000"/>
                  </a:schemeClr>
                </a:solidFill>
              </a:defRPr>
            </a:lvl1pPr>
            <a:lvl2pPr marL="1219215" indent="0">
              <a:buNone/>
              <a:defRPr sz="5333">
                <a:solidFill>
                  <a:schemeClr val="tx1">
                    <a:tint val="82000"/>
                  </a:schemeClr>
                </a:solidFill>
              </a:defRPr>
            </a:lvl2pPr>
            <a:lvl3pPr marL="2438430" indent="0">
              <a:buNone/>
              <a:defRPr sz="4800">
                <a:solidFill>
                  <a:schemeClr val="tx1">
                    <a:tint val="82000"/>
                  </a:schemeClr>
                </a:solidFill>
              </a:defRPr>
            </a:lvl3pPr>
            <a:lvl4pPr marL="3657646" indent="0">
              <a:buNone/>
              <a:defRPr sz="4267">
                <a:solidFill>
                  <a:schemeClr val="tx1">
                    <a:tint val="82000"/>
                  </a:schemeClr>
                </a:solidFill>
              </a:defRPr>
            </a:lvl4pPr>
            <a:lvl5pPr marL="4876861" indent="0">
              <a:buNone/>
              <a:defRPr sz="4267">
                <a:solidFill>
                  <a:schemeClr val="tx1">
                    <a:tint val="82000"/>
                  </a:schemeClr>
                </a:solidFill>
              </a:defRPr>
            </a:lvl5pPr>
            <a:lvl6pPr marL="6096076" indent="0">
              <a:buNone/>
              <a:defRPr sz="4267">
                <a:solidFill>
                  <a:schemeClr val="tx1">
                    <a:tint val="82000"/>
                  </a:schemeClr>
                </a:solidFill>
              </a:defRPr>
            </a:lvl6pPr>
            <a:lvl7pPr marL="7315291" indent="0">
              <a:buNone/>
              <a:defRPr sz="4267">
                <a:solidFill>
                  <a:schemeClr val="tx1">
                    <a:tint val="82000"/>
                  </a:schemeClr>
                </a:solidFill>
              </a:defRPr>
            </a:lvl7pPr>
            <a:lvl8pPr marL="8534507" indent="0">
              <a:buNone/>
              <a:defRPr sz="4267">
                <a:solidFill>
                  <a:schemeClr val="tx1">
                    <a:tint val="82000"/>
                  </a:schemeClr>
                </a:solidFill>
              </a:defRPr>
            </a:lvl8pPr>
            <a:lvl9pPr marL="9753722" indent="0">
              <a:buNone/>
              <a:defRPr sz="426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B022-50BB-4620-9DAF-0AD4124A678C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79FD2-5CCA-4992-ACB0-1F530493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114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0" y="4868333"/>
            <a:ext cx="19431000" cy="11603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0" y="4868333"/>
            <a:ext cx="19431000" cy="11603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B022-50BB-4620-9DAF-0AD4124A678C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79FD2-5CCA-4992-ACB0-1F530493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194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5" y="973668"/>
            <a:ext cx="39433500" cy="353483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07" y="4483101"/>
            <a:ext cx="19341701" cy="2197099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19215" indent="0">
              <a:buNone/>
              <a:defRPr sz="5333" b="1"/>
            </a:lvl2pPr>
            <a:lvl3pPr marL="2438430" indent="0">
              <a:buNone/>
              <a:defRPr sz="4800" b="1"/>
            </a:lvl3pPr>
            <a:lvl4pPr marL="3657646" indent="0">
              <a:buNone/>
              <a:defRPr sz="4267" b="1"/>
            </a:lvl4pPr>
            <a:lvl5pPr marL="4876861" indent="0">
              <a:buNone/>
              <a:defRPr sz="4267" b="1"/>
            </a:lvl5pPr>
            <a:lvl6pPr marL="6096076" indent="0">
              <a:buNone/>
              <a:defRPr sz="4267" b="1"/>
            </a:lvl6pPr>
            <a:lvl7pPr marL="7315291" indent="0">
              <a:buNone/>
              <a:defRPr sz="4267" b="1"/>
            </a:lvl7pPr>
            <a:lvl8pPr marL="8534507" indent="0">
              <a:buNone/>
              <a:defRPr sz="4267" b="1"/>
            </a:lvl8pPr>
            <a:lvl9pPr marL="9753722" indent="0">
              <a:buNone/>
              <a:defRPr sz="42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07" y="6680200"/>
            <a:ext cx="19341701" cy="9825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0" y="4483101"/>
            <a:ext cx="19436955" cy="2197099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19215" indent="0">
              <a:buNone/>
              <a:defRPr sz="5333" b="1"/>
            </a:lvl2pPr>
            <a:lvl3pPr marL="2438430" indent="0">
              <a:buNone/>
              <a:defRPr sz="4800" b="1"/>
            </a:lvl3pPr>
            <a:lvl4pPr marL="3657646" indent="0">
              <a:buNone/>
              <a:defRPr sz="4267" b="1"/>
            </a:lvl4pPr>
            <a:lvl5pPr marL="4876861" indent="0">
              <a:buNone/>
              <a:defRPr sz="4267" b="1"/>
            </a:lvl5pPr>
            <a:lvl6pPr marL="6096076" indent="0">
              <a:buNone/>
              <a:defRPr sz="4267" b="1"/>
            </a:lvl6pPr>
            <a:lvl7pPr marL="7315291" indent="0">
              <a:buNone/>
              <a:defRPr sz="4267" b="1"/>
            </a:lvl7pPr>
            <a:lvl8pPr marL="8534507" indent="0">
              <a:buNone/>
              <a:defRPr sz="4267" b="1"/>
            </a:lvl8pPr>
            <a:lvl9pPr marL="9753722" indent="0">
              <a:buNone/>
              <a:defRPr sz="42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0" y="6680200"/>
            <a:ext cx="19436955" cy="9825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B022-50BB-4620-9DAF-0AD4124A678C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79FD2-5CCA-4992-ACB0-1F530493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33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B022-50BB-4620-9DAF-0AD4124A678C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79FD2-5CCA-4992-ACB0-1F530493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42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B022-50BB-4620-9DAF-0AD4124A678C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79FD2-5CCA-4992-ACB0-1F530493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040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7" y="1219200"/>
            <a:ext cx="14745889" cy="4267200"/>
          </a:xfrm>
        </p:spPr>
        <p:txBody>
          <a:bodyPr anchor="b"/>
          <a:lstStyle>
            <a:lvl1pPr>
              <a:defRPr sz="85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5" y="2633135"/>
            <a:ext cx="23145750" cy="12996333"/>
          </a:xfrm>
        </p:spPr>
        <p:txBody>
          <a:bodyPr/>
          <a:lstStyle>
            <a:lvl1pPr>
              <a:defRPr sz="8533"/>
            </a:lvl1pPr>
            <a:lvl2pPr>
              <a:defRPr sz="7467"/>
            </a:lvl2pPr>
            <a:lvl3pPr>
              <a:defRPr sz="6400"/>
            </a:lvl3pPr>
            <a:lvl4pPr>
              <a:defRPr sz="5333"/>
            </a:lvl4pPr>
            <a:lvl5pPr>
              <a:defRPr sz="5333"/>
            </a:lvl5pPr>
            <a:lvl6pPr>
              <a:defRPr sz="5333"/>
            </a:lvl6pPr>
            <a:lvl7pPr>
              <a:defRPr sz="5333"/>
            </a:lvl7pPr>
            <a:lvl8pPr>
              <a:defRPr sz="5333"/>
            </a:lvl8pPr>
            <a:lvl9pPr>
              <a:defRPr sz="5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7" y="5486400"/>
            <a:ext cx="14745889" cy="10164235"/>
          </a:xfrm>
        </p:spPr>
        <p:txBody>
          <a:bodyPr/>
          <a:lstStyle>
            <a:lvl1pPr marL="0" indent="0">
              <a:buNone/>
              <a:defRPr sz="4267"/>
            </a:lvl1pPr>
            <a:lvl2pPr marL="1219215" indent="0">
              <a:buNone/>
              <a:defRPr sz="3733"/>
            </a:lvl2pPr>
            <a:lvl3pPr marL="2438430" indent="0">
              <a:buNone/>
              <a:defRPr sz="3200"/>
            </a:lvl3pPr>
            <a:lvl4pPr marL="3657646" indent="0">
              <a:buNone/>
              <a:defRPr sz="2667"/>
            </a:lvl4pPr>
            <a:lvl5pPr marL="4876861" indent="0">
              <a:buNone/>
              <a:defRPr sz="2667"/>
            </a:lvl5pPr>
            <a:lvl6pPr marL="6096076" indent="0">
              <a:buNone/>
              <a:defRPr sz="2667"/>
            </a:lvl6pPr>
            <a:lvl7pPr marL="7315291" indent="0">
              <a:buNone/>
              <a:defRPr sz="2667"/>
            </a:lvl7pPr>
            <a:lvl8pPr marL="8534507" indent="0">
              <a:buNone/>
              <a:defRPr sz="2667"/>
            </a:lvl8pPr>
            <a:lvl9pPr marL="9753722" indent="0">
              <a:buNone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B022-50BB-4620-9DAF-0AD4124A678C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79FD2-5CCA-4992-ACB0-1F530493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730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7" y="1219200"/>
            <a:ext cx="14745889" cy="4267200"/>
          </a:xfrm>
        </p:spPr>
        <p:txBody>
          <a:bodyPr anchor="b"/>
          <a:lstStyle>
            <a:lvl1pPr>
              <a:defRPr sz="85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5" y="2633135"/>
            <a:ext cx="23145750" cy="12996333"/>
          </a:xfrm>
        </p:spPr>
        <p:txBody>
          <a:bodyPr anchor="t"/>
          <a:lstStyle>
            <a:lvl1pPr marL="0" indent="0">
              <a:buNone/>
              <a:defRPr sz="8533"/>
            </a:lvl1pPr>
            <a:lvl2pPr marL="1219215" indent="0">
              <a:buNone/>
              <a:defRPr sz="7467"/>
            </a:lvl2pPr>
            <a:lvl3pPr marL="2438430" indent="0">
              <a:buNone/>
              <a:defRPr sz="6400"/>
            </a:lvl3pPr>
            <a:lvl4pPr marL="3657646" indent="0">
              <a:buNone/>
              <a:defRPr sz="5333"/>
            </a:lvl4pPr>
            <a:lvl5pPr marL="4876861" indent="0">
              <a:buNone/>
              <a:defRPr sz="5333"/>
            </a:lvl5pPr>
            <a:lvl6pPr marL="6096076" indent="0">
              <a:buNone/>
              <a:defRPr sz="5333"/>
            </a:lvl6pPr>
            <a:lvl7pPr marL="7315291" indent="0">
              <a:buNone/>
              <a:defRPr sz="5333"/>
            </a:lvl7pPr>
            <a:lvl8pPr marL="8534507" indent="0">
              <a:buNone/>
              <a:defRPr sz="5333"/>
            </a:lvl8pPr>
            <a:lvl9pPr marL="9753722" indent="0">
              <a:buNone/>
              <a:defRPr sz="53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7" y="5486400"/>
            <a:ext cx="14745889" cy="10164235"/>
          </a:xfrm>
        </p:spPr>
        <p:txBody>
          <a:bodyPr/>
          <a:lstStyle>
            <a:lvl1pPr marL="0" indent="0">
              <a:buNone/>
              <a:defRPr sz="4267"/>
            </a:lvl1pPr>
            <a:lvl2pPr marL="1219215" indent="0">
              <a:buNone/>
              <a:defRPr sz="3733"/>
            </a:lvl2pPr>
            <a:lvl3pPr marL="2438430" indent="0">
              <a:buNone/>
              <a:defRPr sz="3200"/>
            </a:lvl3pPr>
            <a:lvl4pPr marL="3657646" indent="0">
              <a:buNone/>
              <a:defRPr sz="2667"/>
            </a:lvl4pPr>
            <a:lvl5pPr marL="4876861" indent="0">
              <a:buNone/>
              <a:defRPr sz="2667"/>
            </a:lvl5pPr>
            <a:lvl6pPr marL="6096076" indent="0">
              <a:buNone/>
              <a:defRPr sz="2667"/>
            </a:lvl6pPr>
            <a:lvl7pPr marL="7315291" indent="0">
              <a:buNone/>
              <a:defRPr sz="2667"/>
            </a:lvl7pPr>
            <a:lvl8pPr marL="8534507" indent="0">
              <a:buNone/>
              <a:defRPr sz="2667"/>
            </a:lvl8pPr>
            <a:lvl9pPr marL="9753722" indent="0">
              <a:buNone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3B022-50BB-4620-9DAF-0AD4124A678C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79FD2-5CCA-4992-ACB0-1F530493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51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0" y="973668"/>
            <a:ext cx="39433500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0" y="4868333"/>
            <a:ext cx="39433500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0" y="16950268"/>
            <a:ext cx="102870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03B022-50BB-4620-9DAF-0AD4124A678C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0" y="16950268"/>
            <a:ext cx="154305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0" y="16950268"/>
            <a:ext cx="102870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179FD2-5CCA-4992-ACB0-1F530493E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95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438430" rtl="0" eaLnBrk="1" latinLnBrk="0" hangingPunct="1">
        <a:lnSpc>
          <a:spcPct val="90000"/>
        </a:lnSpc>
        <a:spcBef>
          <a:spcPct val="0"/>
        </a:spcBef>
        <a:buNone/>
        <a:defRPr sz="1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9608" indent="-609608" algn="l" defTabSz="2438430" rtl="0" eaLnBrk="1" latinLnBrk="0" hangingPunct="1">
        <a:lnSpc>
          <a:spcPct val="90000"/>
        </a:lnSpc>
        <a:spcBef>
          <a:spcPts val="2667"/>
        </a:spcBef>
        <a:buFont typeface="Arial" panose="020B0604020202020204" pitchFamily="34" charset="0"/>
        <a:buChar char="•"/>
        <a:defRPr sz="7467" kern="1200">
          <a:solidFill>
            <a:schemeClr val="tx1"/>
          </a:solidFill>
          <a:latin typeface="+mn-lt"/>
          <a:ea typeface="+mn-ea"/>
          <a:cs typeface="+mn-cs"/>
        </a:defRPr>
      </a:lvl1pPr>
      <a:lvl2pPr marL="1828823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3048038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5333" kern="1200">
          <a:solidFill>
            <a:schemeClr val="tx1"/>
          </a:solidFill>
          <a:latin typeface="+mn-lt"/>
          <a:ea typeface="+mn-ea"/>
          <a:cs typeface="+mn-cs"/>
        </a:defRPr>
      </a:lvl3pPr>
      <a:lvl4pPr marL="4267253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69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6705684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924899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9144114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10363330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219215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438430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657646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76861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6096076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315291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534507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753722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A9C2CF1-4632-1343-9C44-A399FF04A7B0}"/>
              </a:ext>
            </a:extLst>
          </p:cNvPr>
          <p:cNvSpPr/>
          <p:nvPr/>
        </p:nvSpPr>
        <p:spPr>
          <a:xfrm>
            <a:off x="0" y="1"/>
            <a:ext cx="45720000" cy="24482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Survey the Psych-Oncology Integration Models in Breast Cancer Care</a:t>
            </a:r>
          </a:p>
          <a:p>
            <a:pPr algn="ctr"/>
            <a:r>
              <a:rPr lang="en-US" sz="3600" b="1" dirty="0" err="1">
                <a:solidFill>
                  <a:schemeClr val="tx1"/>
                </a:solidFill>
              </a:rPr>
              <a:t>Tereesa</a:t>
            </a:r>
            <a:r>
              <a:rPr lang="en-US" sz="3600" b="1" dirty="0">
                <a:solidFill>
                  <a:schemeClr val="tx1"/>
                </a:solidFill>
              </a:rPr>
              <a:t> Mahoney, PharmD Candidate, Audrey Slankard, PharmD Candidate; Kelly Gable, PharmD</a:t>
            </a:r>
            <a:r>
              <a:rPr lang="en-US" sz="3600" b="1">
                <a:solidFill>
                  <a:schemeClr val="tx1"/>
                </a:solidFill>
              </a:rPr>
              <a:t>, BCPP, FAAPP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58B3234-7F67-6727-8E96-06A7E9422B22}"/>
              </a:ext>
            </a:extLst>
          </p:cNvPr>
          <p:cNvSpPr/>
          <p:nvPr/>
        </p:nvSpPr>
        <p:spPr>
          <a:xfrm>
            <a:off x="136668" y="2847042"/>
            <a:ext cx="10117394" cy="10543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chemeClr val="tx1"/>
                </a:solidFill>
              </a:rPr>
              <a:t>Background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1A7120B-C3FE-F58F-E6C9-0CFE5F42F424}"/>
              </a:ext>
            </a:extLst>
          </p:cNvPr>
          <p:cNvSpPr/>
          <p:nvPr/>
        </p:nvSpPr>
        <p:spPr>
          <a:xfrm>
            <a:off x="136668" y="7184997"/>
            <a:ext cx="10117394" cy="10543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chemeClr val="tx1"/>
                </a:solidFill>
              </a:rPr>
              <a:t>Objectives</a:t>
            </a:r>
            <a:r>
              <a:rPr lang="en-US" sz="4000">
                <a:solidFill>
                  <a:schemeClr val="tx1"/>
                </a:solidFill>
              </a:rPr>
              <a:t> 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AACDB2-C64A-B08A-5EB3-40756C4953E6}"/>
              </a:ext>
            </a:extLst>
          </p:cNvPr>
          <p:cNvSpPr/>
          <p:nvPr/>
        </p:nvSpPr>
        <p:spPr>
          <a:xfrm>
            <a:off x="136668" y="10547918"/>
            <a:ext cx="10117394" cy="10543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chemeClr val="tx1"/>
                </a:solidFill>
              </a:rPr>
              <a:t>Methods</a:t>
            </a:r>
            <a:endParaRPr lang="en-US" b="1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C25A5-916A-A634-F0D4-17DC865E1133}"/>
              </a:ext>
            </a:extLst>
          </p:cNvPr>
          <p:cNvSpPr/>
          <p:nvPr/>
        </p:nvSpPr>
        <p:spPr>
          <a:xfrm>
            <a:off x="35465938" y="2835370"/>
            <a:ext cx="9989329" cy="10543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Limitations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C72F3E-A405-723B-C3D4-7F4BB55CFEBD}"/>
              </a:ext>
            </a:extLst>
          </p:cNvPr>
          <p:cNvSpPr/>
          <p:nvPr/>
        </p:nvSpPr>
        <p:spPr>
          <a:xfrm>
            <a:off x="35465938" y="6727484"/>
            <a:ext cx="9989330" cy="98471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Conclusion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AF0187F-2142-7818-75D6-E295D6EF9F4D}"/>
              </a:ext>
            </a:extLst>
          </p:cNvPr>
          <p:cNvSpPr/>
          <p:nvPr/>
        </p:nvSpPr>
        <p:spPr>
          <a:xfrm>
            <a:off x="10671726" y="2847042"/>
            <a:ext cx="24376548" cy="10543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chemeClr val="tx1"/>
                </a:solidFill>
              </a:rPr>
              <a:t>Results</a:t>
            </a:r>
            <a:endParaRPr lang="en-US" b="1">
              <a:solidFill>
                <a:schemeClr val="tx1"/>
              </a:solidFill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C6394462-207A-2CD8-82AF-DB4A03177A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124180"/>
              </p:ext>
            </p:extLst>
          </p:nvPr>
        </p:nvGraphicFramePr>
        <p:xfrm>
          <a:off x="10710563" y="4300249"/>
          <a:ext cx="12961989" cy="1324995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02758">
                  <a:extLst>
                    <a:ext uri="{9D8B030D-6E8A-4147-A177-3AD203B41FA5}">
                      <a16:colId xmlns:a16="http://schemas.microsoft.com/office/drawing/2014/main" val="839408967"/>
                    </a:ext>
                  </a:extLst>
                </a:gridCol>
                <a:gridCol w="10759231">
                  <a:extLst>
                    <a:ext uri="{9D8B030D-6E8A-4147-A177-3AD203B41FA5}">
                      <a16:colId xmlns:a16="http://schemas.microsoft.com/office/drawing/2014/main" val="3691436306"/>
                    </a:ext>
                  </a:extLst>
                </a:gridCol>
              </a:tblGrid>
              <a:tr h="588896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dirty="0">
                          <a:solidFill>
                            <a:schemeClr val="tx1"/>
                          </a:solidFill>
                        </a:rPr>
                        <a:t>Health Professional Survey 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983999"/>
                  </a:ext>
                </a:extLst>
              </a:tr>
              <a:tr h="588896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/>
                        <a:t>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5616419"/>
                  </a:ext>
                </a:extLst>
              </a:tr>
              <a:tr h="3722249">
                <a:tc>
                  <a:txBody>
                    <a:bodyPr/>
                    <a:lstStyle/>
                    <a:p>
                      <a:r>
                        <a:rPr lang="en-US" sz="2500" dirty="0"/>
                        <a:t>Facility and Availability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500" dirty="0"/>
                        <a:t>2/4  facilities have behavioral health services that specialize in oncology</a:t>
                      </a:r>
                    </a:p>
                    <a:p>
                      <a:pPr marL="0" indent="0">
                        <a:buNone/>
                      </a:pPr>
                      <a:r>
                        <a:rPr lang="en-US" sz="2500" dirty="0"/>
                        <a:t>      -1 confirmed there are professionals that specialized in breast </a:t>
                      </a:r>
                      <a:r>
                        <a:rPr lang="en-US" sz="2500"/>
                        <a:t>cancer;                                   </a:t>
                      </a:r>
                    </a:p>
                    <a:p>
                      <a:pPr marL="0" lvl="0" indent="0">
                        <a:buNone/>
                      </a:pPr>
                      <a:r>
                        <a:rPr lang="en-US" sz="2500"/>
                        <a:t>      -1 was unsure.</a:t>
                      </a:r>
                      <a:endParaRPr lang="en-US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500"/>
                        <a:t>Behavioral health professionals that specialized in helping patients with cancer varied (2: none, 1: sole practitioner, 1: unsure).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500"/>
                        <a:t>Types of professionals varied: sole practitioner, psychologists, </a:t>
                      </a:r>
                      <a:r>
                        <a:rPr lang="en-US" sz="2500" dirty="0"/>
                        <a:t>social </a:t>
                      </a:r>
                      <a:r>
                        <a:rPr lang="en-US" sz="2500"/>
                        <a:t>workers, physicians, and "no one."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500"/>
                        <a:t>To receive BH services: 1 facility prioritized oncology patients, 2 referred, 1 available to patients who express need or screen for need.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146710"/>
                  </a:ext>
                </a:extLst>
              </a:tr>
              <a:tr h="3722249">
                <a:tc>
                  <a:txBody>
                    <a:bodyPr/>
                    <a:lstStyle/>
                    <a:p>
                      <a:r>
                        <a:rPr lang="en-US" sz="2500" dirty="0"/>
                        <a:t>Services and Care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2500"/>
                        <a:t>Options: 2: tele-health, 1:id group), 1: individual, and 1: none specific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2500" dirty="0"/>
                        <a:t>3 stated that behavioral health services are not implemented into treatment plans. 1 stated that  mediation, yoga, and therapy are implemented. 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2500" dirty="0"/>
                        <a:t>2 stated that patients are responsible for making appointments, 1 stated oncologist, 1 stated it could be oncology social workers, nurses, and patients.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2500" dirty="0"/>
                        <a:t>2 stated that their organization’s services did not change throughout the patients’ journey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4857113"/>
                  </a:ext>
                </a:extLst>
              </a:tr>
              <a:tr h="2917438">
                <a:tc>
                  <a:txBody>
                    <a:bodyPr/>
                    <a:lstStyle/>
                    <a:p>
                      <a:r>
                        <a:rPr lang="en-US" sz="2500" dirty="0"/>
                        <a:t>Screening and Guidelines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2500" dirty="0"/>
                        <a:t>Mental Health Screenings offered: at every session, intake, 2</a:t>
                      </a:r>
                      <a:r>
                        <a:rPr lang="en-US" sz="2500" baseline="30000" dirty="0"/>
                        <a:t>nd</a:t>
                      </a:r>
                      <a:r>
                        <a:rPr lang="en-US" sz="2500" dirty="0"/>
                        <a:t> visit for oncology, and almost never.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2500" dirty="0"/>
                        <a:t>Mental Health Assessments utilized: PHQ-9, GAD-7, PCL5, unidentified distress screening, and no formal assessment.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2500" dirty="0"/>
                        <a:t>NCCN guidelines were the most common guidelines used.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370944"/>
                  </a:ext>
                </a:extLst>
              </a:tr>
              <a:tr h="1710222">
                <a:tc>
                  <a:txBody>
                    <a:bodyPr/>
                    <a:lstStyle/>
                    <a:p>
                      <a:r>
                        <a:rPr lang="en-US" sz="2500" dirty="0"/>
                        <a:t>Collaboration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2500" dirty="0"/>
                        <a:t>¾ stated that they work with other healthcare professionals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2500"/>
                        <a:t>Barriers faced: patient buy-in, coordination of care, prioritizing </a:t>
                      </a:r>
                      <a:r>
                        <a:rPr lang="en-US" sz="2500" dirty="0"/>
                        <a:t>treatment/ not enough time, and recognition.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2500" dirty="0"/>
                        <a:t>2 stated that pharmacy plays a role in behavioral health services.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4747309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9AB65E7-C807-ED45-B91C-C780F78653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5645021"/>
              </p:ext>
            </p:extLst>
          </p:nvPr>
        </p:nvGraphicFramePr>
        <p:xfrm>
          <a:off x="23993437" y="4300249"/>
          <a:ext cx="11054837" cy="1319008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258288">
                  <a:extLst>
                    <a:ext uri="{9D8B030D-6E8A-4147-A177-3AD203B41FA5}">
                      <a16:colId xmlns:a16="http://schemas.microsoft.com/office/drawing/2014/main" val="3406060940"/>
                    </a:ext>
                  </a:extLst>
                </a:gridCol>
                <a:gridCol w="8796549">
                  <a:extLst>
                    <a:ext uri="{9D8B030D-6E8A-4147-A177-3AD203B41FA5}">
                      <a16:colId xmlns:a16="http://schemas.microsoft.com/office/drawing/2014/main" val="2532551663"/>
                    </a:ext>
                  </a:extLst>
                </a:gridCol>
              </a:tblGrid>
              <a:tr h="614651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chemeClr val="tx1"/>
                          </a:solidFill>
                        </a:rPr>
                        <a:t>Patients Survey 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0598405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/>
                        <a:t>Results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852685"/>
                  </a:ext>
                </a:extLst>
              </a:tr>
              <a:tr h="3792977">
                <a:tc>
                  <a:txBody>
                    <a:bodyPr/>
                    <a:lstStyle/>
                    <a:p>
                      <a:r>
                        <a:rPr lang="en-US" sz="2500" dirty="0"/>
                        <a:t>Resources offered and Screening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500"/>
                        <a:t>Were behavioral health services a part of your treatment plan: 2: </a:t>
                      </a:r>
                      <a:r>
                        <a:rPr lang="en-US" sz="2500" dirty="0"/>
                        <a:t>yes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500" dirty="0"/>
                        <a:t>If yes, what types of options offered: in-person therapy, brochures, and telehealth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500" dirty="0"/>
                        <a:t>2 were provided resources for behavioral health services at start of journey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500" dirty="0"/>
                        <a:t>Screened for depression, anxiety, or suicide: 3: no, 1: do not recall, maybe at beginning.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4786185"/>
                  </a:ext>
                </a:extLst>
              </a:tr>
              <a:tr h="3638144">
                <a:tc>
                  <a:txBody>
                    <a:bodyPr/>
                    <a:lstStyle/>
                    <a:p>
                      <a:r>
                        <a:rPr lang="en-US" sz="2500" dirty="0"/>
                        <a:t>Resources Used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500" dirty="0"/>
                        <a:t>Services used: 1 tried group meeting, 1: Facebook support group, 1: psychiatrist then therapist, and 1 used podcast and tried online counseling service.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500" dirty="0"/>
                        <a:t>3 did not use peer support programs; 1 did through Facebook groups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52315"/>
                  </a:ext>
                </a:extLst>
              </a:tr>
              <a:tr h="2976664">
                <a:tc>
                  <a:txBody>
                    <a:bodyPr/>
                    <a:lstStyle/>
                    <a:p>
                      <a:r>
                        <a:rPr lang="en-US" sz="2500" dirty="0"/>
                        <a:t>Support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2500" dirty="0"/>
                        <a:t>Support from oncology (ranking from 1-10): 8,6, 2, and one person did not rank a number but stated that they felt a connection with their all women team.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2500" dirty="0"/>
                        <a:t>How open would they be to working with a psychiatric </a:t>
                      </a:r>
                      <a:r>
                        <a:rPr lang="en-US" sz="2500"/>
                        <a:t>pharmacist (ranking from 1-10): 10,10,8, and 7.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429848"/>
                  </a:ext>
                </a:extLst>
              </a:tr>
              <a:tr h="1634247">
                <a:tc>
                  <a:txBody>
                    <a:bodyPr/>
                    <a:lstStyle/>
                    <a:p>
                      <a:r>
                        <a:rPr lang="en-US" sz="2500" dirty="0"/>
                        <a:t>Barriers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2500"/>
                        <a:t>Barriers that influenced access to behavioral health </a:t>
                      </a:r>
                      <a:r>
                        <a:rPr lang="en-US" sz="2500" dirty="0"/>
                        <a:t>services: time, cost, and insurance.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98442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CE8DFFC-E84F-3571-C030-C658E93B2082}"/>
              </a:ext>
            </a:extLst>
          </p:cNvPr>
          <p:cNvSpPr txBox="1"/>
          <p:nvPr/>
        </p:nvSpPr>
        <p:spPr>
          <a:xfrm>
            <a:off x="35465938" y="4031785"/>
            <a:ext cx="887306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Small sample size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Focused on Metro-East Area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Loss of non-verbal data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Low response rates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Qualitative data – researcher bias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01415F-AA51-C3A3-5C86-605E5921E404}"/>
              </a:ext>
            </a:extLst>
          </p:cNvPr>
          <p:cNvSpPr txBox="1"/>
          <p:nvPr/>
        </p:nvSpPr>
        <p:spPr>
          <a:xfrm>
            <a:off x="35465938" y="7853350"/>
            <a:ext cx="9989329" cy="69865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Integration of behavioral health services into the </a:t>
            </a:r>
            <a:r>
              <a:rPr lang="en-US" sz="3200"/>
              <a:t>breast cancer care plan is highly variable.</a:t>
            </a: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/>
              <a:t>Routine mental health screening is rarely performed throughout the treatment process.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Patients expressed strong openness to psychiatric </a:t>
            </a:r>
            <a:r>
              <a:rPr lang="en-US" sz="3200"/>
              <a:t>pharmacist involvement in behavioral health services.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/>
              <a:t>There are opportunities to standardize and expand behavioral health support offered to patients.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Further research should evaluate behavioral health needs across a larger population, consistency of </a:t>
            </a:r>
            <a:r>
              <a:rPr lang="en-US" sz="3200"/>
              <a:t>screening, and feasibility of psychiatric pharmacist integration.</a:t>
            </a:r>
          </a:p>
          <a:p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7EBF87-6BC7-7BF3-E1EA-82DFEE2C9E09}"/>
              </a:ext>
            </a:extLst>
          </p:cNvPr>
          <p:cNvSpPr txBox="1"/>
          <p:nvPr/>
        </p:nvSpPr>
        <p:spPr>
          <a:xfrm>
            <a:off x="136668" y="4043778"/>
            <a:ext cx="10292269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/>
              <a:t>Breast cancer is the most common cancer in women globally and in the United States.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People diagnosed with breast cancer have a higher risk </a:t>
            </a:r>
            <a:r>
              <a:rPr lang="en-US" sz="3200"/>
              <a:t>of developing mental health conditions.</a:t>
            </a:r>
            <a:r>
              <a:rPr lang="en-US" sz="3200" baseline="30000"/>
              <a:t>1,2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/>
              <a:t>Integrated behavioral health services are not offered or easily accessible to many breast cancer survivors.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E58AE69-CC18-CFDD-7DED-4566556DB11A}"/>
              </a:ext>
            </a:extLst>
          </p:cNvPr>
          <p:cNvSpPr txBox="1"/>
          <p:nvPr/>
        </p:nvSpPr>
        <p:spPr>
          <a:xfrm>
            <a:off x="37623380" y="716285"/>
            <a:ext cx="82143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Grotesk regular"/>
              </a:rPr>
              <a:t>School of Pharmacy</a:t>
            </a:r>
            <a:endParaRPr lang="en-US" sz="6000" b="1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80DB216-0170-31B4-E9E1-87C1E20E5CB5}"/>
              </a:ext>
            </a:extLst>
          </p:cNvPr>
          <p:cNvSpPr txBox="1"/>
          <p:nvPr/>
        </p:nvSpPr>
        <p:spPr>
          <a:xfrm>
            <a:off x="261783" y="8381733"/>
            <a:ext cx="9903051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To identify areas of success and need for growth within the current state of our regional hospital systems' utilization of behavioral health services for breast cancer patients and survivors.</a:t>
            </a:r>
          </a:p>
        </p:txBody>
      </p:sp>
      <p:pic>
        <p:nvPicPr>
          <p:cNvPr id="1028" name="Picture 4" descr="SIUE ">
            <a:extLst>
              <a:ext uri="{FF2B5EF4-FFF2-40B4-BE49-F238E27FC236}">
                <a16:creationId xmlns:a16="http://schemas.microsoft.com/office/drawing/2014/main" id="{FFC4D2EC-3648-7AC4-7583-B6A0153AA2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" y="57458"/>
            <a:ext cx="11001375" cy="239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0B1155C-855D-F328-C758-26B02813B232}"/>
              </a:ext>
            </a:extLst>
          </p:cNvPr>
          <p:cNvSpPr txBox="1"/>
          <p:nvPr/>
        </p:nvSpPr>
        <p:spPr>
          <a:xfrm>
            <a:off x="261783" y="11706398"/>
            <a:ext cx="10210800" cy="69865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/>
              <a:t>Study design: qualitative exploratory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Literature review: identified clinical guidelines, relevant studies, role of pharmacists in this setting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Healthcare Professional Interviews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200" dirty="0"/>
              <a:t>Oncology, mental health, and pharmacy professionals involved in breast cancer care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200" dirty="0"/>
              <a:t>17-question phone interview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Patient Interviews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200" dirty="0"/>
              <a:t>Individuals currently undergoing or previously treated for breast cancer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200" dirty="0"/>
              <a:t>10-question phone interview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200" dirty="0"/>
              <a:t>Data analysis: thematic qualitative analysis for pattern identification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0969678-9C70-79DE-3BA1-3BFCE50AAE62}"/>
              </a:ext>
            </a:extLst>
          </p:cNvPr>
          <p:cNvSpPr/>
          <p:nvPr/>
        </p:nvSpPr>
        <p:spPr>
          <a:xfrm>
            <a:off x="35465938" y="14488762"/>
            <a:ext cx="9989330" cy="98471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References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4156DC0-A8BA-20D9-B881-3F13E8C38425}"/>
              </a:ext>
            </a:extLst>
          </p:cNvPr>
          <p:cNvSpPr txBox="1"/>
          <p:nvPr/>
        </p:nvSpPr>
        <p:spPr>
          <a:xfrm>
            <a:off x="35465938" y="15473474"/>
            <a:ext cx="998932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buFont typeface="+mj-lt"/>
              <a:buAutoNum type="arabicPeriod"/>
            </a:pPr>
            <a:r>
              <a:rPr lang="en-US" sz="2200" kern="100" dirty="0">
                <a:effectLst/>
                <a:ea typeface="Aptos" panose="020B0004020202020204" pitchFamily="34" charset="0"/>
                <a:cs typeface="Arial" panose="020B0604020202020204" pitchFamily="34" charset="0"/>
              </a:rPr>
              <a:t>Carreira H, Williams R, Müller M, Harewood R, Stanway S, Bhaskaran K. Associations Between Breast Cancer Survivorship and Adverse Mental Health Outcomes: A Systematic Review. </a:t>
            </a:r>
            <a:r>
              <a:rPr lang="en-US" sz="2200" i="1" kern="100" dirty="0">
                <a:effectLst/>
                <a:ea typeface="Aptos" panose="020B0004020202020204" pitchFamily="34" charset="0"/>
                <a:cs typeface="Arial" panose="020B0604020202020204" pitchFamily="34" charset="0"/>
              </a:rPr>
              <a:t>J Natl Cancer Inst</a:t>
            </a:r>
            <a:r>
              <a:rPr lang="en-US" sz="2200" kern="100" dirty="0">
                <a:effectLst/>
                <a:ea typeface="Aptos" panose="020B0004020202020204" pitchFamily="34" charset="0"/>
                <a:cs typeface="Arial" panose="020B0604020202020204" pitchFamily="34" charset="0"/>
              </a:rPr>
              <a:t>. 2018;110(12):1311-1327. doi:10.1093/</a:t>
            </a:r>
            <a:r>
              <a:rPr lang="en-US" sz="2200" kern="100" dirty="0" err="1">
                <a:effectLst/>
                <a:ea typeface="Aptos" panose="020B0004020202020204" pitchFamily="34" charset="0"/>
                <a:cs typeface="Arial" panose="020B0604020202020204" pitchFamily="34" charset="0"/>
              </a:rPr>
              <a:t>jnci</a:t>
            </a:r>
            <a:r>
              <a:rPr lang="en-US" sz="2200" kern="100" dirty="0">
                <a:effectLst/>
                <a:ea typeface="Aptos" panose="020B0004020202020204" pitchFamily="34" charset="0"/>
                <a:cs typeface="Arial" panose="020B0604020202020204" pitchFamily="34" charset="0"/>
              </a:rPr>
              <a:t>/djy177</a:t>
            </a:r>
          </a:p>
          <a:p>
            <a:pPr marL="342900" marR="0" lvl="0" indent="-342900">
              <a:spcAft>
                <a:spcPts val="800"/>
              </a:spcAft>
              <a:buFont typeface="+mj-lt"/>
              <a:buAutoNum type="arabicPeriod"/>
            </a:pPr>
            <a:r>
              <a:rPr lang="en-US" sz="2200" kern="100" dirty="0">
                <a:effectLst/>
                <a:ea typeface="Aptos" panose="020B0004020202020204" pitchFamily="34" charset="0"/>
                <a:cs typeface="Arial" panose="020B0604020202020204" pitchFamily="34" charset="0"/>
              </a:rPr>
              <a:t>Lopes C, Lopes-Conceição L, Fontes F, et al. Prevalence and Persistence of Anxiety and Depression over Five Years since Breast Cancer Diagnosis-The NEON-BC Prospective Study. </a:t>
            </a:r>
            <a:r>
              <a:rPr lang="en-US" sz="2200" i="1" kern="100" dirty="0">
                <a:effectLst/>
                <a:ea typeface="Aptos" panose="020B0004020202020204" pitchFamily="34" charset="0"/>
                <a:cs typeface="Arial" panose="020B0604020202020204" pitchFamily="34" charset="0"/>
              </a:rPr>
              <a:t>Curr Oncol</a:t>
            </a:r>
            <a:r>
              <a:rPr lang="en-US" sz="2200" kern="100" dirty="0">
                <a:effectLst/>
                <a:ea typeface="Aptos" panose="020B0004020202020204" pitchFamily="34" charset="0"/>
                <a:cs typeface="Arial" panose="020B0604020202020204" pitchFamily="34" charset="0"/>
              </a:rPr>
              <a:t>. 2022;29(3):2141-2153. Published 2022 Mar 21. doi:10.3390/curroncol29030173</a:t>
            </a:r>
          </a:p>
        </p:txBody>
      </p:sp>
    </p:spTree>
    <p:extLst>
      <p:ext uri="{BB962C8B-B14F-4D97-AF65-F5344CB8AC3E}">
        <p14:creationId xmlns:p14="http://schemas.microsoft.com/office/powerpoint/2010/main" val="4156746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1378</TotalTime>
  <Words>856</Words>
  <Application>Microsoft Office PowerPoint</Application>
  <PresentationFormat>Custom</PresentationFormat>
  <Paragraphs>75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Grotesk regular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Mahoney, Tereesa</dc:creator>
  <cp:lastModifiedBy>Keys, Tessa</cp:lastModifiedBy>
  <cp:revision>118</cp:revision>
  <dcterms:created xsi:type="dcterms:W3CDTF">2026-03-07T02:36:30Z</dcterms:created>
  <dcterms:modified xsi:type="dcterms:W3CDTF">2026-03-30T18:03:13Z</dcterms:modified>
</cp:coreProperties>
</file>