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BCE01B9-A880-398B-4A20-BC4234608800}" name="Aakash K. Patel" initials="AP" userId="S::patelak@ANHhealthcare.onmicrosoft.com::cecc3cc4-03c8-43c1-972f-01a4516eeb1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0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FB817-DA11-4671-8C8F-3620AF4DF51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46AD3-902F-4348-9E43-B82FBBA8D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41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646AD3-902F-4348-9E43-B82FBBA8DE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035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AB079-98D6-D86F-C5E0-37D43BF27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8A59D7-CDA9-0F50-1C33-50FC7CC0D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A1B06-CD8F-CD1F-FB3E-6E2034304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B375D-FD1D-026A-F81F-65C1CD410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496A2-349C-BD59-5186-23379AFC0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407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9BDA8-4672-AE57-1C20-4F2F06914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9339B9-04C7-9066-2BAB-820367E0C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75F46-9A7A-CAB6-1719-6B864086B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C0743-A811-615F-B0A6-051075837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4FAE1-A6CD-9A36-3786-3AF1B1AAF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85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AE64CA-B2F5-555F-6E10-6F0EE6E447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71EDA3-9FA0-4549-75F0-FEBE5B3B1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BABCB-F536-BEDA-835D-64783680F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0B8B8-FFF9-AC07-27D2-6DE7D5D91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1990C-C07C-6047-159B-41419D71A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8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23177-5A06-4C40-D51B-81DAA60C2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A9C3C-DFBC-CB09-6165-17E45B700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23784-8FB5-57F4-0E77-DB205AE78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7EB01-4AAD-F57A-F437-BDFC2A887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1F422-3709-E95B-29AA-D19CA9839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14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81956-CEB4-C6E4-63CF-F463D196C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D74C6-D483-F4EA-A9D9-A537AED70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6D766-9019-C289-D030-DC828E098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DAB84-9712-1954-4DF8-C30DED424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D3A5A-ADB3-0B02-FEEE-AD036C661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6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80615-DFE7-3E47-C7D5-491849BE9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05072-5413-D0EB-DA78-0FA44CC72D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EB38BB-025B-C9CE-26AE-2FA4B00A1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086D4-3ACB-4FA1-9237-843362B95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5FE7A-6B48-5629-8697-35416AF2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21A2E-3537-0231-41A4-7C37B871C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25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149BB-8982-3010-B93F-4176E814A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2842CE-4197-11D4-5DF4-0388E6041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C92871-DDC8-9C4F-73B4-0232D7D44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E243FE-A60F-5A9D-D400-661B8347B3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5EA93-FB95-DD48-ACDF-E25BEA55B0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630B1F-1DB5-3630-109E-2E6D3149E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6408EB-904A-FDF4-1BB2-0FA7863D3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6CA972-A4C8-90B4-CE3E-24967BBC0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F360B-2E16-55CE-3A8B-E7FC947F6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DCBFFC-9735-7D08-7120-94DEDAE59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646238-DCC6-51C6-F292-5B43B59B9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371958-9EBD-C347-EDF9-AB1B96B8A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5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AA6C60-A184-4FF6-E9E4-69424DC16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E866BB-18A7-89E2-CFD4-4D85D261F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3EBC4-4575-30FD-198E-20DA45873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5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FE13-C8AE-46E7-530A-96B22F317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34E73-11E3-69AF-148E-E03F58AB2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CE6DAD-CC21-AE9E-1D9E-9983BACB0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0317C-67E2-DD46-C577-B4C0B4F7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C4E2E1-8CEE-2432-06C8-8D20232CD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B2525-8617-C70B-EF25-300244863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93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4D63-9D46-23C7-251A-D472BF50B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F285D7-289F-C252-507D-212873E5E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2299D7-810B-388B-FCF6-19FBEEFE7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A6DE48-902B-1A4D-2918-7FE94893E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DD361-6DFC-E99D-E15A-7F04740EE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9F136-4C54-3CED-B74B-85436FFAD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928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3DB95F-2E27-5AAF-B185-7541B454B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C332C-86C9-5745-604A-C92723DE6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C49EF-3630-3691-832A-D098378E71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FB574D-734F-4ADB-BBB8-A97E5345129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0D020-55F6-C40C-1B6F-BE7E477DB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256AC-D13F-D6D7-398A-36EB75E226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B0ACB7-66F0-4A48-AF84-925E58EB0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7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ryaward@siue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BF342C-34E2-712F-2328-A961AAB053C0}"/>
              </a:ext>
            </a:extLst>
          </p:cNvPr>
          <p:cNvSpPr txBox="1"/>
          <p:nvPr/>
        </p:nvSpPr>
        <p:spPr>
          <a:xfrm>
            <a:off x="1754355" y="0"/>
            <a:ext cx="8768771" cy="150810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bg1"/>
                </a:solidFill>
              </a:rPr>
              <a:t>A Retrospective Study Assessing the Spectrum of coverage necessary for diabetic foot infections</a:t>
            </a:r>
            <a:endParaRPr lang="en-US" sz="2000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chemeClr val="bg1"/>
              </a:solidFill>
            </a:endParaRPr>
          </a:p>
          <a:p>
            <a:endParaRPr lang="en-US" sz="1200" dirty="0"/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Ryan Ward, PharmD. Candidate, Ed Weiler, PharmD., Aakash Patel, PharmD, BCIDP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2222E0-7372-C512-0415-38F92C73AAB8}"/>
              </a:ext>
            </a:extLst>
          </p:cNvPr>
          <p:cNvSpPr txBox="1"/>
          <p:nvPr/>
        </p:nvSpPr>
        <p:spPr>
          <a:xfrm>
            <a:off x="326569" y="1609591"/>
            <a:ext cx="3167743" cy="36933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Background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8BD6FC-C2D3-0A65-4920-195453255C74}"/>
              </a:ext>
            </a:extLst>
          </p:cNvPr>
          <p:cNvSpPr txBox="1"/>
          <p:nvPr/>
        </p:nvSpPr>
        <p:spPr>
          <a:xfrm>
            <a:off x="326569" y="5063743"/>
            <a:ext cx="3167743" cy="36933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A7966F-E307-DE0C-9683-4FD2C047C430}"/>
              </a:ext>
            </a:extLst>
          </p:cNvPr>
          <p:cNvSpPr txBox="1"/>
          <p:nvPr/>
        </p:nvSpPr>
        <p:spPr>
          <a:xfrm>
            <a:off x="3788229" y="1609591"/>
            <a:ext cx="4559852" cy="36933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2AF47B-25E8-DF5E-D097-334F610C8BFE}"/>
              </a:ext>
            </a:extLst>
          </p:cNvPr>
          <p:cNvSpPr txBox="1"/>
          <p:nvPr/>
        </p:nvSpPr>
        <p:spPr>
          <a:xfrm>
            <a:off x="4512127" y="5688882"/>
            <a:ext cx="3167743" cy="37714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Limitations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BB4CF4-9DA3-AE0B-066E-B2AC2FC8FC10}"/>
              </a:ext>
            </a:extLst>
          </p:cNvPr>
          <p:cNvSpPr txBox="1"/>
          <p:nvPr/>
        </p:nvSpPr>
        <p:spPr>
          <a:xfrm>
            <a:off x="8645416" y="1609590"/>
            <a:ext cx="3167741" cy="369333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Conclusions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BB27AA-1C52-F047-E24A-3B2F6E583CBF}"/>
              </a:ext>
            </a:extLst>
          </p:cNvPr>
          <p:cNvSpPr txBox="1"/>
          <p:nvPr/>
        </p:nvSpPr>
        <p:spPr>
          <a:xfrm>
            <a:off x="8645415" y="5688882"/>
            <a:ext cx="3167742" cy="37714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Author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contact</a:t>
            </a:r>
          </a:p>
        </p:txBody>
      </p:sp>
      <p:pic>
        <p:nvPicPr>
          <p:cNvPr id="1034" name="Picture 10" descr="External Portal">
            <a:extLst>
              <a:ext uri="{FF2B5EF4-FFF2-40B4-BE49-F238E27FC236}">
                <a16:creationId xmlns:a16="http://schemas.microsoft.com/office/drawing/2014/main" id="{D1B62874-17B0-DCEA-B71F-8C119B132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8607" y="141140"/>
            <a:ext cx="1421862" cy="1341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217947-8556-F380-9929-576C38F0DF14}"/>
              </a:ext>
            </a:extLst>
          </p:cNvPr>
          <p:cNvSpPr txBox="1"/>
          <p:nvPr/>
        </p:nvSpPr>
        <p:spPr>
          <a:xfrm>
            <a:off x="326569" y="3496854"/>
            <a:ext cx="3167743" cy="36933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Objectives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10A952-D441-B809-0BE2-62825103FD53}"/>
              </a:ext>
            </a:extLst>
          </p:cNvPr>
          <p:cNvSpPr txBox="1"/>
          <p:nvPr/>
        </p:nvSpPr>
        <p:spPr>
          <a:xfrm>
            <a:off x="241088" y="2018238"/>
            <a:ext cx="34432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Antimicrobial stewardship is a key component of therapy as resistance patterns and adverse events rise in the United States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Diabetic foot infections are a common complication of mismanaged diabetes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Initial antibiotic therapy depends on severity and risk factors for resistant bacteria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5AC81E-7563-8030-BFCA-EC676E58DA09}"/>
              </a:ext>
            </a:extLst>
          </p:cNvPr>
          <p:cNvSpPr txBox="1"/>
          <p:nvPr/>
        </p:nvSpPr>
        <p:spPr>
          <a:xfrm>
            <a:off x="241087" y="3875969"/>
            <a:ext cx="34432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Assess the appropriateness of antibiotic therapy ordered in patients with diabetic foot infection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Assess rates of Methicillin-Resistant </a:t>
            </a:r>
            <a:r>
              <a:rPr lang="en-US" sz="1200" i="1" dirty="0"/>
              <a:t>Staphylococcus aureus</a:t>
            </a:r>
            <a:r>
              <a:rPr lang="en-US" sz="1200" dirty="0"/>
              <a:t> positivity and total duration of antibiotic therapy provided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811A3D-7492-A78F-1671-F39D8B5FC66E}"/>
              </a:ext>
            </a:extLst>
          </p:cNvPr>
          <p:cNvSpPr txBox="1"/>
          <p:nvPr/>
        </p:nvSpPr>
        <p:spPr>
          <a:xfrm>
            <a:off x="241087" y="5473005"/>
            <a:ext cx="34432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This study was a dual-center retrospective chart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86 patients were admitted with diabetic foot infection, 77 received antibiotic therapy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Pediatric patients were excluded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Appropriateness of therapy was determined by guideline recommendations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1168E7-04A7-DF36-B5E2-9CE6044A5BC6}"/>
              </a:ext>
            </a:extLst>
          </p:cNvPr>
          <p:cNvSpPr txBox="1"/>
          <p:nvPr/>
        </p:nvSpPr>
        <p:spPr>
          <a:xfrm>
            <a:off x="3788229" y="2001934"/>
            <a:ext cx="46671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Of our 77 patients, 49 received inappropriate therapy (63.6%)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The most common reason for inappropriate therapy was unnecessary anaerobic coverage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41 patients received surgery, and 26 patients had amputations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ER providers and Hospitalists ordered the most antibiotics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19 patients were tested with MRSA nares and 4 were positive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Patients received antibiotic therapy for a mean duration of 19 days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DF9718-BEBA-D546-90A0-0987476C4846}"/>
              </a:ext>
            </a:extLst>
          </p:cNvPr>
          <p:cNvSpPr txBox="1"/>
          <p:nvPr/>
        </p:nvSpPr>
        <p:spPr>
          <a:xfrm>
            <a:off x="4777558" y="6155011"/>
            <a:ext cx="2636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Limitations include a small patient population for a dual center study, and the lack of A1c data captured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D2AA624-FBFA-98E8-BC88-7E925D85BCE3}"/>
              </a:ext>
            </a:extLst>
          </p:cNvPr>
          <p:cNvSpPr txBox="1"/>
          <p:nvPr/>
        </p:nvSpPr>
        <p:spPr>
          <a:xfrm>
            <a:off x="8645414" y="2029032"/>
            <a:ext cx="316774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Anaerobic coverage is being overprescribed in our patient population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These antibiotics should be reserved for deeper skin infections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The most frequently used order set may be a source of confusion due to poor wording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Possible solutions include adjusting the skin infection order set wording and provider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Not all patients received MRSA nares testing, further evaluation may be necessary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Total antibiotic duration is appropriate per IWGDF guidelines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806BCF-CD44-BEF5-4B68-B813AA0FE985}"/>
              </a:ext>
            </a:extLst>
          </p:cNvPr>
          <p:cNvSpPr txBox="1"/>
          <p:nvPr/>
        </p:nvSpPr>
        <p:spPr>
          <a:xfrm>
            <a:off x="8963344" y="6157284"/>
            <a:ext cx="2636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Ryan Ward (</a:t>
            </a:r>
            <a:r>
              <a:rPr lang="en-US" sz="1400" dirty="0">
                <a:hlinkClick r:id="rId4"/>
              </a:rPr>
              <a:t>ryaward@siue.edu</a:t>
            </a:r>
            <a:r>
              <a:rPr lang="en-US" sz="1400" dirty="0"/>
              <a:t>) </a:t>
            </a:r>
          </a:p>
        </p:txBody>
      </p:sp>
      <p:pic>
        <p:nvPicPr>
          <p:cNvPr id="18" name="Picture 2" descr="SIUE School of Pharmacy | Edwardsville IL">
            <a:extLst>
              <a:ext uri="{FF2B5EF4-FFF2-40B4-BE49-F238E27FC236}">
                <a16:creationId xmlns:a16="http://schemas.microsoft.com/office/drawing/2014/main" id="{31DBC8A4-997D-54DB-5A71-7E4F34259A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45" t="34620" r="33872" b="34620"/>
          <a:stretch>
            <a:fillRect/>
          </a:stretch>
        </p:blipFill>
        <p:spPr bwMode="auto">
          <a:xfrm>
            <a:off x="79542" y="94426"/>
            <a:ext cx="1589332" cy="1257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7D72FE7-3593-4729-2503-4029662393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16999" y="3430757"/>
            <a:ext cx="2902312" cy="207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449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300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Ward, Ryan</dc:creator>
  <cp:lastModifiedBy>Keys, Tessa</cp:lastModifiedBy>
  <cp:revision>22</cp:revision>
  <dcterms:created xsi:type="dcterms:W3CDTF">2026-02-14T20:32:17Z</dcterms:created>
  <dcterms:modified xsi:type="dcterms:W3CDTF">2026-03-30T20:59:37Z</dcterms:modified>
</cp:coreProperties>
</file>