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22" d="100"/>
          <a:sy n="22" d="100"/>
        </p:scale>
        <p:origin x="55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9T17:42:46.083"/>
    </inkml:context>
    <inkml:brush xml:id="br0">
      <inkml:brushProperty name="width" value="0.05" units="cm"/>
      <inkml:brushProperty name="height" value="0.05" units="cm"/>
      <inkml:brushProperty name="color" value="#7F7F7F"/>
    </inkml:brush>
  </inkml:definitions>
  <inkml:trace contextRef="#ctx0" brushRef="#br0">0 1 24575,'8'0'0,"-1"0"0,-1 0 0,0 0 0,1 0 0,3 0 0,0 0 0,3 0 0,-1 0 0,-2 0 0,-2 0 0,-1 0 0,-1 0 0,2 0 0,-1 0 0,0 0 0,0 0 0,-6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9T18:03:42.890"/>
    </inkml:context>
    <inkml:brush xml:id="br0">
      <inkml:brushProperty name="width" value="0.05" units="cm"/>
      <inkml:brushProperty name="height" value="0.05" units="cm"/>
      <inkml:brushProperty name="color" value="#333333"/>
    </inkml:brush>
  </inkml:definitions>
  <inkml:trace contextRef="#ctx0" brushRef="#br0">0 0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3T20:34:16.525"/>
    </inkml:context>
    <inkml:brush xml:id="br0">
      <inkml:brushProperty name="width" value="0.05" units="cm"/>
      <inkml:brushProperty name="height" value="0.05" units="cm"/>
      <inkml:brushProperty name="color" value="#7F7F7F"/>
    </inkml:brush>
  </inkml:definitions>
  <inkml:trace contextRef="#ctx0" brushRef="#br0">0 1 24575,'8'0'0,"-1"0"0,-1 0 0,0 0 0,1 0 0,3 0 0,0 0 0,3 0 0,-1 0 0,-2 0 0,-2 0 0,-1 0 0,-1 0 0,2 0 0,-1 0 0,0 0 0,0 0 0,-6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3T20:34:58.658"/>
    </inkml:context>
    <inkml:brush xml:id="br0">
      <inkml:brushProperty name="width" value="0.05" units="cm"/>
      <inkml:brushProperty name="height" value="0.05" units="cm"/>
      <inkml:brushProperty name="color" value="#7F7F7F"/>
    </inkml:brush>
  </inkml:definitions>
  <inkml:trace contextRef="#ctx0" brushRef="#br0">0 1 24575,'8'0'0,"-1"0"0,-1 0 0,0 0 0,1 0 0,3 0 0,0 0 0,3 0 0,-1 0 0,-2 0 0,-2 0 0,-1 0 0,-1 0 0,2 0 0,-1 0 0,0 0 0,0 0 0,-6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3T20:35:37.895"/>
    </inkml:context>
    <inkml:brush xml:id="br0">
      <inkml:brushProperty name="width" value="0.05" units="cm"/>
      <inkml:brushProperty name="height" value="0.05" units="cm"/>
      <inkml:brushProperty name="color" value="#7F7F7F"/>
    </inkml:brush>
  </inkml:definitions>
  <inkml:trace contextRef="#ctx0" brushRef="#br0">0 1 24575,'8'0'0,"-1"0"0,-1 0 0,0 0 0,1 0 0,3 0 0,0 0 0,3 0 0,-1 0 0,-2 0 0,-2 0 0,-1 0 0,-1 0 0,2 0 0,-1 0 0,0 0 0,0 0 0,-6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0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3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5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0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3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5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6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9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9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3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8" Type="http://schemas.openxmlformats.org/officeDocument/2006/relationships/image" Target="../media/image11.png"/><Relationship Id="rId3" Type="http://schemas.openxmlformats.org/officeDocument/2006/relationships/image" Target="../media/image2.png"/><Relationship Id="rId21" Type="http://schemas.openxmlformats.org/officeDocument/2006/relationships/customXml" Target="../ink/ink5.xml"/><Relationship Id="rId2" Type="http://schemas.openxmlformats.org/officeDocument/2006/relationships/image" Target="../media/image1.png"/><Relationship Id="rId20" Type="http://schemas.openxmlformats.org/officeDocument/2006/relationships/customXml" Target="../ink/ink4.xml"/><Relationship Id="rId1" Type="http://schemas.openxmlformats.org/officeDocument/2006/relationships/slideLayout" Target="../slideLayouts/slideLayout1.xml"/><Relationship Id="rId11" Type="http://schemas.openxmlformats.org/officeDocument/2006/relationships/customXml" Target="../ink/ink2.xml"/><Relationship Id="rId5" Type="http://schemas.openxmlformats.org/officeDocument/2006/relationships/customXml" Target="../ink/ink1.xml"/><Relationship Id="rId23" Type="http://schemas.openxmlformats.org/officeDocument/2006/relationships/image" Target="../media/image7.png"/><Relationship Id="rId10" Type="http://schemas.openxmlformats.org/officeDocument/2006/relationships/image" Target="../media/image4.png"/><Relationship Id="rId19" Type="http://schemas.openxmlformats.org/officeDocument/2006/relationships/customXml" Target="../ink/ink3.xml"/><Relationship Id="rId4" Type="http://schemas.openxmlformats.org/officeDocument/2006/relationships/hyperlink" Target="https://doi.org/10.1016/j.jcjq.2024.08.005" TargetMode="External"/><Relationship Id="rId9" Type="http://schemas.openxmlformats.org/officeDocument/2006/relationships/image" Target="../media/image3.png"/><Relationship Id="rId2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514" y="39757"/>
            <a:ext cx="43708320" cy="457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Retrospective Review of the Impact of Updated Surgical Prophylaxis Guidelines in a Community Hospital Setting on Cefazolin Administration in Patients with Reported Penicillin Allergies </a:t>
            </a:r>
            <a:endParaRPr lang="en-US" sz="1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Puja Patel, PharmD Candidate</a:t>
            </a:r>
          </a:p>
          <a:p>
            <a:pPr algn="ctr"/>
            <a:r>
              <a:rPr lang="en-US" sz="6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Michael Geisler, PharmD, BCPS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544308" y="4839277"/>
            <a:ext cx="17867584" cy="13059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9872FA-C6B1-0409-37E2-711855246A2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814" y="22287457"/>
            <a:ext cx="14335369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150" indent="-43815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Single-center, retrospective chart review</a:t>
            </a:r>
          </a:p>
          <a:p>
            <a:pPr marL="438150" indent="-43815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period: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January 2022 - December 2023 and January 2025 - July 2025</a:t>
            </a: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Population: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aged 18–89 with a documented penicillin allergy undergoing surgery</a:t>
            </a:r>
            <a:endParaRPr lang="en-US" sz="48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MRSA PCR prior to surgery, contraindication to cefazolin, including severe cutaneous adverse reactions (SCARs)</a:t>
            </a:r>
            <a:endParaRPr lang="en-US" sz="4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8150" indent="-438150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 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Outcome: </a:t>
            </a:r>
          </a:p>
          <a:p>
            <a:pPr marL="2529230" lvl="1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of cefazolin administration before vs after updated guidelines</a:t>
            </a:r>
            <a:endParaRPr lang="en-US" sz="4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Outcome:</a:t>
            </a:r>
          </a:p>
          <a:p>
            <a:pPr marL="2529230" lvl="1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 of immediate and delayed adverse reactions post-implementations</a:t>
            </a:r>
          </a:p>
        </p:txBody>
      </p:sp>
      <p:pic>
        <p:nvPicPr>
          <p:cNvPr id="17" name="Picture 16" descr="A pie chart with text on it&#10;&#10;AI-generated content may be incorrect.">
            <a:extLst>
              <a:ext uri="{FF2B5EF4-FFF2-40B4-BE49-F238E27FC236}">
                <a16:creationId xmlns:a16="http://schemas.microsoft.com/office/drawing/2014/main" id="{4BFE2260-000A-F7BF-DDCD-BD59275BD89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9" r="10162"/>
          <a:stretch>
            <a:fillRect/>
          </a:stretch>
        </p:blipFill>
        <p:spPr>
          <a:xfrm>
            <a:off x="13764897" y="9754547"/>
            <a:ext cx="9607857" cy="71323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D10573-7505-37E0-FB65-8F86116D32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207" y="15860149"/>
            <a:ext cx="14130586" cy="1310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7DB9CB-E2AB-383E-6A57-F51F7CB1655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3902" y="17206640"/>
            <a:ext cx="143422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the impact of updated drug allergy practice parameters on the use of cefazolin versus second-line antibiotics for surgical prophylaxis in patients with documented penicillin allergies at a community hospital without on-site allergists</a:t>
            </a:r>
          </a:p>
        </p:txBody>
      </p:sp>
      <p:sp>
        <p:nvSpPr>
          <p:cNvPr id="8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205" y="4839277"/>
            <a:ext cx="14130589" cy="1312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pic>
        <p:nvPicPr>
          <p:cNvPr id="19" name="Picture 18" descr="A pie chart with different colored circles&#10;&#10;AI-generated content may be incorrect.">
            <a:extLst>
              <a:ext uri="{FF2B5EF4-FFF2-40B4-BE49-F238E27FC236}">
                <a16:creationId xmlns:a16="http://schemas.microsoft.com/office/drawing/2014/main" id="{7D7DB2F7-DC4C-C2CC-9F73-12D9555778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8" r="6350"/>
          <a:stretch>
            <a:fillRect/>
          </a:stretch>
        </p:blipFill>
        <p:spPr>
          <a:xfrm>
            <a:off x="23250299" y="9767617"/>
            <a:ext cx="9876542" cy="7132325"/>
          </a:xfrm>
          <a:prstGeom prst="rect">
            <a:avLst/>
          </a:prstGeom>
        </p:spPr>
      </p:pic>
      <p:sp>
        <p:nvSpPr>
          <p:cNvPr id="9" name="Rectangle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4204" y="21027954"/>
            <a:ext cx="14232979" cy="13308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FEC035-CB36-18B9-8213-0EB912AAE7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5231" y="6145189"/>
            <a:ext cx="14349077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site infections (SSIs) account for 20% of all hospital-acquired infections</a:t>
            </a:r>
          </a:p>
          <a:p>
            <a:pPr marL="2986430" lvl="1" indent="-11430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&gt;$20,000/admission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2986430" lvl="1" indent="-11430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$3.3B/year in the United States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~10% of patients report a penicillin allergy</a:t>
            </a:r>
            <a:r>
              <a:rPr lang="en-US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48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 Update: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AAAAI Drug Allergy Practice Parameters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most patients with a penicillin allergy, including anaphylaxis, can safely receive cefazolin routinely without prior testing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 cefazolin use without on-site Allergy and Immunology at a community hospital</a:t>
            </a:r>
          </a:p>
          <a:p>
            <a:pPr marL="487363" indent="-487363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SSIs over 3 to 4-fold, improve stewardship, safety, and costs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F1FD4E-5627-DE1A-7CB7-E588EF1067B1}"/>
              </a:ext>
            </a:extLst>
          </p:cNvPr>
          <p:cNvSpPr txBox="1"/>
          <p:nvPr/>
        </p:nvSpPr>
        <p:spPr>
          <a:xfrm>
            <a:off x="14312494" y="6128657"/>
            <a:ext cx="18116788" cy="3699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total of 2,671 patients from BJC Memorial Hospital were include</a:t>
            </a:r>
          </a:p>
          <a:p>
            <a:pPr marL="685800" indent="-571500" algn="ctr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Pre-Implementation: 2,079</a:t>
            </a:r>
          </a:p>
          <a:p>
            <a:pPr marL="685800" indent="-685800" algn="ctr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Post-Implementation: 592 </a:t>
            </a:r>
          </a:p>
          <a:p>
            <a:pPr algn="ctr">
              <a:lnSpc>
                <a:spcPct val="125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age 63 years, 83.6% white, 68.3% women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A2068D-4481-4AE5-5A2A-AA96FB651A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428948" y="17525389"/>
            <a:ext cx="17300972" cy="90390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5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outcome: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Pre-Implementation: </a:t>
            </a:r>
          </a:p>
          <a:p>
            <a:pPr>
              <a:lnSpc>
                <a:spcPct val="11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37% of patients with a penicillin allergy received cefazolin prior to surgery</a:t>
            </a:r>
          </a:p>
          <a:p>
            <a:pPr>
              <a:lnSpc>
                <a:spcPct val="110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Post-Implementation: </a:t>
            </a:r>
          </a:p>
          <a:p>
            <a:pPr>
              <a:lnSpc>
                <a:spcPct val="11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71% of patients with a penicillin allergy received cefazolin prior to surgery</a:t>
            </a:r>
          </a:p>
          <a:p>
            <a:pPr>
              <a:lnSpc>
                <a:spcPct val="110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NNT: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5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outcome: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cefazolin use was not associated with an increased rate of immediate or delayed reactions; 0 documented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8FCC7A7-A49F-CF37-8060-D1854942E503}"/>
              </a:ext>
            </a:extLst>
          </p:cNvPr>
          <p:cNvSpPr/>
          <p:nvPr/>
        </p:nvSpPr>
        <p:spPr>
          <a:xfrm>
            <a:off x="26428948" y="26522640"/>
            <a:ext cx="17322387" cy="12934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74DC04-4174-290A-0F88-7F570C7818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89851" y="6158259"/>
            <a:ext cx="11217142" cy="1140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5080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Optimizing the use of cefazolin in penicillin allergic patients resulted in a 1.9-fold (34% absolute) increase in cefazolin use​</a:t>
            </a:r>
          </a:p>
          <a:p>
            <a:pPr marL="1143000" indent="-5080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340 additional patients per 1,000 receive cefazolin</a:t>
            </a:r>
          </a:p>
          <a:p>
            <a:pPr marL="1143000" indent="-5080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documented immediate reactions post-implementation</a:t>
            </a:r>
          </a:p>
          <a:p>
            <a:pPr marL="1143000" indent="-5080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hospital wide cefazolin use in penicillin allergic patients for surgical prophylaxis</a:t>
            </a:r>
          </a:p>
          <a:p>
            <a:pPr marL="1143000" indent="-5080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SSIs associated healthcare cost savings +$140,000 to $160,000 annually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607123" y="4822745"/>
            <a:ext cx="11018349" cy="13355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205B859-C2C7-3A67-94B9-B9DCAFA29A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94270" y="27888990"/>
            <a:ext cx="169703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Shambhu, S, Gordon AS, Liu L, et al. The Burden of Health Care Utilization, Cost, and Mortality Associated with Select Surgical Site Infections.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Joint Commission Journal on Quality and Patient Safety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2024;50(12):857-866. 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10.1016/j.jcjq.2024.08.005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CDC. Antibiotic Prescribing and Use: Clinical Features of Penicillin Allergy. Published 2025. https://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www.cdc.gov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/antibiotic-use/hcp/clinical-signs/?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CDC_AAref_Val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=https://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www.cdc.gov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/antibiotic-use/clinicians/Penicillin-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Allergy.html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Khan DA, Banerji A, Blumenthal KG, et al. Drug allergy: A 2022 practice parameter update.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Allergy Clin Immunol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2022;150(6):1333-1393. doi:10.1016/j.jaci.2022.08.028</a:t>
            </a:r>
          </a:p>
          <a:p>
            <a:pPr marL="457200" indent="-457200">
              <a:buFontTx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Norvell MR, Porter M, Ricco MH, et al. Cefazolin vs Second-line Antibiotics for Surgical Site Infection Prevention After Total Joint Arthroplasty Among Patients With a Beta-lactam Allergy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Open Forum Infect Dis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2023;10(6):ofad224. Published 2023 Apr 24. doi:10.1093/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ofid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/ofad224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D7D6E8C0-9646-560F-43F6-D448C5D966DF}"/>
                  </a:ext>
                </a:extLst>
              </p14:cNvPr>
              <p14:cNvContentPartPr/>
              <p14:nvPr/>
            </p14:nvContentPartPr>
            <p14:xfrm>
              <a:off x="21594339" y="17288365"/>
              <a:ext cx="50760" cy="36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D7D6E8C0-9646-560F-43F6-D448C5D966D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585339" y="17279365"/>
                <a:ext cx="684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47" name="Picture 46" descr="A black and white logo&#10;&#10;AI-generated content may be incorrect.">
            <a:extLst>
              <a:ext uri="{FF2B5EF4-FFF2-40B4-BE49-F238E27FC236}">
                <a16:creationId xmlns:a16="http://schemas.microsoft.com/office/drawing/2014/main" id="{000BF88F-59E7-DB87-48B4-CBA8D544777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59537"/>
            <a:ext cx="4634597" cy="1794646"/>
          </a:xfrm>
          <a:prstGeom prst="rect">
            <a:avLst/>
          </a:prstGeom>
        </p:spPr>
      </p:pic>
      <p:pic>
        <p:nvPicPr>
          <p:cNvPr id="49" name="Picture 48" descr="A blue and white logo&#10;&#10;AI-generated content may be incorrect.">
            <a:extLst>
              <a:ext uri="{FF2B5EF4-FFF2-40B4-BE49-F238E27FC236}">
                <a16:creationId xmlns:a16="http://schemas.microsoft.com/office/drawing/2014/main" id="{E9A32AC5-4CA5-85DF-68F2-7337E093CE5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8800" y="2359537"/>
            <a:ext cx="3352801" cy="197000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CA502350-8AA3-434E-0888-23514D9AF63F}"/>
                  </a:ext>
                </a:extLst>
              </p14:cNvPr>
              <p14:cNvContentPartPr/>
              <p14:nvPr/>
            </p14:nvContentPartPr>
            <p14:xfrm>
              <a:off x="-1151680" y="7568640"/>
              <a:ext cx="360" cy="360"/>
            </p14:xfrm>
          </p:contentPart>
        </mc:Choice>
        <mc:Fallback xmlns=""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CA502350-8AA3-434E-0888-23514D9AF63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-1160680" y="75596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5318B32-1079-FC2F-9871-378F03C1369D}"/>
                  </a:ext>
                </a:extLst>
              </p14:cNvPr>
              <p14:cNvContentPartPr/>
              <p14:nvPr/>
            </p14:nvContentPartPr>
            <p14:xfrm>
              <a:off x="21124947" y="25207069"/>
              <a:ext cx="507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5318B32-1079-FC2F-9871-378F03C1369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115947" y="25198069"/>
                <a:ext cx="684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26FD1C2-3333-F480-BAAB-9151D31C3A08}"/>
                  </a:ext>
                </a:extLst>
              </p14:cNvPr>
              <p14:cNvContentPartPr/>
              <p14:nvPr/>
            </p14:nvContentPartPr>
            <p14:xfrm>
              <a:off x="23137895" y="10146190"/>
              <a:ext cx="507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26FD1C2-3333-F480-BAAB-9151D31C3A0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3128895" y="10137190"/>
                <a:ext cx="684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64D43849-973C-ACD3-7E61-026EAADC70A2}"/>
                  </a:ext>
                </a:extLst>
              </p14:cNvPr>
              <p14:cNvContentPartPr/>
              <p14:nvPr/>
            </p14:nvContentPartPr>
            <p14:xfrm>
              <a:off x="32937514" y="10099440"/>
              <a:ext cx="507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64D43849-973C-ACD3-7E61-026EAADC70A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928514" y="10090440"/>
                <a:ext cx="684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1C088BFF-8622-1891-0692-53915BFE8E1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8390" y="24893561"/>
            <a:ext cx="11488964" cy="78275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41F832B-5CF8-8CB8-6DA1-C383888AD5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507" y="17256459"/>
            <a:ext cx="11387116" cy="746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522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1215</TotalTime>
  <Words>582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Lauth, Sheryl</dc:creator>
  <cp:lastModifiedBy>Keys, Tessa</cp:lastModifiedBy>
  <cp:revision>54</cp:revision>
  <dcterms:created xsi:type="dcterms:W3CDTF">2017-11-09T16:21:33Z</dcterms:created>
  <dcterms:modified xsi:type="dcterms:W3CDTF">2026-03-30T18:23:52Z</dcterms:modified>
</cp:coreProperties>
</file>