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0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5T17:21:44.8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-2147483648-2147483648 16383 0 0,'0'0'-16383'0'0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5T17:21:56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-2147483648-2147483648 16383 0 0,'0'0'-16383'0'0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5T17:21:56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-2147483648-2147483648 16383 0 0,'0'0'-16383'0'0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5T17:22:11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-2147483648-2147483648 16383 0 0,'0'0'-16383'0'0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5T17:22:12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-2147483648-2147483648 16383 0 0,'0'0'-16383'0'0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5T17:22:13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-2147483648-2147483648 16383 0 0,'0'0'-16383'0'0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5T17:22:16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-2147483648-2147483648 16383 0 0,'0'0'-16383'0'0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5T17:22:17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-2147483648-2147483648 16383 0 0,'0'0'-16383'0'0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5T17:22:46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-2147483648-2147483648 16383 0 0,'0'0'-16383'0'0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5T17:23:16.3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-2147483648-2147483648 16383 0 0,'0'0'-16383'0'0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5T17:23:41.9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-2147483648-2147483648 16383 0 0,'0'0'-16383'0'0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5T17:21:46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-2147483648-2147483648 16383 0 0,'0'0'-16383'0'0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5T17:21:48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-2147483648-2147483648 16383 0 0,'0'0'-16383'0'0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5T17:21:50.0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-2147483648-2147483648 16383 0 0,'0'0'-16383'0'0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5T17:21:51.8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-2147483648-2147483648 16383 0 0,'0'0'-16383'0'0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5T17:21:53.5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-2147483648-2147483648 16383 0 0,'0'0'-16383'0'0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5T17:21:54.7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-2147483648-2147483648 16383 0 0,'0'0'-16383'0'0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5T17:21:55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-2147483648-2147483648 16383 0 0,'0'0'-16383'0'0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5T17:21:55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-2147483648-2147483648 16383 0 0,'0'0'-16383'0'0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7ADCD-74E8-084F-BB84-A4B0EB186D5A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89792-4FE0-8B4C-BF40-28CCF5DE3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0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71F007-1291-471D-8277-D0976C0165F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4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02ACF-747C-23E1-055F-702A85BBE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7A3597-01D6-1072-7498-9E335CA6F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86BED-D921-B7CD-4134-A51CBC151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47E5-78DD-B141-AB34-E3A6E8BA02F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168AE-8572-F128-EF86-4E79A3927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AD8B3-09F3-4411-B864-2EEF4FA0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7377-A1AD-6543-8A8F-01E2B6C1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9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CEAB-23B6-47FE-2F2F-C09004892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BC261-A720-E2D0-FF9A-1A4B0B4BE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D1229-A7FF-ED50-B69A-63598333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47E5-78DD-B141-AB34-E3A6E8BA02F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7A815-A4C4-CF62-69E7-1601A04B0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F489D-06F9-F570-D44E-382CA0BC1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7377-A1AD-6543-8A8F-01E2B6C1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2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B4D312-E8D4-4684-D9F0-B842F9275F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4EF3FA-C039-5494-7BA6-26A78AEF5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98EA3-AABE-3641-FA08-D72B3502E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47E5-78DD-B141-AB34-E3A6E8BA02F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6FBFB-3BC0-136C-1EEA-06914BF6B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2172B-681D-C077-E1E9-A9CC5E18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7377-A1AD-6543-8A8F-01E2B6C1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D94E4-46D3-1281-BB80-28655F1D4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57DED-4392-82A9-0FB8-7C106AF56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54528-90C7-1D20-4A8B-0AC264470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47E5-78DD-B141-AB34-E3A6E8BA02F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5376F-E415-E416-3635-FB7C162F0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C1912-A754-7705-EBCA-203634C4B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7377-A1AD-6543-8A8F-01E2B6C1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3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9275C-34E8-8675-57B3-FDD06F911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0644A-BD22-61D7-8E02-BF43041AF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E3178-3E97-902E-DF80-B752F8800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47E5-78DD-B141-AB34-E3A6E8BA02F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C5467-066F-AEEB-47DF-AA474A153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9F715-E8FD-BA25-D802-AAA84C46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7377-A1AD-6543-8A8F-01E2B6C1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1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955D1-41E7-0A4D-597A-324742A42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95A33-CF09-CB68-BADD-B3F27E17A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23873-DAAD-9C19-8CAC-F4530FAB1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42BD9-F236-B870-BD4D-805A770F2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47E5-78DD-B141-AB34-E3A6E8BA02F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313A3-A658-635D-A6E6-0AB3A5B17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A267B4-3C00-2535-7975-EB777F703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7377-A1AD-6543-8A8F-01E2B6C1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2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3CE4F-49F6-B281-6A34-69F072091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23D84-4343-2EF7-657B-43F476CAB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C2825-B250-F15F-BEDD-C39B5EA57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227C24-A33A-3F93-FF45-8A969C86B9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94BC81-AAAC-4431-F327-D3EA0440E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EB1AB-1A02-4929-CFF0-A90DD8E4B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47E5-78DD-B141-AB34-E3A6E8BA02F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BA336C-563D-388E-E1D6-514B39EA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78D935-768C-E39D-8584-E9D9048E2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7377-A1AD-6543-8A8F-01E2B6C1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5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48E0B-467D-0572-E489-FD1FCC62B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81296-96D1-67C8-AB13-C6565C655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47E5-78DD-B141-AB34-E3A6E8BA02F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79E41B-8AD3-8BFD-2BEB-2A2F98A7C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91793-6965-FFE0-6F8D-EE347A0A4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7377-A1AD-6543-8A8F-01E2B6C1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11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CEE4DD-A1C5-00AE-60FD-7D71DF15C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47E5-78DD-B141-AB34-E3A6E8BA02F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22AB59-D5D7-AAB2-7487-62430B34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A3C08-2FFA-D937-FB4E-6F2C0A3FF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7377-A1AD-6543-8A8F-01E2B6C1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1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BF800-833F-10F4-8A3F-4B27DDE7E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DB5CA-324F-64EE-21D0-FBFAC4F80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4C2B94-A6F7-E8F2-996F-086D74581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1CE54-8542-AAF3-3AFD-2017406B4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47E5-78DD-B141-AB34-E3A6E8BA02F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55E08-C6AC-7356-232E-74019C6D7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02341A-C927-F4C5-8F36-FB2D6551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7377-A1AD-6543-8A8F-01E2B6C1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75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DCCA0-2EB2-71F4-70B4-216A85F55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C85338-A1E2-51CB-A45B-D8A3E9392E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6D334-37BA-F4D4-07F3-06F98E8DC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22355-2C46-C732-589C-FB92174BE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47E5-78DD-B141-AB34-E3A6E8BA02F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AF14C-8484-50A0-E69B-F6F02A084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CBC2A-2D65-C6BE-7186-B3A2CF94B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E7377-A1AD-6543-8A8F-01E2B6C1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3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315D60-1296-6B80-F512-72A3B70E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A8895-99CC-5BF5-E6BA-2C342800A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D5B2B-BE3B-72B9-33CA-04AF98E102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7647E5-78DD-B141-AB34-E3A6E8BA02FE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65575-9FBE-9715-3A9E-00A53D9C1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26B2C-33B3-835A-8DFA-EED513857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EE7377-A1AD-6543-8A8F-01E2B6C1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3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9.xml"/><Relationship Id="rId18" Type="http://schemas.openxmlformats.org/officeDocument/2006/relationships/customXml" Target="../ink/ink14.xml"/><Relationship Id="rId26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21" Type="http://schemas.openxmlformats.org/officeDocument/2006/relationships/customXml" Target="../ink/ink17.xml"/><Relationship Id="rId7" Type="http://schemas.openxmlformats.org/officeDocument/2006/relationships/customXml" Target="../ink/ink3.xml"/><Relationship Id="rId12" Type="http://schemas.openxmlformats.org/officeDocument/2006/relationships/customXml" Target="../ink/ink8.xml"/><Relationship Id="rId17" Type="http://schemas.openxmlformats.org/officeDocument/2006/relationships/customXml" Target="../ink/ink13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12.xml"/><Relationship Id="rId20" Type="http://schemas.openxmlformats.org/officeDocument/2006/relationships/customXml" Target="../ink/ink16.xml"/><Relationship Id="rId1" Type="http://schemas.openxmlformats.org/officeDocument/2006/relationships/tags" Target="../tags/tag1.xml"/><Relationship Id="rId6" Type="http://schemas.openxmlformats.org/officeDocument/2006/relationships/customXml" Target="../ink/ink2.xml"/><Relationship Id="rId11" Type="http://schemas.openxmlformats.org/officeDocument/2006/relationships/customXml" Target="../ink/ink7.xml"/><Relationship Id="rId24" Type="http://schemas.openxmlformats.org/officeDocument/2006/relationships/image" Target="../media/image2.png"/><Relationship Id="rId5" Type="http://schemas.openxmlformats.org/officeDocument/2006/relationships/image" Target="../media/image1.png"/><Relationship Id="rId15" Type="http://schemas.openxmlformats.org/officeDocument/2006/relationships/customXml" Target="../ink/ink11.xml"/><Relationship Id="rId23" Type="http://schemas.openxmlformats.org/officeDocument/2006/relationships/customXml" Target="../ink/ink19.xml"/><Relationship Id="rId28" Type="http://schemas.openxmlformats.org/officeDocument/2006/relationships/image" Target="../media/image6.png"/><Relationship Id="rId10" Type="http://schemas.openxmlformats.org/officeDocument/2006/relationships/customXml" Target="../ink/ink6.xml"/><Relationship Id="rId19" Type="http://schemas.openxmlformats.org/officeDocument/2006/relationships/customXml" Target="../ink/ink15.xml"/><Relationship Id="rId4" Type="http://schemas.openxmlformats.org/officeDocument/2006/relationships/customXml" Target="../ink/ink1.xml"/><Relationship Id="rId9" Type="http://schemas.openxmlformats.org/officeDocument/2006/relationships/customXml" Target="../ink/ink5.xml"/><Relationship Id="rId14" Type="http://schemas.openxmlformats.org/officeDocument/2006/relationships/customXml" Target="../ink/ink10.xml"/><Relationship Id="rId22" Type="http://schemas.openxmlformats.org/officeDocument/2006/relationships/customXml" Target="../ink/ink18.xml"/><Relationship Id="rId2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605">
            <a:extLst>
              <a:ext uri="{FF2B5EF4-FFF2-40B4-BE49-F238E27FC236}">
                <a16:creationId xmlns:a16="http://schemas.microsoft.com/office/drawing/2014/main" id="{29E51F4A-00D9-451F-90B5-AD0A21C78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01" y="1086732"/>
            <a:ext cx="2897255" cy="37486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48" tIns="45873" rIns="91748" bIns="45873" anchor="ctr" anchorCtr="1"/>
          <a:lstStyle>
            <a:lvl1pPr algn="ctr"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ko-KR" sz="1600" b="1">
                <a:solidFill>
                  <a:srgbClr val="FFFFFF"/>
                </a:solidFill>
                <a:latin typeface="Arial" panose="020B0604020202020204" pitchFamily="34" charset="0"/>
                <a:ea typeface="굴림" panose="020B0600000101010101" pitchFamily="34" charset="-127"/>
              </a:rPr>
              <a:t>BACKGROUND</a:t>
            </a:r>
          </a:p>
        </p:txBody>
      </p:sp>
      <p:sp>
        <p:nvSpPr>
          <p:cNvPr id="10" name="Text Box 4607">
            <a:extLst>
              <a:ext uri="{FF2B5EF4-FFF2-40B4-BE49-F238E27FC236}">
                <a16:creationId xmlns:a16="http://schemas.microsoft.com/office/drawing/2014/main" id="{634DC8F5-E345-4ADB-B48E-1F31421B0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99" y="2972243"/>
            <a:ext cx="2813621" cy="29545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48" tIns="45873" rIns="91748" bIns="45873" anchor="ctr" anchorCtr="1"/>
          <a:lstStyle>
            <a:lvl1pPr algn="ctr"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ko-KR" sz="1600" b="1">
                <a:solidFill>
                  <a:srgbClr val="FFFFFF"/>
                </a:solidFill>
                <a:latin typeface="Arial" panose="020B0604020202020204" pitchFamily="34" charset="0"/>
                <a:ea typeface="굴림" panose="020B0600000101010101" pitchFamily="34" charset="-127"/>
              </a:rPr>
              <a:t>OBJECTIVES</a:t>
            </a:r>
          </a:p>
        </p:txBody>
      </p:sp>
      <p:sp>
        <p:nvSpPr>
          <p:cNvPr id="12" name="Text Box 4607">
            <a:extLst>
              <a:ext uri="{FF2B5EF4-FFF2-40B4-BE49-F238E27FC236}">
                <a16:creationId xmlns:a16="http://schemas.microsoft.com/office/drawing/2014/main" id="{D83FB904-192E-40FC-B8CE-1BD24E82E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0914" y="3207280"/>
            <a:ext cx="2988775" cy="39183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48" tIns="45873" rIns="91748" bIns="45873" anchor="ctr" anchorCtr="1"/>
          <a:lstStyle>
            <a:lvl1pPr algn="ctr"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ko-KR" sz="1600" b="1">
                <a:solidFill>
                  <a:srgbClr val="FFFFFF"/>
                </a:solidFill>
                <a:latin typeface="Arial" panose="020B0604020202020204" pitchFamily="34" charset="0"/>
                <a:ea typeface="굴림" panose="020B0600000101010101" pitchFamily="34" charset="-127"/>
              </a:rPr>
              <a:t>CONCLUSION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05A69D-F5D7-4118-B676-5D09CF0E6E46}"/>
              </a:ext>
            </a:extLst>
          </p:cNvPr>
          <p:cNvSpPr/>
          <p:nvPr/>
        </p:nvSpPr>
        <p:spPr>
          <a:xfrm>
            <a:off x="184731" y="1480075"/>
            <a:ext cx="2804966" cy="1622423"/>
          </a:xfrm>
          <a:prstGeom prst="rect">
            <a:avLst/>
          </a:prstGeom>
        </p:spPr>
        <p:txBody>
          <a:bodyPr wrap="square" lIns="21771" tIns="10886" rIns="21771" bIns="10886" anchor="t">
            <a:spAutoFit/>
          </a:bodyPr>
          <a:lstStyle/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Limited English Proficiency (LEP) affects over 25 million individuals in the U.S</a:t>
            </a:r>
            <a:r>
              <a:rPr kumimoji="0" lang="en-US" altLang="en-US" sz="8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</a:rPr>
              <a:t>1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LEP is associated with increased medication errors, reduced adherence, and adverse health outcomes</a:t>
            </a:r>
            <a:r>
              <a:rPr kumimoji="0" lang="en-US" altLang="en-US" sz="8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</a:rPr>
              <a:t>2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LEP patients experience</a:t>
            </a:r>
            <a:r>
              <a:rPr lang="en-US" altLang="en-US" sz="800">
                <a:latin typeface="Arial" panose="020B0604020202020204" pitchFamily="34" charset="0"/>
              </a:rPr>
              <a:t>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significantly higher rates of adverse events (49.1% vs. 29.5%), with many linked to communication barriers</a:t>
            </a:r>
            <a:r>
              <a:rPr kumimoji="0" lang="en-US" altLang="en-US" sz="8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3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800">
                <a:solidFill>
                  <a:srgbClr val="000000"/>
                </a:solidFill>
              </a:rPr>
              <a:t>Medication instructions are often delivered in English at a level exceeding patient health literacy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Existing tools (</a:t>
            </a:r>
            <a:r>
              <a:rPr kumimoji="0" lang="en-US" altLang="en-US" sz="8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</a:rPr>
              <a:t>RxTran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, </a:t>
            </a:r>
            <a:r>
              <a:rPr kumimoji="0" lang="en-US" altLang="en-US" sz="8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</a:rPr>
              <a:t>ScriptAbility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, interpreters) improve access but do not fully address comprehension or retention </a:t>
            </a:r>
            <a:endParaRPr lang="en-US" sz="800">
              <a:cs typeface="Calibri" panose="020F0502020204030204" pitchFamily="34" charset="0"/>
            </a:endParaRPr>
          </a:p>
          <a:p>
            <a:pPr marL="163289" indent="-163289">
              <a:buFont typeface="Arial" panose="020B0604020202020204" pitchFamily="34" charset="0"/>
              <a:buChar char="•"/>
            </a:pPr>
            <a:endParaRPr lang="en-US" sz="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A641A2-86B6-474C-AEA8-ABA41359313B}"/>
              </a:ext>
            </a:extLst>
          </p:cNvPr>
          <p:cNvSpPr txBox="1"/>
          <p:nvPr/>
        </p:nvSpPr>
        <p:spPr>
          <a:xfrm>
            <a:off x="216484" y="3272770"/>
            <a:ext cx="2718488" cy="1006870"/>
          </a:xfrm>
          <a:prstGeom prst="rect">
            <a:avLst/>
          </a:prstGeom>
          <a:noFill/>
        </p:spPr>
        <p:txBody>
          <a:bodyPr wrap="square" lIns="21771" tIns="10886" rIns="21771" bIns="10886" rtlCol="0" anchor="t">
            <a:spAutoFit/>
          </a:bodyPr>
          <a:lstStyle/>
          <a:p>
            <a:pPr marL="163289" indent="-163289">
              <a:buFont typeface="Arial" panose="020B0604020202020204" pitchFamily="34" charset="0"/>
              <a:buChar char="•"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Develop a bilingual (English Vietnamese) medication education tool</a:t>
            </a:r>
          </a:p>
          <a:p>
            <a:pPr marL="163289" indent="-163289">
              <a:buFont typeface="Arial" panose="020B0604020202020204" pitchFamily="34" charset="0"/>
              <a:buChar char="•"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Improve patient understanding of indication, dosing, and side effects</a:t>
            </a:r>
          </a:p>
          <a:p>
            <a:pPr marL="163289" indent="-163289">
              <a:buFont typeface="Arial" panose="020B0604020202020204" pitchFamily="34" charset="0"/>
              <a:buChar char="•"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Address language barriers and health literacy limitations</a:t>
            </a:r>
          </a:p>
          <a:p>
            <a:pPr marL="163289" indent="-163289">
              <a:buFont typeface="Arial" panose="020B0604020202020204" pitchFamily="34" charset="0"/>
              <a:buChar char="•"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Support pharmacist counseling and patient-centered care</a:t>
            </a:r>
            <a:endParaRPr lang="en-US" sz="800">
              <a:cs typeface="Calibri" panose="020F0502020204030204" pitchFamily="34" charset="0"/>
            </a:endParaRPr>
          </a:p>
          <a:p>
            <a:endParaRPr lang="en-US" sz="800"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2610FB-8CC4-4241-A3FF-84F81A61B9EF}"/>
              </a:ext>
            </a:extLst>
          </p:cNvPr>
          <p:cNvSpPr txBox="1"/>
          <p:nvPr/>
        </p:nvSpPr>
        <p:spPr>
          <a:xfrm>
            <a:off x="9145460" y="3624466"/>
            <a:ext cx="3145575" cy="1268480"/>
          </a:xfrm>
          <a:prstGeom prst="rect">
            <a:avLst/>
          </a:prstGeom>
          <a:noFill/>
        </p:spPr>
        <p:txBody>
          <a:bodyPr wrap="square" lIns="21771" tIns="10886" rIns="21771" bIns="10886" rtlCol="0" anchor="t">
            <a:spAutoFit/>
          </a:bodyPr>
          <a:lstStyle/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bilingual, QR-linked medication education tool was successfully developed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intervention is scalable, low-cost, easily implementable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Has strong potential to improve medication understanding, enhance adherence, and reduce preventable errors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Supports more equitable, patient-centered pharmacy care</a:t>
            </a:r>
            <a:endParaRPr kumimoji="0" lang="en-US" altLang="en-U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63289" indent="-163289">
              <a:buFont typeface="Arial" panose="020B0604020202020204" pitchFamily="34" charset="0"/>
              <a:buChar char="•"/>
            </a:pPr>
            <a:endParaRPr lang="en-US" sz="9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 Box 4607">
            <a:extLst>
              <a:ext uri="{FF2B5EF4-FFF2-40B4-BE49-F238E27FC236}">
                <a16:creationId xmlns:a16="http://schemas.microsoft.com/office/drawing/2014/main" id="{E84590FB-75E8-48C3-B608-C96459B22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404" y="1086733"/>
            <a:ext cx="5664300" cy="369415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48" tIns="45873" rIns="91748" bIns="45873" anchor="ctr" anchorCtr="1"/>
          <a:lstStyle>
            <a:lvl1pPr algn="ctr"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ko-KR" sz="1600" b="1">
                <a:solidFill>
                  <a:srgbClr val="FFFFFF"/>
                </a:solidFill>
                <a:latin typeface="Arial" panose="020B0604020202020204" pitchFamily="34" charset="0"/>
                <a:ea typeface="굴림" panose="020B0600000101010101" pitchFamily="34" charset="-127"/>
              </a:rPr>
              <a:t>RESULTS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7B876C2-DC8D-45CB-BBF0-409A0AD9D3DA}"/>
                  </a:ext>
                </a:extLst>
              </p14:cNvPr>
              <p14:cNvContentPartPr/>
              <p14:nvPr/>
            </p14:nvContentPartPr>
            <p14:xfrm>
              <a:off x="9022080" y="2834640"/>
              <a:ext cx="15875" cy="15875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7B876C2-DC8D-45CB-BBF0-409A0AD9D3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147483648" y="-214748364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09F5EAE-8743-4E55-BDC5-55A213CEC295}"/>
                  </a:ext>
                </a:extLst>
              </p14:cNvPr>
              <p14:cNvContentPartPr/>
              <p14:nvPr/>
            </p14:nvContentPartPr>
            <p14:xfrm>
              <a:off x="9022080" y="2834640"/>
              <a:ext cx="15875" cy="15875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09F5EAE-8743-4E55-BDC5-55A213CEC2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147483648" y="-214748364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D830EA5-BCBF-4813-AA65-BB322A998A76}"/>
                  </a:ext>
                </a:extLst>
              </p14:cNvPr>
              <p14:cNvContentPartPr/>
              <p14:nvPr/>
            </p14:nvContentPartPr>
            <p14:xfrm>
              <a:off x="7955280" y="4511040"/>
              <a:ext cx="15875" cy="15875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D830EA5-BCBF-4813-AA65-BB322A998A7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147483648" y="-214748364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751B0F9-31A9-41D4-8B40-99F40A69D44D}"/>
                  </a:ext>
                </a:extLst>
              </p14:cNvPr>
              <p14:cNvContentPartPr/>
              <p14:nvPr/>
            </p14:nvContentPartPr>
            <p14:xfrm>
              <a:off x="8321040" y="3139440"/>
              <a:ext cx="15875" cy="15875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751B0F9-31A9-41D4-8B40-99F40A69D44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147483648" y="-214748364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B59AC78-A9E8-47D2-968B-655273687F1A}"/>
                  </a:ext>
                </a:extLst>
              </p14:cNvPr>
              <p14:cNvContentPartPr/>
              <p14:nvPr/>
            </p14:nvContentPartPr>
            <p14:xfrm>
              <a:off x="7345680" y="4892040"/>
              <a:ext cx="15875" cy="15875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B59AC78-A9E8-47D2-968B-655273687F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147483648" y="-214748364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8062F09-FD47-4467-A009-8B0B39268C58}"/>
                  </a:ext>
                </a:extLst>
              </p14:cNvPr>
              <p14:cNvContentPartPr/>
              <p14:nvPr/>
            </p14:nvContentPartPr>
            <p14:xfrm>
              <a:off x="8351520" y="2941320"/>
              <a:ext cx="15875" cy="15875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8062F09-FD47-4467-A009-8B0B39268C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147483648" y="-214748364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08E82C2-4A04-4CD7-B000-ADCC38B03AD3}"/>
                  </a:ext>
                </a:extLst>
              </p14:cNvPr>
              <p14:cNvContentPartPr/>
              <p14:nvPr/>
            </p14:nvContentPartPr>
            <p14:xfrm>
              <a:off x="8019672" y="4100367"/>
              <a:ext cx="15875" cy="15875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08E82C2-4A04-4CD7-B000-ADCC38B03A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147483648" y="-214748364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6A3C83F-049F-45D1-BB8D-0462C9799F3A}"/>
                  </a:ext>
                </a:extLst>
              </p14:cNvPr>
              <p14:cNvContentPartPr/>
              <p14:nvPr/>
            </p14:nvContentPartPr>
            <p14:xfrm>
              <a:off x="7513320" y="5577840"/>
              <a:ext cx="15875" cy="15875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6A3C83F-049F-45D1-BB8D-0462C9799F3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147483648" y="-214748364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3A9F2DC-4943-43A6-AD17-5C1D7ADD707A}"/>
                  </a:ext>
                </a:extLst>
              </p14:cNvPr>
              <p14:cNvContentPartPr/>
              <p14:nvPr/>
            </p14:nvContentPartPr>
            <p14:xfrm>
              <a:off x="7513320" y="5577840"/>
              <a:ext cx="15875" cy="15875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3A9F2DC-4943-43A6-AD17-5C1D7ADD707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147483648" y="-214748364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B855369-B9F7-448D-B4AD-6FCE73138027}"/>
                  </a:ext>
                </a:extLst>
              </p14:cNvPr>
              <p14:cNvContentPartPr/>
              <p14:nvPr/>
            </p14:nvContentPartPr>
            <p14:xfrm>
              <a:off x="7513320" y="5577840"/>
              <a:ext cx="15875" cy="15875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B855369-B9F7-448D-B4AD-6FCE7313802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147483648" y="-214748364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D00CB92-5949-4425-A2DD-F240B748850C}"/>
                  </a:ext>
                </a:extLst>
              </p14:cNvPr>
              <p14:cNvContentPartPr/>
              <p14:nvPr/>
            </p14:nvContentPartPr>
            <p14:xfrm>
              <a:off x="8290560" y="2575560"/>
              <a:ext cx="15875" cy="15875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D00CB92-5949-4425-A2DD-F240B74885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147483648" y="-214748364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D867C52-963F-408A-9C33-F2F50B3646AF}"/>
                  </a:ext>
                </a:extLst>
              </p14:cNvPr>
              <p14:cNvContentPartPr/>
              <p14:nvPr/>
            </p14:nvContentPartPr>
            <p14:xfrm>
              <a:off x="7299960" y="3230880"/>
              <a:ext cx="15875" cy="15875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D867C52-963F-408A-9C33-F2F50B3646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147483648" y="-214748364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5E9A6DD-B3FB-475D-B188-0547AF01E5F6}"/>
                  </a:ext>
                </a:extLst>
              </p14:cNvPr>
              <p14:cNvContentPartPr/>
              <p14:nvPr/>
            </p14:nvContentPartPr>
            <p14:xfrm>
              <a:off x="-1371600" y="1965960"/>
              <a:ext cx="15875" cy="15875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5E9A6DD-B3FB-475D-B188-0547AF01E5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147483648" y="-214748364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798BD92-9F24-4917-BF56-9EA8B0AB22DD}"/>
                  </a:ext>
                </a:extLst>
              </p14:cNvPr>
              <p14:cNvContentPartPr/>
              <p14:nvPr/>
            </p14:nvContentPartPr>
            <p14:xfrm>
              <a:off x="2057400" y="3002280"/>
              <a:ext cx="15875" cy="15875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798BD92-9F24-4917-BF56-9EA8B0AB22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147483648" y="-214748364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6C66244-4E8F-4DCE-B578-8546A5E3E6D2}"/>
                  </a:ext>
                </a:extLst>
              </p14:cNvPr>
              <p14:cNvContentPartPr/>
              <p14:nvPr/>
            </p14:nvContentPartPr>
            <p14:xfrm>
              <a:off x="11369040" y="5105400"/>
              <a:ext cx="15875" cy="15875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6C66244-4E8F-4DCE-B578-8546A5E3E6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147483648" y="-214748364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29DE5FA-8010-4CAC-A120-A22D65CF96C6}"/>
                  </a:ext>
                </a:extLst>
              </p14:cNvPr>
              <p14:cNvContentPartPr/>
              <p14:nvPr/>
            </p14:nvContentPartPr>
            <p14:xfrm>
              <a:off x="12755880" y="5151120"/>
              <a:ext cx="15875" cy="15875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29DE5FA-8010-4CAC-A120-A22D65CF96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147483648" y="-214748364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D7EF895-E616-4060-B39F-15992890C00B}"/>
                  </a:ext>
                </a:extLst>
              </p14:cNvPr>
              <p14:cNvContentPartPr/>
              <p14:nvPr/>
            </p14:nvContentPartPr>
            <p14:xfrm>
              <a:off x="-883920" y="2636520"/>
              <a:ext cx="15875" cy="15875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D7EF895-E616-4060-B39F-15992890C0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147483648" y="-214748364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AC7C275-61A0-405F-BB21-54236A34BC89}"/>
                  </a:ext>
                </a:extLst>
              </p14:cNvPr>
              <p14:cNvContentPartPr/>
              <p14:nvPr/>
            </p14:nvContentPartPr>
            <p14:xfrm>
              <a:off x="7757160" y="2499360"/>
              <a:ext cx="15875" cy="15875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AC7C275-61A0-405F-BB21-54236A34BC8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147483648" y="-214748364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E859D83-EBA3-4AF5-AD37-B1ABED37A8B4}"/>
                  </a:ext>
                </a:extLst>
              </p14:cNvPr>
              <p14:cNvContentPartPr/>
              <p14:nvPr/>
            </p14:nvContentPartPr>
            <p14:xfrm>
              <a:off x="7650480" y="5242560"/>
              <a:ext cx="15875" cy="15875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E859D83-EBA3-4AF5-AD37-B1ABED37A8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147483648" y="-2147483648"/>
                <a:ext cx="0" cy="0"/>
              </a:xfrm>
              <a:prstGeom prst="rect">
                <a:avLst/>
              </a:prstGeom>
            </p:spPr>
          </p:pic>
        </mc:Fallback>
      </mc:AlternateContent>
      <p:sp>
        <p:nvSpPr>
          <p:cNvPr id="44" name="Text Box 4607">
            <a:extLst>
              <a:ext uri="{FF2B5EF4-FFF2-40B4-BE49-F238E27FC236}">
                <a16:creationId xmlns:a16="http://schemas.microsoft.com/office/drawing/2014/main" id="{E84590FB-75E8-48C3-B608-C96459B22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7955" y="5818029"/>
            <a:ext cx="3010294" cy="321013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48" tIns="45873" rIns="91748" bIns="45873" anchor="ctr" anchorCtr="1"/>
          <a:lstStyle>
            <a:lvl1pPr algn="ctr"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ko-KR" sz="1600" b="1">
                <a:solidFill>
                  <a:srgbClr val="FFFFFF"/>
                </a:solidFill>
                <a:latin typeface="Arial" panose="020B0604020202020204" pitchFamily="34" charset="0"/>
                <a:ea typeface="굴림" panose="020B0600000101010101" pitchFamily="34" charset="-127"/>
              </a:rPr>
              <a:t>References</a:t>
            </a:r>
          </a:p>
        </p:txBody>
      </p:sp>
      <p:sp>
        <p:nvSpPr>
          <p:cNvPr id="2048" name="TextBox 2047"/>
          <p:cNvSpPr txBox="1"/>
          <p:nvPr/>
        </p:nvSpPr>
        <p:spPr>
          <a:xfrm>
            <a:off x="9126856" y="5084752"/>
            <a:ext cx="2772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Expand to additional medications and OTC products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Pilot test with Vietnamese speaking LEP patients 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Coll</a:t>
            </a:r>
            <a:r>
              <a:rPr lang="en-US" altLang="en-US" sz="800">
                <a:solidFill>
                  <a:srgbClr val="000000"/>
                </a:solidFill>
                <a:latin typeface="Arial" panose="020B0604020202020204" pitchFamily="34" charset="0"/>
              </a:rPr>
              <a:t>ect patient and pharmacist feedback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Evaluate impact on medication understanding, adherence, error reduction </a:t>
            </a:r>
            <a:endParaRPr lang="en-US" sz="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D5530633-EDE5-400A-B6C8-9D11D914B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914"/>
            <a:ext cx="12192000" cy="1034276"/>
          </a:xfrm>
          <a:prstGeom prst="rect">
            <a:avLst/>
          </a:prstGeom>
          <a:gradFill rotWithShape="1">
            <a:gsLst>
              <a:gs pos="0">
                <a:srgbClr val="A00000"/>
              </a:gs>
              <a:gs pos="50000">
                <a:srgbClr val="E60000"/>
              </a:gs>
              <a:gs pos="100000">
                <a:srgbClr val="FF0000"/>
              </a:gs>
            </a:gsLst>
            <a:lin ang="16200000" scaled="1"/>
          </a:gra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450">
              <a:latin typeface="Times" pitchFamily="-124" charset="0"/>
            </a:endParaRPr>
          </a:p>
        </p:txBody>
      </p:sp>
      <p:sp>
        <p:nvSpPr>
          <p:cNvPr id="42" name="Rectangle 28">
            <a:extLst>
              <a:ext uri="{FF2B5EF4-FFF2-40B4-BE49-F238E27FC236}">
                <a16:creationId xmlns:a16="http://schemas.microsoft.com/office/drawing/2014/main" id="{B8C5FEDE-6D25-4026-9CB2-DC8993390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2080" y="-32914"/>
            <a:ext cx="3169920" cy="1026457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endParaRPr lang="en-US" sz="1313" cap="small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3" name="TextBox 14">
            <a:extLst>
              <a:ext uri="{FF2B5EF4-FFF2-40B4-BE49-F238E27FC236}">
                <a16:creationId xmlns:a16="http://schemas.microsoft.com/office/drawing/2014/main" id="{F7A0E9A9-C0DF-4186-B4FC-4E6F836F6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403" y="-18044"/>
            <a:ext cx="5877060" cy="100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1771" tIns="10886" rIns="21771" bIns="10886" anchor="t">
            <a:spAutoFit/>
          </a:bodyPr>
          <a:lstStyle/>
          <a:p>
            <a:pPr algn="ctr"/>
            <a:r>
              <a:rPr lang="en-US"/>
              <a:t>Breaking Barriers: Development of Limited English Proficiency Medication Education</a:t>
            </a:r>
          </a:p>
          <a:p>
            <a:pPr algn="ctr"/>
            <a:r>
              <a:rPr lang="en-US" sz="1400">
                <a:solidFill>
                  <a:schemeClr val="bg1"/>
                </a:solidFill>
              </a:rPr>
              <a:t>Nataly Nguyen, Pharm.D. Candidate</a:t>
            </a:r>
            <a:br>
              <a:rPr lang="en-US" sz="1400">
                <a:solidFill>
                  <a:schemeClr val="bg1"/>
                </a:solidFill>
              </a:rPr>
            </a:br>
            <a:r>
              <a:rPr lang="en-US" sz="1400">
                <a:solidFill>
                  <a:schemeClr val="bg1"/>
                </a:solidFill>
              </a:rPr>
              <a:t>Stephanie Hunziker, PharmD, BCMTMS</a:t>
            </a:r>
            <a:endParaRPr lang="en-US" sz="14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FFA6DA6-95C2-4EE5-9B63-74A4EF3DABE8}"/>
              </a:ext>
            </a:extLst>
          </p:cNvPr>
          <p:cNvSpPr txBox="1"/>
          <p:nvPr/>
        </p:nvSpPr>
        <p:spPr>
          <a:xfrm>
            <a:off x="9405289" y="86264"/>
            <a:ext cx="2261142" cy="520263"/>
          </a:xfrm>
          <a:prstGeom prst="rect">
            <a:avLst/>
          </a:prstGeom>
          <a:noFill/>
        </p:spPr>
        <p:txBody>
          <a:bodyPr wrap="square" lIns="21771" tIns="10886" rIns="21771" bIns="10886" rtlCol="0" anchor="t">
            <a:spAutoFit/>
          </a:bodyPr>
          <a:lstStyle/>
          <a:p>
            <a:pPr algn="ctr"/>
            <a:br>
              <a:rPr lang="en-US" sz="1571" cap="small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67" cap="small">
                <a:solidFill>
                  <a:schemeClr val="bg1"/>
                </a:solidFill>
                <a:latin typeface="Calibri"/>
                <a:cs typeface="Calibri"/>
              </a:rPr>
              <a:t>School of Pharmacy</a:t>
            </a:r>
          </a:p>
        </p:txBody>
      </p:sp>
      <p:sp>
        <p:nvSpPr>
          <p:cNvPr id="46" name="Rectangle 28">
            <a:extLst>
              <a:ext uri="{FF2B5EF4-FFF2-40B4-BE49-F238E27FC236}">
                <a16:creationId xmlns:a16="http://schemas.microsoft.com/office/drawing/2014/main" id="{E350CEE2-D586-4F7F-BEBC-8246F8416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24" y="-32914"/>
            <a:ext cx="3204627" cy="1026457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endParaRPr lang="en-US" sz="1313" cap="small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Picture 1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02107E57-34D8-C21B-4F45-4A1A2C51BC1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-1327" y="83590"/>
            <a:ext cx="3245801" cy="752796"/>
          </a:xfrm>
          <a:prstGeom prst="rect">
            <a:avLst/>
          </a:prstGeom>
        </p:spPr>
      </p:pic>
      <p:sp>
        <p:nvSpPr>
          <p:cNvPr id="9" name="Text Box 4607">
            <a:extLst>
              <a:ext uri="{FF2B5EF4-FFF2-40B4-BE49-F238E27FC236}">
                <a16:creationId xmlns:a16="http://schemas.microsoft.com/office/drawing/2014/main" id="{2B5EC78F-BC47-9375-484D-B62375EAE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99" y="4140416"/>
            <a:ext cx="2813621" cy="29545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48" tIns="45873" rIns="91748" bIns="45873" anchor="ctr" anchorCtr="1"/>
          <a:lstStyle>
            <a:lvl1pPr algn="ctr"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ko-KR" sz="1600" b="1">
                <a:solidFill>
                  <a:srgbClr val="FFFFFF"/>
                </a:solidFill>
                <a:latin typeface="Arial" panose="020B0604020202020204" pitchFamily="34" charset="0"/>
                <a:ea typeface="굴림" panose="020B0600000101010101" pitchFamily="34" charset="-127"/>
              </a:rPr>
              <a:t>METHODS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2AEBF7-18A7-64D2-F2F3-EC1A5C529F24}"/>
              </a:ext>
            </a:extLst>
          </p:cNvPr>
          <p:cNvSpPr txBox="1"/>
          <p:nvPr/>
        </p:nvSpPr>
        <p:spPr>
          <a:xfrm>
            <a:off x="184731" y="4518977"/>
            <a:ext cx="2718488" cy="2708489"/>
          </a:xfrm>
          <a:prstGeom prst="rect">
            <a:avLst/>
          </a:prstGeom>
          <a:noFill/>
        </p:spPr>
        <p:txBody>
          <a:bodyPr wrap="square" lIns="21771" tIns="10886" rIns="21771" bIns="10886" rtlCol="0" anchor="t">
            <a:spAutoFit/>
          </a:bodyPr>
          <a:lstStyle/>
          <a:p>
            <a:r>
              <a:rPr kumimoji="0" lang="en-US" altLang="en-US" sz="800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Study Design</a:t>
            </a:r>
            <a:endParaRPr lang="en-US" sz="800" u="sng">
              <a:cs typeface="Calibri" panose="020F0502020204030204" pitchFamily="34" charset="0"/>
            </a:endParaRPr>
          </a:p>
          <a:p>
            <a:pPr marL="163289" indent="-163289">
              <a:buFont typeface="Arial" panose="020B0604020202020204" pitchFamily="34" charset="0"/>
              <a:buChar char="•"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Practice-based innovation in community pharmacy</a:t>
            </a:r>
            <a:endParaRPr lang="en-US" altLang="en-US" sz="80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Setting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800">
                <a:solidFill>
                  <a:srgbClr val="000000"/>
                </a:solidFill>
              </a:rPr>
              <a:t>I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ndependent pharmacy in Vietnamese centered area of St. Louis</a:t>
            </a:r>
            <a:endParaRPr lang="en-US" altLang="en-US" sz="80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Medication Selection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Metformin</a:t>
            </a:r>
            <a:endParaRPr lang="en-US" altLang="en-US" sz="800">
              <a:solidFill>
                <a:srgbClr val="000000"/>
              </a:solidFill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800">
                <a:solidFill>
                  <a:srgbClr val="000000"/>
                </a:solidFill>
              </a:rPr>
              <a:t>Lisinopril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800">
                <a:solidFill>
                  <a:srgbClr val="000000"/>
                </a:solidFill>
              </a:rPr>
              <a:t>Atorvastatin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Intervention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Bilingual index card (English &amp; Vietnamese)</a:t>
            </a:r>
            <a:endParaRPr lang="en-US" altLang="en-US" sz="800">
              <a:solidFill>
                <a:srgbClr val="000000"/>
              </a:solidFill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800">
                <a:solidFill>
                  <a:srgbClr val="000000"/>
                </a:solidFill>
              </a:rPr>
              <a:t>QR-linked Vietnamese video (&lt;1 min)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800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Content Development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rPr>
              <a:t>Vietnamese:</a:t>
            </a:r>
            <a:r>
              <a:rPr lang="en-US" altLang="en-US" sz="800">
                <a:solidFill>
                  <a:srgbClr val="000000"/>
                </a:solidFill>
              </a:rPr>
              <a:t> </a:t>
            </a:r>
            <a:r>
              <a:rPr lang="en-US" altLang="en-US" sz="800" i="1" err="1">
                <a:solidFill>
                  <a:srgbClr val="000000"/>
                </a:solidFill>
              </a:rPr>
              <a:t>Thuốc</a:t>
            </a:r>
            <a:r>
              <a:rPr lang="en-US" altLang="en-US" sz="800" i="1">
                <a:solidFill>
                  <a:srgbClr val="000000"/>
                </a:solidFill>
              </a:rPr>
              <a:t> </a:t>
            </a:r>
            <a:r>
              <a:rPr lang="en-US" altLang="en-US" sz="800" i="1" err="1">
                <a:solidFill>
                  <a:srgbClr val="000000"/>
                </a:solidFill>
              </a:rPr>
              <a:t>Biệt</a:t>
            </a:r>
            <a:r>
              <a:rPr lang="en-US" altLang="en-US" sz="800" i="1">
                <a:solidFill>
                  <a:srgbClr val="000000"/>
                </a:solidFill>
              </a:rPr>
              <a:t> Dược</a:t>
            </a:r>
            <a:endParaRPr lang="en-US" altLang="en-US" sz="80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800">
                <a:solidFill>
                  <a:srgbClr val="000000"/>
                </a:solidFill>
              </a:rPr>
              <a:t>Clinical verification: Lexicomp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800">
                <a:solidFill>
                  <a:srgbClr val="000000"/>
                </a:solidFill>
              </a:rPr>
              <a:t>Reviewed for: accuracy, clarity, cultural appropriateness</a:t>
            </a:r>
          </a:p>
          <a:p>
            <a:endParaRPr lang="en-US" sz="800">
              <a:cs typeface="Calibri" panose="020F0502020204030204" pitchFamily="34" charset="0"/>
            </a:endParaRPr>
          </a:p>
          <a:p>
            <a:pPr marL="163289" indent="-163289">
              <a:buFont typeface="Arial" panose="020B0604020202020204" pitchFamily="34" charset="0"/>
              <a:buChar char="•"/>
            </a:pPr>
            <a:endParaRPr lang="en-US" sz="1286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3289" indent="-163289">
              <a:buFont typeface="Arial" panose="020B0604020202020204" pitchFamily="34" charset="0"/>
              <a:buChar char="•"/>
            </a:pPr>
            <a:endParaRPr lang="en-US" sz="1286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86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3270E69C-1FBF-3BEE-19B6-65D24FF04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49779"/>
              </p:ext>
            </p:extLst>
          </p:nvPr>
        </p:nvGraphicFramePr>
        <p:xfrm>
          <a:off x="3440669" y="1774592"/>
          <a:ext cx="5075291" cy="14833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22822">
                  <a:extLst>
                    <a:ext uri="{9D8B030D-6E8A-4147-A177-3AD203B41FA5}">
                      <a16:colId xmlns:a16="http://schemas.microsoft.com/office/drawing/2014/main" val="3943757124"/>
                    </a:ext>
                  </a:extLst>
                </a:gridCol>
                <a:gridCol w="1630340">
                  <a:extLst>
                    <a:ext uri="{9D8B030D-6E8A-4147-A177-3AD203B41FA5}">
                      <a16:colId xmlns:a16="http://schemas.microsoft.com/office/drawing/2014/main" val="4218505085"/>
                    </a:ext>
                  </a:extLst>
                </a:gridCol>
                <a:gridCol w="2022129">
                  <a:extLst>
                    <a:ext uri="{9D8B030D-6E8A-4147-A177-3AD203B41FA5}">
                      <a16:colId xmlns:a16="http://schemas.microsoft.com/office/drawing/2014/main" val="3369123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/>
                        <a:t>Medication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Indication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Key </a:t>
                      </a:r>
                      <a:r>
                        <a:rPr lang="en-US" sz="1200" err="1"/>
                        <a:t>Couseling</a:t>
                      </a:r>
                      <a:r>
                        <a:rPr lang="en-US" sz="1200"/>
                        <a:t> Points 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728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/>
                        <a:t>Metformin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Diabetes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GI effects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159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/>
                        <a:t>Lisinopril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Hypertension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Cough, angioedema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65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/>
                        <a:t>Atorvastatin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Hyperlipidemia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Rhabdomyolysis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759193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EC95E283-BEA5-28C6-F97B-735E4B0E95D8}"/>
              </a:ext>
            </a:extLst>
          </p:cNvPr>
          <p:cNvSpPr txBox="1"/>
          <p:nvPr/>
        </p:nvSpPr>
        <p:spPr>
          <a:xfrm>
            <a:off x="3440669" y="1480075"/>
            <a:ext cx="2699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/>
              <a:t>Table 1: Developed medication Tools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672A007-D3ED-ED11-83ED-67D1AB53426A}"/>
              </a:ext>
            </a:extLst>
          </p:cNvPr>
          <p:cNvSpPr txBox="1"/>
          <p:nvPr/>
        </p:nvSpPr>
        <p:spPr>
          <a:xfrm>
            <a:off x="3396736" y="3344306"/>
            <a:ext cx="2699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/>
              <a:t>Figure 1: Intervention Design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15ABAE2-48E0-2D72-CDA3-CD994AB9F169}"/>
              </a:ext>
            </a:extLst>
          </p:cNvPr>
          <p:cNvSpPr txBox="1"/>
          <p:nvPr/>
        </p:nvSpPr>
        <p:spPr>
          <a:xfrm>
            <a:off x="3395065" y="5291604"/>
            <a:ext cx="50435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/>
              <a:t>Key Findings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/>
              <a:t>Intervention demonstrated:</a:t>
            </a:r>
          </a:p>
          <a:p>
            <a:pPr lvl="1"/>
            <a:r>
              <a:rPr lang="en-US" sz="1000"/>
              <a:t>Feasibility in community pharmacy workflow</a:t>
            </a:r>
          </a:p>
          <a:p>
            <a:pPr lvl="1"/>
            <a:r>
              <a:rPr lang="en-US" sz="1000"/>
              <a:t>Reproducibility for multiple medications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/>
              <a:t>Addressed both:</a:t>
            </a:r>
          </a:p>
          <a:p>
            <a:pPr lvl="1"/>
            <a:r>
              <a:rPr lang="en-US" sz="1000"/>
              <a:t>Language barriers</a:t>
            </a:r>
          </a:p>
          <a:p>
            <a:pPr lvl="1"/>
            <a:r>
              <a:rPr lang="en-US" sz="1000"/>
              <a:t>Health literacy limitations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/>
              <a:t>Provided a reusable method to reinforce pharmacist counseling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/>
              <a:t>Formal patient outcomes were not collected</a:t>
            </a:r>
          </a:p>
          <a:p>
            <a:endParaRPr lang="en-US" sz="1000"/>
          </a:p>
        </p:txBody>
      </p:sp>
      <p:sp>
        <p:nvSpPr>
          <p:cNvPr id="49" name="Text Box 4607">
            <a:extLst>
              <a:ext uri="{FF2B5EF4-FFF2-40B4-BE49-F238E27FC236}">
                <a16:creationId xmlns:a16="http://schemas.microsoft.com/office/drawing/2014/main" id="{41CCA1EF-1B80-2CA9-F38C-7C9AC3751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8494" y="1084323"/>
            <a:ext cx="2988775" cy="391838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48" tIns="45873" rIns="91748" bIns="45873" anchor="ctr" anchorCtr="1"/>
          <a:lstStyle>
            <a:lvl1pPr algn="ctr"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ko-KR" sz="1600" b="1">
                <a:solidFill>
                  <a:srgbClr val="FFFFFF"/>
                </a:solidFill>
                <a:latin typeface="Arial" panose="020B0604020202020204" pitchFamily="34" charset="0"/>
                <a:ea typeface="굴림" panose="020B0600000101010101" pitchFamily="34" charset="-127"/>
              </a:rPr>
              <a:t>DISCUSSION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4C72FD2-9FFE-7A76-CDFE-F1D6DF5936B0}"/>
              </a:ext>
            </a:extLst>
          </p:cNvPr>
          <p:cNvSpPr txBox="1"/>
          <p:nvPr/>
        </p:nvSpPr>
        <p:spPr>
          <a:xfrm>
            <a:off x="9022080" y="1516726"/>
            <a:ext cx="26259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LEP patients are more likely to misunderstand medication instructions and experience poorer outcomes³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Existing language access tools are: Primarily text-based, Not designed for low health literacy, or not easily reviewed by patients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Studies show patients misunderstand up to 20% of medication label instructions¹⁰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intervention: combines written + spoken education, allows repeated access via QR code, and reduces reliance on informal interpreters</a:t>
            </a:r>
          </a:p>
        </p:txBody>
      </p:sp>
      <p:sp>
        <p:nvSpPr>
          <p:cNvPr id="51" name="Rectangle 6">
            <a:extLst>
              <a:ext uri="{FF2B5EF4-FFF2-40B4-BE49-F238E27FC236}">
                <a16:creationId xmlns:a16="http://schemas.microsoft.com/office/drawing/2014/main" id="{84A4EFCE-5830-A3D6-5393-782AF3D2A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7">
            <a:extLst>
              <a:ext uri="{FF2B5EF4-FFF2-40B4-BE49-F238E27FC236}">
                <a16:creationId xmlns:a16="http://schemas.microsoft.com/office/drawing/2014/main" id="{111A314D-F9C9-D463-9FDA-681D59FBC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8">
            <a:extLst>
              <a:ext uri="{FF2B5EF4-FFF2-40B4-BE49-F238E27FC236}">
                <a16:creationId xmlns:a16="http://schemas.microsoft.com/office/drawing/2014/main" id="{09B76BE8-8355-F3A0-3428-6E43A7A83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9">
            <a:extLst>
              <a:ext uri="{FF2B5EF4-FFF2-40B4-BE49-F238E27FC236}">
                <a16:creationId xmlns:a16="http://schemas.microsoft.com/office/drawing/2014/main" id="{83B9D00F-07D8-C59A-A4D1-043A7D827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5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Text Box 4607">
            <a:extLst>
              <a:ext uri="{FF2B5EF4-FFF2-40B4-BE49-F238E27FC236}">
                <a16:creationId xmlns:a16="http://schemas.microsoft.com/office/drawing/2014/main" id="{DD539604-083A-6F21-AF91-E37706885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7955" y="4784186"/>
            <a:ext cx="2988775" cy="268215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48" tIns="45873" rIns="91748" bIns="45873" anchor="ctr" anchorCtr="1"/>
          <a:lstStyle>
            <a:lvl1pPr algn="ctr"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ko-KR" sz="1600" b="1">
                <a:solidFill>
                  <a:srgbClr val="FFFFFF"/>
                </a:solidFill>
                <a:latin typeface="Arial" panose="020B0604020202020204" pitchFamily="34" charset="0"/>
                <a:ea typeface="굴림" panose="020B0600000101010101" pitchFamily="34" charset="-127"/>
              </a:rPr>
              <a:t>NEXT STEPS </a:t>
            </a:r>
          </a:p>
        </p:txBody>
      </p:sp>
      <p:sp>
        <p:nvSpPr>
          <p:cNvPr id="2049" name="TextBox 2048">
            <a:extLst>
              <a:ext uri="{FF2B5EF4-FFF2-40B4-BE49-F238E27FC236}">
                <a16:creationId xmlns:a16="http://schemas.microsoft.com/office/drawing/2014/main" id="{3179B76D-CB98-6BB1-1B2D-EC7B0B71D5CC}"/>
              </a:ext>
            </a:extLst>
          </p:cNvPr>
          <p:cNvSpPr txBox="1"/>
          <p:nvPr/>
        </p:nvSpPr>
        <p:spPr>
          <a:xfrm>
            <a:off x="9078462" y="6139042"/>
            <a:ext cx="3113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1.U.S. Census Bureau. People that speak English less than “very well” in the United States. </a:t>
            </a:r>
          </a:p>
          <a:p>
            <a:r>
              <a:rPr lang="en-US" sz="800"/>
              <a:t>2.Twersky, S. E., Kossler, C., Chang, J., Hastings, J., &amp; Lee, J. The impact of limited English proficiency on healthcare access and outcomes in the United States: A scoping review. International Journal of Environmental Research and Public Health, 21(1), 123–138.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3633E4-85A3-352E-A57B-5B066601D8BC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 l="26906" t="23361" r="20731" b="27098"/>
          <a:stretch>
            <a:fillRect/>
          </a:stretch>
        </p:blipFill>
        <p:spPr>
          <a:xfrm>
            <a:off x="3804529" y="3559856"/>
            <a:ext cx="2214450" cy="14973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03C8AE-7F33-BE12-9A83-9E5F93F16E6C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 l="10107" t="36769" r="-7404" b="907"/>
          <a:stretch>
            <a:fillRect/>
          </a:stretch>
        </p:blipFill>
        <p:spPr>
          <a:xfrm>
            <a:off x="6061452" y="3365941"/>
            <a:ext cx="1112701" cy="1067373"/>
          </a:xfrm>
          <a:prstGeom prst="rect">
            <a:avLst/>
          </a:prstGeom>
        </p:spPr>
      </p:pic>
      <p:sp>
        <p:nvSpPr>
          <p:cNvPr id="2050" name="TextBox 2049">
            <a:extLst>
              <a:ext uri="{FF2B5EF4-FFF2-40B4-BE49-F238E27FC236}">
                <a16:creationId xmlns:a16="http://schemas.microsoft.com/office/drawing/2014/main" id="{BC55DF2B-191C-AA1A-4B75-BF68947D6675}"/>
              </a:ext>
            </a:extLst>
          </p:cNvPr>
          <p:cNvSpPr txBox="1"/>
          <p:nvPr/>
        </p:nvSpPr>
        <p:spPr>
          <a:xfrm>
            <a:off x="6329194" y="4409223"/>
            <a:ext cx="1809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Metformin       Atorvastatin    </a:t>
            </a:r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endParaRPr lang="en-US" sz="800"/>
          </a:p>
          <a:p>
            <a:r>
              <a:rPr lang="en-US" sz="800"/>
              <a:t>lisinopril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3059BD-34CD-372F-30B2-5AD09F400C7D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 t="34088" b="3532"/>
          <a:stretch>
            <a:fillRect/>
          </a:stretch>
        </p:blipFill>
        <p:spPr>
          <a:xfrm>
            <a:off x="6983010" y="3365942"/>
            <a:ext cx="959750" cy="10673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A73682-0169-BE0F-AE5D-931620155598}"/>
              </a:ext>
            </a:extLst>
          </p:cNvPr>
          <p:cNvPicPr>
            <a:picLocks noChangeAspect="1"/>
          </p:cNvPicPr>
          <p:nvPr/>
        </p:nvPicPr>
        <p:blipFill>
          <a:blip r:embed="rId28"/>
          <a:srcRect t="31246"/>
          <a:stretch>
            <a:fillRect/>
          </a:stretch>
        </p:blipFill>
        <p:spPr>
          <a:xfrm>
            <a:off x="6875954" y="4746754"/>
            <a:ext cx="765458" cy="85809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QUESTION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</Words>
  <Application>Microsoft Office PowerPoint</Application>
  <PresentationFormat>Widescreen</PresentationFormat>
  <Paragraphs>83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Times</vt:lpstr>
      <vt:lpstr>-webkit-standard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Nguyen, Nataly</dc:creator>
  <cp:lastModifiedBy>Keys, Tessa</cp:lastModifiedBy>
  <cp:revision>1</cp:revision>
  <dcterms:created xsi:type="dcterms:W3CDTF">2026-03-20T08:48:33Z</dcterms:created>
  <dcterms:modified xsi:type="dcterms:W3CDTF">2026-03-30T18:08:29Z</dcterms:modified>
</cp:coreProperties>
</file>