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8" r:id="rId2"/>
  </p:sldIdLst>
  <p:sldSz cx="51206400" cy="36576000"/>
  <p:notesSz cx="7102475" cy="93884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36">
          <p15:clr>
            <a:srgbClr val="A4A3A4"/>
          </p15:clr>
        </p15:guide>
        <p15:guide id="2" pos="2678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FFFFCC"/>
    <a:srgbClr val="DBB691"/>
    <a:srgbClr val="E6CDB4"/>
    <a:srgbClr val="D0A172"/>
    <a:srgbClr val="CC9900"/>
    <a:srgbClr val="6600CC"/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415BCD-DE7C-3F84-817C-A1710E94119D}" v="7" dt="2025-12-02T04:27:10.884"/>
    <p1510:client id="{53349A8B-A018-94E0-E464-E9491220CF58}" v="2" dt="2025-12-02T16:28:31.938"/>
    <p1510:client id="{86E50F79-8866-4D9A-A1AD-4011202AF25B}" v="15" dt="2025-12-02T15:58:13.343"/>
    <p1510:client id="{AB723C8B-3EA2-9555-E315-7908A778ED27}" v="258" dt="2025-12-02T02:48:08.118"/>
    <p1510:client id="{D4A11DDF-BDF2-75E7-AF0A-E09D4731EB3E}" v="5" dt="2025-12-02T16:12:23.6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9" d="100"/>
          <a:sy n="19" d="100"/>
        </p:scale>
        <p:origin x="516" y="108"/>
      </p:cViewPr>
      <p:guideLst>
        <p:guide orient="horz" pos="5136"/>
        <p:guide pos="2678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77524" cy="469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84" tIns="46342" rIns="92684" bIns="4634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3341" y="0"/>
            <a:ext cx="3077524" cy="469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84" tIns="46342" rIns="92684" bIns="4634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87438" y="704850"/>
            <a:ext cx="4927600" cy="35194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0571" y="4459526"/>
            <a:ext cx="5681335" cy="422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84" tIns="46342" rIns="92684" bIns="4634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917444"/>
            <a:ext cx="3077524" cy="469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84" tIns="46342" rIns="92684" bIns="4634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3341" y="8917444"/>
            <a:ext cx="3077524" cy="469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84" tIns="46342" rIns="92684" bIns="4634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fld id="{66B53991-361E-4F24-8F89-1AA4F49D0F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1678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6B53991-361E-4F24-8F89-1AA4F49D0F0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77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163" y="11361738"/>
            <a:ext cx="43526075" cy="78406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325" y="20726400"/>
            <a:ext cx="35845750" cy="93472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DA831E-2DB0-49F9-B69D-52B3FD35A7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007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283D4D-1388-4204-AB9E-5D87046557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010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485513" y="3251200"/>
            <a:ext cx="10880725" cy="29260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40163" y="3251200"/>
            <a:ext cx="32492950" cy="29260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468648-3FFA-4EF8-A242-20231B9AA4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106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B2A8A-B474-4B0A-8020-4D12F980CA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062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0" y="23502938"/>
            <a:ext cx="43526075" cy="72644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0" y="15501938"/>
            <a:ext cx="43526075" cy="80010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01B6DD-F16D-4A27-8AB5-18F1D0DB0D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275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0163" y="10566400"/>
            <a:ext cx="21686837" cy="2194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79400" y="10566400"/>
            <a:ext cx="21686838" cy="2194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2F89A8-CCA5-4A2F-AEA7-809B12DB0D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551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8" y="1465263"/>
            <a:ext cx="46085125" cy="6096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638" y="8186738"/>
            <a:ext cx="22625050" cy="3413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638" y="11599863"/>
            <a:ext cx="22625050" cy="210724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775" y="8186738"/>
            <a:ext cx="22632988" cy="3413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775" y="11599863"/>
            <a:ext cx="22632988" cy="210724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3C6BF6-3846-4362-A8DB-6088A1FD89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205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E053D0-74AE-4DB5-97FE-9BCF02B429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562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12980-0563-4B53-BDC5-2331B5792E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115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8" y="1455738"/>
            <a:ext cx="16846550" cy="61976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19963" y="1455738"/>
            <a:ext cx="28625800" cy="31216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638" y="7653338"/>
            <a:ext cx="16846550" cy="25019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13A42-F8D8-4F3A-900A-5D948C2473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530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175" y="25603200"/>
            <a:ext cx="30724475" cy="30226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175" y="3268663"/>
            <a:ext cx="30724475" cy="21945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175" y="28625800"/>
            <a:ext cx="30724475" cy="42926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2924D-4E94-45BE-82F1-07C8628759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98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40163" y="3251200"/>
            <a:ext cx="43526075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23007" tIns="261509" rIns="523007" bIns="26150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40163" y="10566400"/>
            <a:ext cx="43526075" cy="2194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40163" y="33324800"/>
            <a:ext cx="106680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>
            <a:lvl1pPr>
              <a:defRPr sz="7700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495838" y="33324800"/>
            <a:ext cx="16214725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>
            <a:lvl1pPr algn="ctr">
              <a:defRPr sz="7700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698238" y="33324800"/>
            <a:ext cx="106680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>
            <a:lvl1pPr algn="r">
              <a:defRPr sz="7700">
                <a:latin typeface="Times New Roman" pitchFamily="-124" charset="0"/>
              </a:defRPr>
            </a:lvl1pPr>
          </a:lstStyle>
          <a:p>
            <a:pPr>
              <a:defRPr/>
            </a:pPr>
            <a:fld id="{B7CABF0F-6A49-435A-ACFD-1019921068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233988" rtl="0" eaLnBrk="0" fontAlgn="base" hangingPunct="0">
        <a:spcBef>
          <a:spcPct val="0"/>
        </a:spcBef>
        <a:spcAft>
          <a:spcPct val="0"/>
        </a:spcAft>
        <a:defRPr sz="25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5233988" rtl="0" eaLnBrk="0" fontAlgn="base" hangingPunct="0">
        <a:spcBef>
          <a:spcPct val="0"/>
        </a:spcBef>
        <a:spcAft>
          <a:spcPct val="0"/>
        </a:spcAft>
        <a:defRPr sz="25200">
          <a:solidFill>
            <a:schemeClr val="tx2"/>
          </a:solidFill>
          <a:latin typeface="Times New Roman" pitchFamily="-124" charset="0"/>
        </a:defRPr>
      </a:lvl2pPr>
      <a:lvl3pPr algn="ctr" defTabSz="5233988" rtl="0" eaLnBrk="0" fontAlgn="base" hangingPunct="0">
        <a:spcBef>
          <a:spcPct val="0"/>
        </a:spcBef>
        <a:spcAft>
          <a:spcPct val="0"/>
        </a:spcAft>
        <a:defRPr sz="25200">
          <a:solidFill>
            <a:schemeClr val="tx2"/>
          </a:solidFill>
          <a:latin typeface="Times New Roman" pitchFamily="-124" charset="0"/>
        </a:defRPr>
      </a:lvl3pPr>
      <a:lvl4pPr algn="ctr" defTabSz="5233988" rtl="0" eaLnBrk="0" fontAlgn="base" hangingPunct="0">
        <a:spcBef>
          <a:spcPct val="0"/>
        </a:spcBef>
        <a:spcAft>
          <a:spcPct val="0"/>
        </a:spcAft>
        <a:defRPr sz="25200">
          <a:solidFill>
            <a:schemeClr val="tx2"/>
          </a:solidFill>
          <a:latin typeface="Times New Roman" pitchFamily="-124" charset="0"/>
        </a:defRPr>
      </a:lvl4pPr>
      <a:lvl5pPr algn="ctr" defTabSz="5233988" rtl="0" eaLnBrk="0" fontAlgn="base" hangingPunct="0">
        <a:spcBef>
          <a:spcPct val="0"/>
        </a:spcBef>
        <a:spcAft>
          <a:spcPct val="0"/>
        </a:spcAft>
        <a:defRPr sz="25200">
          <a:solidFill>
            <a:schemeClr val="tx2"/>
          </a:solidFill>
          <a:latin typeface="Times New Roman" pitchFamily="-124" charset="0"/>
        </a:defRPr>
      </a:lvl5pPr>
      <a:lvl6pPr marL="457200" algn="ctr" defTabSz="5233988" rtl="0" eaLnBrk="0" fontAlgn="base" hangingPunct="0">
        <a:spcBef>
          <a:spcPct val="0"/>
        </a:spcBef>
        <a:spcAft>
          <a:spcPct val="0"/>
        </a:spcAft>
        <a:defRPr sz="25200">
          <a:solidFill>
            <a:schemeClr val="tx2"/>
          </a:solidFill>
          <a:latin typeface="Times New Roman" pitchFamily="-124" charset="0"/>
        </a:defRPr>
      </a:lvl6pPr>
      <a:lvl7pPr marL="914400" algn="ctr" defTabSz="5233988" rtl="0" eaLnBrk="0" fontAlgn="base" hangingPunct="0">
        <a:spcBef>
          <a:spcPct val="0"/>
        </a:spcBef>
        <a:spcAft>
          <a:spcPct val="0"/>
        </a:spcAft>
        <a:defRPr sz="25200">
          <a:solidFill>
            <a:schemeClr val="tx2"/>
          </a:solidFill>
          <a:latin typeface="Times New Roman" pitchFamily="-124" charset="0"/>
        </a:defRPr>
      </a:lvl7pPr>
      <a:lvl8pPr marL="1371600" algn="ctr" defTabSz="5233988" rtl="0" eaLnBrk="0" fontAlgn="base" hangingPunct="0">
        <a:spcBef>
          <a:spcPct val="0"/>
        </a:spcBef>
        <a:spcAft>
          <a:spcPct val="0"/>
        </a:spcAft>
        <a:defRPr sz="25200">
          <a:solidFill>
            <a:schemeClr val="tx2"/>
          </a:solidFill>
          <a:latin typeface="Times New Roman" pitchFamily="-124" charset="0"/>
        </a:defRPr>
      </a:lvl8pPr>
      <a:lvl9pPr marL="1828800" algn="ctr" defTabSz="5233988" rtl="0" eaLnBrk="0" fontAlgn="base" hangingPunct="0">
        <a:spcBef>
          <a:spcPct val="0"/>
        </a:spcBef>
        <a:spcAft>
          <a:spcPct val="0"/>
        </a:spcAft>
        <a:defRPr sz="25200">
          <a:solidFill>
            <a:schemeClr val="tx2"/>
          </a:solidFill>
          <a:latin typeface="Times New Roman" pitchFamily="-124" charset="0"/>
        </a:defRPr>
      </a:lvl9pPr>
    </p:titleStyle>
    <p:bodyStyle>
      <a:lvl1pPr marL="1958975" indent="-1958975" algn="l" defTabSz="5233988" rtl="0" eaLnBrk="0" fontAlgn="base" hangingPunct="0">
        <a:spcBef>
          <a:spcPct val="20000"/>
        </a:spcBef>
        <a:spcAft>
          <a:spcPct val="0"/>
        </a:spcAft>
        <a:buChar char="•"/>
        <a:defRPr sz="18100">
          <a:solidFill>
            <a:schemeClr val="tx1"/>
          </a:solidFill>
          <a:latin typeface="+mn-lt"/>
          <a:ea typeface="+mn-ea"/>
          <a:cs typeface="+mn-cs"/>
        </a:defRPr>
      </a:lvl1pPr>
      <a:lvl2pPr marL="4249738" indent="-1628775" algn="l" defTabSz="5233988" rtl="0" eaLnBrk="0" fontAlgn="base" hangingPunct="0">
        <a:spcBef>
          <a:spcPct val="20000"/>
        </a:spcBef>
        <a:spcAft>
          <a:spcPct val="0"/>
        </a:spcAft>
        <a:buChar char="–"/>
        <a:defRPr sz="15900">
          <a:solidFill>
            <a:schemeClr val="tx1"/>
          </a:solidFill>
          <a:latin typeface="+mn-lt"/>
        </a:defRPr>
      </a:lvl2pPr>
      <a:lvl3pPr marL="6540500" indent="-1306513" algn="l" defTabSz="5233988" rtl="0" eaLnBrk="0" fontAlgn="base" hangingPunct="0">
        <a:spcBef>
          <a:spcPct val="20000"/>
        </a:spcBef>
        <a:spcAft>
          <a:spcPct val="0"/>
        </a:spcAft>
        <a:buChar char="•"/>
        <a:defRPr sz="13700">
          <a:solidFill>
            <a:schemeClr val="tx1"/>
          </a:solidFill>
          <a:latin typeface="+mn-lt"/>
        </a:defRPr>
      </a:lvl3pPr>
      <a:lvl4pPr marL="9151938" indent="-1296988" algn="l" defTabSz="5233988" rtl="0" eaLnBrk="0" fontAlgn="base" hangingPunct="0">
        <a:spcBef>
          <a:spcPct val="20000"/>
        </a:spcBef>
        <a:spcAft>
          <a:spcPct val="0"/>
        </a:spcAft>
        <a:buChar char="–"/>
        <a:defRPr sz="11500">
          <a:solidFill>
            <a:schemeClr val="tx1"/>
          </a:solidFill>
          <a:latin typeface="+mn-lt"/>
        </a:defRPr>
      </a:lvl4pPr>
      <a:lvl5pPr marL="11764963" indent="-1306513" algn="l" defTabSz="5233988" rtl="0" eaLnBrk="0" fontAlgn="base" hangingPunct="0">
        <a:spcBef>
          <a:spcPct val="20000"/>
        </a:spcBef>
        <a:spcAft>
          <a:spcPct val="0"/>
        </a:spcAft>
        <a:buChar char="»"/>
        <a:defRPr sz="11500">
          <a:solidFill>
            <a:schemeClr val="tx1"/>
          </a:solidFill>
          <a:latin typeface="+mn-lt"/>
        </a:defRPr>
      </a:lvl5pPr>
      <a:lvl6pPr marL="12222163" indent="-1306513" algn="l" defTabSz="5233988" rtl="0" eaLnBrk="0" fontAlgn="base" hangingPunct="0">
        <a:spcBef>
          <a:spcPct val="20000"/>
        </a:spcBef>
        <a:spcAft>
          <a:spcPct val="0"/>
        </a:spcAft>
        <a:buChar char="»"/>
        <a:defRPr sz="11500">
          <a:solidFill>
            <a:schemeClr val="tx1"/>
          </a:solidFill>
          <a:latin typeface="+mn-lt"/>
        </a:defRPr>
      </a:lvl6pPr>
      <a:lvl7pPr marL="12679363" indent="-1306513" algn="l" defTabSz="5233988" rtl="0" eaLnBrk="0" fontAlgn="base" hangingPunct="0">
        <a:spcBef>
          <a:spcPct val="20000"/>
        </a:spcBef>
        <a:spcAft>
          <a:spcPct val="0"/>
        </a:spcAft>
        <a:buChar char="»"/>
        <a:defRPr sz="11500">
          <a:solidFill>
            <a:schemeClr val="tx1"/>
          </a:solidFill>
          <a:latin typeface="+mn-lt"/>
        </a:defRPr>
      </a:lvl7pPr>
      <a:lvl8pPr marL="13136563" indent="-1306513" algn="l" defTabSz="5233988" rtl="0" eaLnBrk="0" fontAlgn="base" hangingPunct="0">
        <a:spcBef>
          <a:spcPct val="20000"/>
        </a:spcBef>
        <a:spcAft>
          <a:spcPct val="0"/>
        </a:spcAft>
        <a:buChar char="»"/>
        <a:defRPr sz="11500">
          <a:solidFill>
            <a:schemeClr val="tx1"/>
          </a:solidFill>
          <a:latin typeface="+mn-lt"/>
        </a:defRPr>
      </a:lvl8pPr>
      <a:lvl9pPr marL="13593763" indent="-1306513" algn="l" defTabSz="5233988" rtl="0" eaLnBrk="0" fontAlgn="base" hangingPunct="0">
        <a:spcBef>
          <a:spcPct val="20000"/>
        </a:spcBef>
        <a:spcAft>
          <a:spcPct val="0"/>
        </a:spcAft>
        <a:buChar char="»"/>
        <a:defRPr sz="1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74054C-ACC1-7272-692C-B05250EA03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2505908C-3038-3FF1-3B34-1C2ACFED1A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1438" y="1641475"/>
            <a:ext cx="51354038" cy="5691187"/>
          </a:xfrm>
          <a:prstGeom prst="rect">
            <a:avLst/>
          </a:prstGeom>
          <a:gradFill rotWithShape="1">
            <a:gsLst>
              <a:gs pos="0">
                <a:srgbClr val="A00000"/>
              </a:gs>
              <a:gs pos="50000">
                <a:srgbClr val="E60000"/>
              </a:gs>
              <a:gs pos="100000">
                <a:srgbClr val="FF0000"/>
              </a:gs>
            </a:gsLst>
            <a:lin ang="162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762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 sz="2400">
              <a:latin typeface="Times" pitchFamily="-124" charset="0"/>
            </a:endParaRPr>
          </a:p>
        </p:txBody>
      </p:sp>
      <p:sp>
        <p:nvSpPr>
          <p:cNvPr id="2051" name="Rectangle 28">
            <a:extLst>
              <a:ext uri="{FF2B5EF4-FFF2-40B4-BE49-F238E27FC236}">
                <a16:creationId xmlns:a16="http://schemas.microsoft.com/office/drawing/2014/main" id="{4FEA0DC1-9594-BA93-237C-C83A4C5E62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1438" y="-323850"/>
            <a:ext cx="51354038" cy="34290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r"/>
            <a:r>
              <a:rPr lang="en-US" sz="9600" i="1">
                <a:solidFill>
                  <a:schemeClr val="bg1"/>
                </a:solidFill>
              </a:rPr>
              <a:t>                </a:t>
            </a:r>
            <a:r>
              <a:rPr lang="en-US" sz="9000" i="1">
                <a:solidFill>
                  <a:schemeClr val="bg1"/>
                </a:solidFill>
              </a:rPr>
              <a:t> 					</a:t>
            </a:r>
            <a:r>
              <a:rPr lang="en-US" sz="8800" i="1">
                <a:solidFill>
                  <a:schemeClr val="bg1"/>
                </a:solidFill>
              </a:rPr>
              <a:t>    </a:t>
            </a:r>
            <a:r>
              <a:rPr lang="en-US" sz="8800">
                <a:solidFill>
                  <a:schemeClr val="bg1"/>
                </a:solidFill>
                <a:cs typeface="Times New Roman" pitchFamily="18" charset="0"/>
              </a:rPr>
              <a:t>Southern Illinois University Edwardsville School of Pharmacy    </a:t>
            </a:r>
          </a:p>
        </p:txBody>
      </p:sp>
      <p:sp>
        <p:nvSpPr>
          <p:cNvPr id="2" name="TextBox 14">
            <a:extLst>
              <a:ext uri="{FF2B5EF4-FFF2-40B4-BE49-F238E27FC236}">
                <a16:creationId xmlns:a16="http://schemas.microsoft.com/office/drawing/2014/main" id="{2022A1A1-62D8-A001-BAF6-FFE37FAA39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" y="4207194"/>
            <a:ext cx="50078640" cy="2339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8000" b="1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  <a:cs typeface="Arial" charset="0"/>
              </a:rPr>
              <a:t>COMMUNITY PHARMACISTS’ KNOWLEDGE AND COMFORT WITH ONCOLOGY CARE</a:t>
            </a:r>
            <a:r>
              <a:rPr lang="en-US" sz="7200" b="1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  <a:cs typeface="Arial" charset="0"/>
              </a:rPr>
              <a:t> </a:t>
            </a:r>
          </a:p>
          <a:p>
            <a:pPr algn="ctr">
              <a:defRPr/>
            </a:pPr>
            <a:r>
              <a:rPr lang="en-US" sz="6600" b="1">
                <a:solidFill>
                  <a:schemeClr val="bg1"/>
                </a:solidFill>
                <a:latin typeface="Arial" charset="0"/>
                <a:cs typeface="Arial" charset="0"/>
              </a:rPr>
              <a:t>Natalia Wallman, PharmD Candidate and Keith A. Hecht, PharmD, BCOP</a:t>
            </a:r>
          </a:p>
        </p:txBody>
      </p:sp>
      <p:sp>
        <p:nvSpPr>
          <p:cNvPr id="2054" name="Rectangle 15">
            <a:extLst>
              <a:ext uri="{FF2B5EF4-FFF2-40B4-BE49-F238E27FC236}">
                <a16:creationId xmlns:a16="http://schemas.microsoft.com/office/drawing/2014/main" id="{C57CD070-3EAB-B09E-BCE0-F871562377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35830" y="7627937"/>
            <a:ext cx="16253460" cy="28186063"/>
          </a:xfrm>
          <a:prstGeom prst="rect">
            <a:avLst/>
          </a:prstGeom>
          <a:noFill/>
          <a:ln w="139700" cmpd="thickThin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440" tIns="45720" rIns="91440" bIns="45720" anchor="t"/>
          <a:lstStyle/>
          <a:p>
            <a:pPr algn="ctr" defTabSz="1106488"/>
            <a:endParaRPr lang="en-US" sz="1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 defTabSz="1106488"/>
            <a:r>
              <a:rPr lang="en-US" sz="5300" b="1" u="sng" dirty="0">
                <a:solidFill>
                  <a:srgbClr val="FF0000"/>
                </a:solidFill>
                <a:latin typeface="Arial"/>
                <a:cs typeface="Arial"/>
              </a:rPr>
              <a:t>RESULTS </a:t>
            </a:r>
          </a:p>
          <a:p>
            <a:pPr marL="457200" defTabSz="1106488"/>
            <a:r>
              <a:rPr lang="en-US" sz="4400" b="1" dirty="0">
                <a:solidFill>
                  <a:srgbClr val="FF0000"/>
                </a:solidFill>
                <a:latin typeface="Arial"/>
                <a:cs typeface="Arial"/>
              </a:rPr>
              <a:t>Table 1: Participants Demographics </a:t>
            </a:r>
            <a:endParaRPr lang="en-US" sz="4300" b="1" dirty="0">
              <a:latin typeface="Arial" pitchFamily="34" charset="0"/>
              <a:cs typeface="Arial" pitchFamily="34" charset="0"/>
            </a:endParaRPr>
          </a:p>
          <a:p>
            <a:pPr marL="457200" defTabSz="1106488"/>
            <a:endParaRPr lang="en-US" sz="4300" b="1" dirty="0">
              <a:latin typeface="Arial" pitchFamily="34" charset="0"/>
              <a:cs typeface="Arial" pitchFamily="34" charset="0"/>
            </a:endParaRPr>
          </a:p>
          <a:p>
            <a:pPr marL="457200" defTabSz="1106488"/>
            <a:endParaRPr lang="en-US" sz="4300" b="1" dirty="0">
              <a:latin typeface="Arial" pitchFamily="34" charset="0"/>
              <a:cs typeface="Arial" pitchFamily="34" charset="0"/>
            </a:endParaRPr>
          </a:p>
          <a:p>
            <a:pPr marL="457200" defTabSz="1106488"/>
            <a:endParaRPr lang="en-US" sz="4300" b="1" dirty="0">
              <a:latin typeface="Arial" pitchFamily="34" charset="0"/>
              <a:cs typeface="Arial" pitchFamily="34" charset="0"/>
            </a:endParaRPr>
          </a:p>
          <a:p>
            <a:pPr marL="457200" defTabSz="1106488"/>
            <a:endParaRPr lang="en-US" sz="4300" b="1" dirty="0">
              <a:latin typeface="Arial" pitchFamily="34" charset="0"/>
              <a:cs typeface="Arial" pitchFamily="34" charset="0"/>
            </a:endParaRPr>
          </a:p>
          <a:p>
            <a:pPr marL="457200" defTabSz="1106488"/>
            <a:endParaRPr lang="en-US" sz="4300" b="1" dirty="0">
              <a:latin typeface="Arial" pitchFamily="34" charset="0"/>
              <a:cs typeface="Arial" pitchFamily="34" charset="0"/>
            </a:endParaRPr>
          </a:p>
          <a:p>
            <a:pPr marL="457200" defTabSz="1106488"/>
            <a:endParaRPr lang="en-US" sz="4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457200" defTabSz="1106488"/>
            <a:endParaRPr lang="en-US" sz="4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457200" defTabSz="1106488"/>
            <a:r>
              <a:rPr lang="en-US" sz="4400" b="1" dirty="0">
                <a:solidFill>
                  <a:srgbClr val="FF0000"/>
                </a:solidFill>
                <a:latin typeface="Arial"/>
                <a:cs typeface="Arial"/>
              </a:rPr>
              <a:t>Figure 1: Impact and engagement with oncology patients </a:t>
            </a:r>
          </a:p>
          <a:p>
            <a:pPr marL="457200" defTabSz="1106488"/>
            <a:endParaRPr lang="en-US" sz="4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457200" defTabSz="1106488"/>
            <a:endParaRPr lang="en-US" sz="4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457200" defTabSz="1106488"/>
            <a:endParaRPr lang="en-US" sz="4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457200" defTabSz="1106488"/>
            <a:endParaRPr lang="en-US" sz="4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457200" defTabSz="1106488"/>
            <a:endParaRPr lang="en-US" sz="4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457200" defTabSz="1106488"/>
            <a:endParaRPr lang="en-US" sz="4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457200" defTabSz="1106488"/>
            <a:endParaRPr lang="en-US" sz="4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457200" defTabSz="1106488"/>
            <a:endParaRPr lang="en-US" sz="4400" b="1" dirty="0">
              <a:solidFill>
                <a:srgbClr val="FF0000"/>
              </a:solidFill>
              <a:latin typeface="Arial"/>
              <a:cs typeface="Arial"/>
            </a:endParaRPr>
          </a:p>
          <a:p>
            <a:pPr marL="457200" defTabSz="1106488"/>
            <a:endParaRPr lang="en-US" sz="4400" b="1" dirty="0">
              <a:solidFill>
                <a:srgbClr val="FF0000"/>
              </a:solidFill>
              <a:latin typeface="Arial"/>
              <a:cs typeface="Arial"/>
            </a:endParaRPr>
          </a:p>
          <a:p>
            <a:pPr marL="457200" defTabSz="1106488"/>
            <a:r>
              <a:rPr lang="en-US" sz="4400" b="1" dirty="0">
                <a:solidFill>
                  <a:srgbClr val="FF0000"/>
                </a:solidFill>
                <a:latin typeface="Arial"/>
                <a:cs typeface="Arial"/>
              </a:rPr>
              <a:t>Figure 2: Comfort with oncology counseling </a:t>
            </a:r>
            <a:endParaRPr lang="en-US" dirty="0">
              <a:latin typeface="Arial"/>
              <a:cs typeface="Arial"/>
            </a:endParaRPr>
          </a:p>
          <a:p>
            <a:pPr marL="457200" defTabSz="1106488"/>
            <a:endParaRPr lang="en-US" sz="4300" b="1" dirty="0">
              <a:latin typeface="Arial" pitchFamily="34" charset="0"/>
              <a:cs typeface="Arial" pitchFamily="34" charset="0"/>
            </a:endParaRPr>
          </a:p>
          <a:p>
            <a:pPr marL="457200" defTabSz="1106488"/>
            <a:endParaRPr lang="en-US" sz="4300" b="1" dirty="0">
              <a:latin typeface="Arial" pitchFamily="34" charset="0"/>
              <a:cs typeface="Arial" pitchFamily="34" charset="0"/>
            </a:endParaRPr>
          </a:p>
          <a:p>
            <a:pPr marL="457200" defTabSz="1106488"/>
            <a:endParaRPr lang="en-US" sz="4300" b="1" dirty="0">
              <a:latin typeface="Arial" pitchFamily="34" charset="0"/>
              <a:cs typeface="Arial" pitchFamily="34" charset="0"/>
            </a:endParaRPr>
          </a:p>
          <a:p>
            <a:pPr marL="457200" defTabSz="1106488"/>
            <a:endParaRPr lang="en-US" sz="4300" b="1" dirty="0">
              <a:latin typeface="Arial" pitchFamily="34" charset="0"/>
              <a:cs typeface="Arial" pitchFamily="34" charset="0"/>
            </a:endParaRPr>
          </a:p>
          <a:p>
            <a:pPr marL="457200" defTabSz="1106488"/>
            <a:endParaRPr lang="en-US" sz="4300" b="1" dirty="0">
              <a:latin typeface="Arial" pitchFamily="34" charset="0"/>
              <a:cs typeface="Arial" pitchFamily="34" charset="0"/>
            </a:endParaRPr>
          </a:p>
          <a:p>
            <a:pPr marL="457200" defTabSz="1106488"/>
            <a:endParaRPr lang="en-US" sz="4300" b="1" dirty="0">
              <a:latin typeface="Arial" pitchFamily="34" charset="0"/>
              <a:cs typeface="Arial" pitchFamily="34" charset="0"/>
            </a:endParaRPr>
          </a:p>
          <a:p>
            <a:pPr marL="914400" indent="-457200" defTabSz="1106488">
              <a:buFont typeface="Wingdings" pitchFamily="2" charset="2"/>
              <a:buChar char="§"/>
            </a:pPr>
            <a:endParaRPr lang="en-US" sz="4300" b="1" dirty="0">
              <a:latin typeface="Arial" pitchFamily="34" charset="0"/>
              <a:cs typeface="Arial" pitchFamily="34" charset="0"/>
            </a:endParaRPr>
          </a:p>
          <a:p>
            <a:pPr marL="914400" indent="-457200" defTabSz="1106488">
              <a:buFont typeface="Wingdings" pitchFamily="2" charset="2"/>
              <a:buChar char="§"/>
            </a:pPr>
            <a:endParaRPr lang="en-US" sz="4300" b="1" dirty="0">
              <a:latin typeface="Arial" pitchFamily="34" charset="0"/>
              <a:cs typeface="Arial" pitchFamily="34" charset="0"/>
            </a:endParaRPr>
          </a:p>
          <a:p>
            <a:pPr marL="914400" indent="-457200" defTabSz="1106488">
              <a:buFont typeface="Wingdings" pitchFamily="2" charset="2"/>
              <a:buChar char="§"/>
            </a:pPr>
            <a:endParaRPr lang="en-US" sz="4300" b="1" dirty="0">
              <a:latin typeface="Arial" pitchFamily="34" charset="0"/>
              <a:cs typeface="Arial" pitchFamily="34" charset="0"/>
            </a:endParaRPr>
          </a:p>
          <a:p>
            <a:pPr marL="457200" defTabSz="1106488"/>
            <a:endParaRPr lang="en-US" sz="43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457200" defTabSz="1106488"/>
            <a:r>
              <a:rPr lang="en-US" sz="4400" b="1" dirty="0">
                <a:solidFill>
                  <a:srgbClr val="FF0000"/>
                </a:solidFill>
                <a:latin typeface="Arial"/>
                <a:cs typeface="Arial"/>
              </a:rPr>
              <a:t>Figure 3: Barriers to oncology counseling </a:t>
            </a:r>
          </a:p>
          <a:p>
            <a:pPr marL="457200" defTabSz="1106488"/>
            <a:endParaRPr lang="en-US" sz="4300" b="1" dirty="0">
              <a:latin typeface="Arial" pitchFamily="34" charset="0"/>
              <a:cs typeface="Arial" pitchFamily="34" charset="0"/>
            </a:endParaRPr>
          </a:p>
          <a:p>
            <a:pPr marL="457200" defTabSz="1106488"/>
            <a:endParaRPr lang="en-US" sz="4300" b="1" dirty="0">
              <a:latin typeface="Arial" pitchFamily="34" charset="0"/>
              <a:cs typeface="Arial" pitchFamily="34" charset="0"/>
            </a:endParaRPr>
          </a:p>
          <a:p>
            <a:pPr marL="457200" defTabSz="1106488"/>
            <a:r>
              <a:rPr lang="en-US" sz="4300" b="1" dirty="0">
                <a:latin typeface="Arial"/>
                <a:cs typeface="Arial"/>
              </a:rPr>
              <a:t> </a:t>
            </a:r>
          </a:p>
          <a:p>
            <a:pPr marL="457200" defTabSz="1106488"/>
            <a:endParaRPr lang="en-US" sz="4300" b="1" dirty="0">
              <a:latin typeface="Arial" pitchFamily="34" charset="0"/>
              <a:cs typeface="Arial" pitchFamily="34" charset="0"/>
            </a:endParaRPr>
          </a:p>
          <a:p>
            <a:pPr marL="457200" defTabSz="1106488"/>
            <a:endParaRPr lang="en-US" sz="4300" b="1" dirty="0">
              <a:latin typeface="Arial" pitchFamily="34" charset="0"/>
              <a:cs typeface="Arial" pitchFamily="34" charset="0"/>
            </a:endParaRPr>
          </a:p>
          <a:p>
            <a:pPr marL="457200" defTabSz="1106488"/>
            <a:endParaRPr lang="en-US" sz="4300" b="1" dirty="0">
              <a:latin typeface="Arial" pitchFamily="34" charset="0"/>
              <a:cs typeface="Arial" pitchFamily="34" charset="0"/>
            </a:endParaRPr>
          </a:p>
          <a:p>
            <a:pPr marL="457200" defTabSz="1106488"/>
            <a:endParaRPr lang="en-US" sz="4300" b="1" dirty="0">
              <a:latin typeface="Arial" pitchFamily="34" charset="0"/>
              <a:cs typeface="Arial" pitchFamily="34" charset="0"/>
            </a:endParaRPr>
          </a:p>
          <a:p>
            <a:pPr marL="457200" defTabSz="1106488"/>
            <a:endParaRPr lang="en-US" sz="4300" b="1" dirty="0">
              <a:latin typeface="Arial" pitchFamily="34" charset="0"/>
              <a:cs typeface="Arial" pitchFamily="34" charset="0"/>
            </a:endParaRPr>
          </a:p>
          <a:p>
            <a:pPr marL="457200" defTabSz="1106488"/>
            <a:endParaRPr lang="en-US" sz="4300" b="1" dirty="0">
              <a:latin typeface="Arial" pitchFamily="34" charset="0"/>
              <a:cs typeface="Arial" pitchFamily="34" charset="0"/>
            </a:endParaRPr>
          </a:p>
          <a:p>
            <a:pPr marL="457200" defTabSz="1106488"/>
            <a:endParaRPr lang="en-US" sz="4300" b="1" dirty="0">
              <a:latin typeface="Arial" pitchFamily="34" charset="0"/>
              <a:cs typeface="Arial" pitchFamily="34" charset="0"/>
            </a:endParaRPr>
          </a:p>
          <a:p>
            <a:pPr marL="457200" defTabSz="1106488"/>
            <a:endParaRPr lang="en-US" sz="4300" b="1" dirty="0">
              <a:latin typeface="Arial" pitchFamily="34" charset="0"/>
              <a:cs typeface="Arial" pitchFamily="34" charset="0"/>
            </a:endParaRPr>
          </a:p>
          <a:p>
            <a:pPr marL="457200" defTabSz="1106488"/>
            <a:endParaRPr lang="en-US" sz="4300" b="1" dirty="0">
              <a:latin typeface="Arial" pitchFamily="34" charset="0"/>
              <a:cs typeface="Arial" pitchFamily="34" charset="0"/>
            </a:endParaRPr>
          </a:p>
          <a:p>
            <a:pPr marL="457200" defTabSz="1106488"/>
            <a:endParaRPr lang="en-US" sz="4300" b="1" dirty="0">
              <a:latin typeface="Arial" pitchFamily="34" charset="0"/>
              <a:cs typeface="Arial" pitchFamily="34" charset="0"/>
            </a:endParaRPr>
          </a:p>
          <a:p>
            <a:pPr marL="457200" defTabSz="1106488"/>
            <a:endParaRPr lang="en-US" sz="4300" b="1" dirty="0">
              <a:latin typeface="Arial" pitchFamily="34" charset="0"/>
              <a:cs typeface="Arial" pitchFamily="34" charset="0"/>
            </a:endParaRPr>
          </a:p>
          <a:p>
            <a:pPr marL="457200" defTabSz="1106488"/>
            <a:endParaRPr lang="en-US" sz="4300" b="1" dirty="0">
              <a:latin typeface="Arial" pitchFamily="34" charset="0"/>
              <a:cs typeface="Arial" pitchFamily="34" charset="0"/>
            </a:endParaRPr>
          </a:p>
          <a:p>
            <a:pPr marL="457200" defTabSz="1106488"/>
            <a:endParaRPr lang="en-US" sz="4300" b="1" dirty="0">
              <a:latin typeface="Arial" pitchFamily="34" charset="0"/>
              <a:cs typeface="Arial" pitchFamily="34" charset="0"/>
            </a:endParaRPr>
          </a:p>
          <a:p>
            <a:pPr marL="457200" defTabSz="1106488"/>
            <a:endParaRPr lang="en-US" sz="4300" b="1" dirty="0">
              <a:latin typeface="Arial" pitchFamily="34" charset="0"/>
              <a:cs typeface="Arial" pitchFamily="34" charset="0"/>
            </a:endParaRPr>
          </a:p>
          <a:p>
            <a:pPr marL="457200" defTabSz="1106488"/>
            <a:endParaRPr lang="en-US" sz="43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55" name="Rectangle 15">
            <a:extLst>
              <a:ext uri="{FF2B5EF4-FFF2-40B4-BE49-F238E27FC236}">
                <a16:creationId xmlns:a16="http://schemas.microsoft.com/office/drawing/2014/main" id="{BD288446-7FB8-AC60-6044-BABB1665FD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61608" y="7627937"/>
            <a:ext cx="16565672" cy="18508663"/>
          </a:xfrm>
          <a:prstGeom prst="rect">
            <a:avLst/>
          </a:prstGeom>
          <a:noFill/>
          <a:ln w="139700" cmpd="thickThin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defTabSz="1106488"/>
            <a:endParaRPr lang="en-US" sz="10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 defTabSz="1106488"/>
            <a:r>
              <a:rPr lang="en-US" sz="5300" b="1" u="sng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RESULTS</a:t>
            </a:r>
          </a:p>
          <a:p>
            <a:pPr algn="ctr" defTabSz="1106488"/>
            <a:endParaRPr lang="en-US" sz="1000" b="1" u="sng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457200" defTabSz="1106488"/>
            <a:r>
              <a:rPr lang="en-US" sz="40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Figure 4: Counseling approaches </a:t>
            </a:r>
          </a:p>
          <a:p>
            <a:pPr marL="457200" defTabSz="1106488"/>
            <a:endParaRPr lang="en-US" sz="40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457200" defTabSz="1106488"/>
            <a:endParaRPr lang="en-US" sz="40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457200" defTabSz="1106488"/>
            <a:endParaRPr lang="en-US" sz="43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56" name="Rectangle 15">
            <a:extLst>
              <a:ext uri="{FF2B5EF4-FFF2-40B4-BE49-F238E27FC236}">
                <a16:creationId xmlns:a16="http://schemas.microsoft.com/office/drawing/2014/main" id="{784CF9E4-223A-94E5-368D-308F3707DC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" y="7627937"/>
            <a:ext cx="16276320" cy="7927135"/>
          </a:xfrm>
          <a:prstGeom prst="rect">
            <a:avLst/>
          </a:prstGeom>
          <a:noFill/>
          <a:ln w="139700" cmpd="thickThin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defTabSz="1106488"/>
            <a:endParaRPr lang="en-US" sz="10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 defTabSz="1106488"/>
            <a:r>
              <a:rPr lang="en-US" sz="5300" b="1" u="sng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BACKGROUND</a:t>
            </a:r>
          </a:p>
          <a:p>
            <a:pPr algn="ctr" defTabSz="1106488"/>
            <a:endParaRPr lang="en-US" sz="1000" b="1" u="sng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914400" indent="-457200" defTabSz="1106488">
              <a:buFont typeface="Wingdings" pitchFamily="2" charset="2"/>
              <a:buChar char="§"/>
            </a:pPr>
            <a:r>
              <a:rPr lang="en-US" sz="4300" b="1">
                <a:latin typeface="Arial" pitchFamily="34" charset="0"/>
                <a:cs typeface="Arial" pitchFamily="34" charset="0"/>
              </a:rPr>
              <a:t>Oral anticancer medications are increasingly used in outpatient settings, making community pharmacies a frequent point of contact for patients. </a:t>
            </a:r>
          </a:p>
          <a:p>
            <a:pPr marL="914400" indent="-457200" defTabSz="1106488">
              <a:buFont typeface="Wingdings" pitchFamily="2" charset="2"/>
              <a:buChar char="§"/>
            </a:pPr>
            <a:r>
              <a:rPr lang="en-US" sz="4300" b="1">
                <a:latin typeface="Arial" pitchFamily="34" charset="0"/>
                <a:cs typeface="Arial" pitchFamily="34" charset="0"/>
              </a:rPr>
              <a:t>Pharmacists counsel on side effects, identify drug interactions, ensure safe handling, and support adherence. </a:t>
            </a:r>
          </a:p>
          <a:p>
            <a:pPr marL="914400" indent="-457200" defTabSz="1106488">
              <a:buFont typeface="Wingdings" pitchFamily="2" charset="2"/>
              <a:buChar char="§"/>
            </a:pPr>
            <a:r>
              <a:rPr lang="en-US" sz="4300" b="1">
                <a:latin typeface="Arial" pitchFamily="34" charset="0"/>
                <a:cs typeface="Arial" pitchFamily="34" charset="0"/>
              </a:rPr>
              <a:t>A 2016 Illinois Pharmacists Association (</a:t>
            </a:r>
            <a:r>
              <a:rPr lang="en-US" sz="4300" b="1" err="1">
                <a:latin typeface="Arial" pitchFamily="34" charset="0"/>
                <a:cs typeface="Arial" pitchFamily="34" charset="0"/>
              </a:rPr>
              <a:t>IPhA</a:t>
            </a:r>
            <a:r>
              <a:rPr lang="en-US" sz="4300" b="1">
                <a:latin typeface="Arial" pitchFamily="34" charset="0"/>
                <a:cs typeface="Arial" pitchFamily="34" charset="0"/>
              </a:rPr>
              <a:t>) survey showed gaps in oncology knowledge, counseling confidence, and continuing education (CE) access. </a:t>
            </a:r>
          </a:p>
          <a:p>
            <a:pPr marL="457200" defTabSz="1106488"/>
            <a:endParaRPr lang="en-US" sz="43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15">
            <a:extLst>
              <a:ext uri="{FF2B5EF4-FFF2-40B4-BE49-F238E27FC236}">
                <a16:creationId xmlns:a16="http://schemas.microsoft.com/office/drawing/2014/main" id="{653F5D1A-446E-9DF3-D326-1CDF7D0553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" y="21128708"/>
            <a:ext cx="16276320" cy="14685291"/>
          </a:xfrm>
          <a:prstGeom prst="rect">
            <a:avLst/>
          </a:prstGeom>
          <a:noFill/>
          <a:ln w="139700" cmpd="thickThin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defTabSz="1106488"/>
            <a:endParaRPr lang="en-US" sz="10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 defTabSz="1106488"/>
            <a:r>
              <a:rPr lang="en-US" sz="5300" b="1" u="sng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METHODS</a:t>
            </a:r>
            <a:endParaRPr lang="en-US" sz="4300" b="1">
              <a:latin typeface="Arial" pitchFamily="34" charset="0"/>
              <a:cs typeface="Arial" pitchFamily="34" charset="0"/>
            </a:endParaRPr>
          </a:p>
          <a:p>
            <a:pPr marL="1028700" indent="-571500" defTabSz="1106488">
              <a:buFont typeface="Arial" panose="020B0604020202020204" pitchFamily="34" charset="0"/>
              <a:buChar char="•"/>
            </a:pPr>
            <a:r>
              <a:rPr lang="en-US" sz="4300" b="1">
                <a:latin typeface="Arial" pitchFamily="34" charset="0"/>
                <a:cs typeface="Arial" pitchFamily="34" charset="0"/>
              </a:rPr>
              <a:t>Design: Cross-sectional survey of pharmacists via Qualtrics.</a:t>
            </a:r>
          </a:p>
          <a:p>
            <a:pPr marL="1028700" indent="-571500" defTabSz="1106488">
              <a:buFont typeface="Arial" panose="020B0604020202020204" pitchFamily="34" charset="0"/>
              <a:buChar char="•"/>
            </a:pPr>
            <a:r>
              <a:rPr lang="en-US" sz="4300" b="1">
                <a:latin typeface="Arial" pitchFamily="34" charset="0"/>
                <a:cs typeface="Arial" pitchFamily="34" charset="0"/>
              </a:rPr>
              <a:t> Population: Community pharmacists, including independent, chain, and other practice settings.</a:t>
            </a:r>
          </a:p>
          <a:p>
            <a:pPr marL="1028700" indent="-571500" defTabSz="1106488">
              <a:buFont typeface="Arial" panose="020B0604020202020204" pitchFamily="34" charset="0"/>
              <a:buChar char="•"/>
            </a:pPr>
            <a:r>
              <a:rPr lang="en-US" sz="4300" b="1">
                <a:latin typeface="Arial" pitchFamily="34" charset="0"/>
                <a:cs typeface="Arial" pitchFamily="34" charset="0"/>
              </a:rPr>
              <a:t>Survey topics: </a:t>
            </a:r>
          </a:p>
          <a:p>
            <a:pPr marL="1485900" lvl="1" indent="-571500" defTabSz="1106488">
              <a:buFont typeface="Arial" panose="020B0604020202020204" pitchFamily="34" charset="0"/>
              <a:buChar char="•"/>
            </a:pPr>
            <a:r>
              <a:rPr lang="en-US" sz="4300" b="1">
                <a:latin typeface="Arial" pitchFamily="34" charset="0"/>
                <a:cs typeface="Arial" pitchFamily="34" charset="0"/>
              </a:rPr>
              <a:t>Demographics</a:t>
            </a:r>
          </a:p>
          <a:p>
            <a:pPr marL="1485900" lvl="1" indent="-571500" defTabSz="1106488">
              <a:buFont typeface="Arial" panose="020B0604020202020204" pitchFamily="34" charset="0"/>
              <a:buChar char="•"/>
            </a:pPr>
            <a:r>
              <a:rPr lang="en-US" sz="4300" b="1">
                <a:latin typeface="Arial" pitchFamily="34" charset="0"/>
                <a:cs typeface="Arial" pitchFamily="34" charset="0"/>
              </a:rPr>
              <a:t>Education/training on oral oncology therapies</a:t>
            </a:r>
          </a:p>
          <a:p>
            <a:pPr marL="1485900" lvl="1" indent="-571500" defTabSz="1106488">
              <a:buFont typeface="Arial" panose="020B0604020202020204" pitchFamily="34" charset="0"/>
              <a:buChar char="•"/>
            </a:pPr>
            <a:r>
              <a:rPr lang="en-US" sz="4300" b="1">
                <a:latin typeface="Arial" pitchFamily="34" charset="0"/>
                <a:cs typeface="Arial" pitchFamily="34" charset="0"/>
              </a:rPr>
              <a:t>Comfort with counseling</a:t>
            </a:r>
          </a:p>
          <a:p>
            <a:pPr marL="1485900" lvl="1" indent="-571500" defTabSz="1106488">
              <a:buFont typeface="Arial" panose="020B0604020202020204" pitchFamily="34" charset="0"/>
              <a:buChar char="•"/>
            </a:pPr>
            <a:r>
              <a:rPr lang="en-US" sz="4300" b="1">
                <a:latin typeface="Arial" pitchFamily="34" charset="0"/>
                <a:cs typeface="Arial" pitchFamily="34" charset="0"/>
              </a:rPr>
              <a:t>CE participation and needs</a:t>
            </a:r>
          </a:p>
          <a:p>
            <a:pPr marL="1485900" lvl="1" indent="-571500" defTabSz="1106488">
              <a:buFont typeface="Arial" panose="020B0604020202020204" pitchFamily="34" charset="0"/>
              <a:buChar char="•"/>
            </a:pPr>
            <a:r>
              <a:rPr lang="en-US" sz="4300" b="1">
                <a:latin typeface="Arial" pitchFamily="34" charset="0"/>
                <a:cs typeface="Arial" pitchFamily="34" charset="0"/>
              </a:rPr>
              <a:t>Perceived barriers </a:t>
            </a:r>
          </a:p>
          <a:p>
            <a:pPr marL="1485900" lvl="1" indent="-571500" defTabSz="1106488">
              <a:buFont typeface="Arial" panose="020B0604020202020204" pitchFamily="34" charset="0"/>
              <a:buChar char="•"/>
            </a:pPr>
            <a:r>
              <a:rPr lang="en-US" sz="4300" b="1">
                <a:latin typeface="Arial" pitchFamily="34" charset="0"/>
                <a:cs typeface="Arial" pitchFamily="34" charset="0"/>
              </a:rPr>
              <a:t>Impact on patient outcomes</a:t>
            </a:r>
          </a:p>
          <a:p>
            <a:pPr marL="1028700" indent="-571500" defTabSz="1106488">
              <a:buFont typeface="Arial" panose="020B0604020202020204" pitchFamily="34" charset="0"/>
              <a:buChar char="•"/>
            </a:pPr>
            <a:r>
              <a:rPr lang="en-US" sz="4300" b="1">
                <a:latin typeface="Arial" pitchFamily="34" charset="0"/>
                <a:cs typeface="Arial" pitchFamily="34" charset="0"/>
              </a:rPr>
              <a:t>Participants: </a:t>
            </a:r>
          </a:p>
          <a:p>
            <a:pPr marL="1485900" lvl="1" indent="-571500" defTabSz="1106488">
              <a:buFont typeface="Arial" panose="020B0604020202020204" pitchFamily="34" charset="0"/>
              <a:buChar char="•"/>
            </a:pPr>
            <a:r>
              <a:rPr lang="en-US" sz="4300" b="1">
                <a:latin typeface="Arial" pitchFamily="34" charset="0"/>
                <a:cs typeface="Arial" pitchFamily="34" charset="0"/>
              </a:rPr>
              <a:t>Licensed Illinois community pharmacists with B.S. Pharmacy or PharmD</a:t>
            </a:r>
          </a:p>
          <a:p>
            <a:pPr marL="1485900" lvl="1" indent="-571500" defTabSz="1106488">
              <a:buFont typeface="Arial" panose="020B0604020202020204" pitchFamily="34" charset="0"/>
              <a:buChar char="•"/>
            </a:pPr>
            <a:r>
              <a:rPr lang="en-US" sz="4300" b="1">
                <a:latin typeface="Arial" pitchFamily="34" charset="0"/>
                <a:cs typeface="Arial" pitchFamily="34" charset="0"/>
              </a:rPr>
              <a:t>Students, technicians, non-practicing pharmacists excluded</a:t>
            </a:r>
          </a:p>
          <a:p>
            <a:pPr marL="1028700" indent="-571500" defTabSz="1106488">
              <a:buFont typeface="Arial" panose="020B0604020202020204" pitchFamily="34" charset="0"/>
              <a:buChar char="•"/>
            </a:pPr>
            <a:r>
              <a:rPr lang="en-US" sz="4300" b="1">
                <a:latin typeface="Arial" pitchFamily="34" charset="0"/>
                <a:cs typeface="Arial" pitchFamily="34" charset="0"/>
              </a:rPr>
              <a:t>Analysis: Descriptive statistics; results compared to previous 2016 survey when applicable</a:t>
            </a:r>
          </a:p>
          <a:p>
            <a:pPr marL="1028700" indent="-571500" defTabSz="1106488">
              <a:buFont typeface="Arial" panose="020B0604020202020204" pitchFamily="34" charset="0"/>
              <a:buChar char="•"/>
            </a:pPr>
            <a:r>
              <a:rPr lang="en-US" sz="4300" b="1">
                <a:latin typeface="Arial" pitchFamily="34" charset="0"/>
                <a:cs typeface="Arial" pitchFamily="34" charset="0"/>
              </a:rPr>
              <a:t>This study was approved by the Institutional Review Board (IRB) at SIUE.   </a:t>
            </a:r>
          </a:p>
          <a:p>
            <a:pPr marL="914400" indent="-457200" defTabSz="1106488">
              <a:buFont typeface="Wingdings" pitchFamily="2" charset="2"/>
              <a:buChar char="§"/>
            </a:pPr>
            <a:endParaRPr lang="en-US" sz="4300" b="1">
              <a:latin typeface="Arial" pitchFamily="34" charset="0"/>
              <a:cs typeface="Arial" pitchFamily="34" charset="0"/>
            </a:endParaRPr>
          </a:p>
          <a:p>
            <a:pPr marL="457200" defTabSz="1106488"/>
            <a:endParaRPr lang="en-US" sz="4300" b="1">
              <a:latin typeface="Arial" pitchFamily="34" charset="0"/>
              <a:cs typeface="Arial" pitchFamily="34" charset="0"/>
            </a:endParaRPr>
          </a:p>
          <a:p>
            <a:pPr marL="457200" defTabSz="1106488"/>
            <a:endParaRPr lang="en-US" sz="43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5">
            <a:extLst>
              <a:ext uri="{FF2B5EF4-FFF2-40B4-BE49-F238E27FC236}">
                <a16:creationId xmlns:a16="http://schemas.microsoft.com/office/drawing/2014/main" id="{2F8EE396-06F6-E981-1097-C5647F0DFA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61608" y="26763279"/>
            <a:ext cx="16565672" cy="9050721"/>
          </a:xfrm>
          <a:prstGeom prst="rect">
            <a:avLst/>
          </a:prstGeom>
          <a:noFill/>
          <a:ln w="139700" cmpd="thickThin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440" tIns="45720" rIns="91440" bIns="45720" anchor="t"/>
          <a:lstStyle/>
          <a:p>
            <a:pPr algn="ctr" defTabSz="1106488"/>
            <a:endParaRPr lang="en-US" sz="1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 defTabSz="1106488"/>
            <a:r>
              <a:rPr lang="en-US" sz="5300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CONCLUSIONS</a:t>
            </a:r>
          </a:p>
          <a:p>
            <a:pPr algn="ctr" defTabSz="1106488"/>
            <a:endParaRPr lang="en-US" sz="1000" b="1" u="sng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914400" indent="-457200" defTabSz="1106488">
              <a:buFont typeface="Wingdings" pitchFamily="2" charset="2"/>
              <a:buChar char="§"/>
            </a:pPr>
            <a:r>
              <a:rPr lang="en-US" sz="4300" b="1" dirty="0">
                <a:latin typeface="Arial" pitchFamily="34" charset="0"/>
                <a:cs typeface="Arial" pitchFamily="34" charset="0"/>
              </a:rPr>
              <a:t>Across both the 2016 and 2025 surveys, community pharmacists continue to report gaps in education and comfort with oral oncology therapies.</a:t>
            </a:r>
          </a:p>
          <a:p>
            <a:pPr marL="914400" indent="-457200" defTabSz="1106488">
              <a:buFont typeface="Wingdings" pitchFamily="2" charset="2"/>
              <a:buChar char="§"/>
            </a:pPr>
            <a:r>
              <a:rPr lang="en-US" sz="4300" b="1" dirty="0">
                <a:latin typeface="Arial" pitchFamily="34" charset="0"/>
                <a:cs typeface="Arial" pitchFamily="34" charset="0"/>
              </a:rPr>
              <a:t>Barriers such as limited time, training, and access to patient information persist.</a:t>
            </a:r>
          </a:p>
          <a:p>
            <a:pPr marL="914400" indent="-457200" defTabSz="1106488">
              <a:buFont typeface="Wingdings" pitchFamily="2" charset="2"/>
              <a:buChar char="§"/>
            </a:pPr>
            <a:r>
              <a:rPr lang="en-US" sz="4300" b="1" dirty="0">
                <a:latin typeface="Arial" pitchFamily="34" charset="0"/>
                <a:cs typeface="Arial" pitchFamily="34" charset="0"/>
              </a:rPr>
              <a:t>Despite these challenges, most pharmacists believe they have a moderate to significant impact on patient outcomes. </a:t>
            </a:r>
          </a:p>
          <a:p>
            <a:pPr marL="914400" indent="-457200" defTabSz="1106488">
              <a:buFont typeface="Wingdings" pitchFamily="2" charset="2"/>
              <a:buChar char="§"/>
            </a:pPr>
            <a:r>
              <a:rPr lang="en-US" sz="4300" b="1" dirty="0">
                <a:latin typeface="Arial"/>
                <a:cs typeface="Arial"/>
              </a:rPr>
              <a:t>These findings highlight the ongoing need for targeted and accessible oncology-focused CE to strengthen pharmacists’ confidence and improve patient care as the use of oral anticancer therapies continues to grow. </a:t>
            </a:r>
          </a:p>
        </p:txBody>
      </p:sp>
      <p:sp>
        <p:nvSpPr>
          <p:cNvPr id="12" name="Rectangle 15">
            <a:extLst>
              <a:ext uri="{FF2B5EF4-FFF2-40B4-BE49-F238E27FC236}">
                <a16:creationId xmlns:a16="http://schemas.microsoft.com/office/drawing/2014/main" id="{F736DD1E-D8A3-A748-C360-19A2303AA4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" y="16230600"/>
            <a:ext cx="16276320" cy="4222581"/>
          </a:xfrm>
          <a:prstGeom prst="rect">
            <a:avLst/>
          </a:prstGeom>
          <a:noFill/>
          <a:ln w="139700" cmpd="thickThin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defTabSz="1106488"/>
            <a:endParaRPr lang="en-US" sz="10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 defTabSz="1106488"/>
            <a:r>
              <a:rPr lang="en-US" sz="5300" b="1" u="sng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OBJECTIVE</a:t>
            </a:r>
          </a:p>
          <a:p>
            <a:pPr algn="ctr" defTabSz="1106488"/>
            <a:endParaRPr lang="en-US" sz="1000" b="1" u="sng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914400" indent="-457200" defTabSz="1106488">
              <a:buFont typeface="Wingdings" pitchFamily="2" charset="2"/>
              <a:buChar char="§"/>
            </a:pPr>
            <a:r>
              <a:rPr lang="en-US" sz="4300" b="1">
                <a:latin typeface="Arial" pitchFamily="34" charset="0"/>
                <a:cs typeface="Arial" pitchFamily="34" charset="0"/>
              </a:rPr>
              <a:t>Evaluate current knowledge, comfort, and CE needs of community pharmacists regarding oral oncology therapies and compare results to 2016 to identify changes and ongoing CE needs. 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87DF4FDE-0969-31E9-0303-3E37D470ED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51206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Oral anticancer medications are increasingly used in outpatient settings, making community pharmacies a frequent point of contact for patients.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Pharmacists counsel on side effects, identify drug interactions, ensure safe handling, and support adherence.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 2016 Illinois survey showed gaps in oncology knowledge, counseling confidence, and continuing education (CE) access.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This project reassesses these areas in 2025 and compares results to 2016 to identify changes and ongoing CE needs.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5AC23D6-F9CF-843B-7C87-EFBAA07A24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51206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Oral anticancer medications are increasingly used in outpatient settings, making community pharmacies a frequent point of contact for patients.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Pharmacists counsel on side effects, identify drug interactions, ensure safe handling, and support adherence.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 2016 Illinois survey showed gaps in oncology knowledge, counseling confidence, and continuing education (CE) access.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This project reassesses these areas in 2025 and compares results to 2016 to identify changes and ongoing CE needs.</a:t>
            </a:r>
          </a:p>
        </p:txBody>
      </p:sp>
      <p:pic>
        <p:nvPicPr>
          <p:cNvPr id="5" name="Picture 2" descr="SIUE Marketing and Communications - Graphic Design - Wordmarks for Download">
            <a:extLst>
              <a:ext uri="{FF2B5EF4-FFF2-40B4-BE49-F238E27FC236}">
                <a16:creationId xmlns:a16="http://schemas.microsoft.com/office/drawing/2014/main" id="{BB533218-D46E-748E-1038-13407C0F1DC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99" t="18898" r="16236" b="41223"/>
          <a:stretch/>
        </p:blipFill>
        <p:spPr bwMode="auto">
          <a:xfrm>
            <a:off x="152400" y="-432460"/>
            <a:ext cx="10222757" cy="3964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CEB06F3-9369-9055-686B-7B15C7B7EEC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442494" y="29343480"/>
            <a:ext cx="15107895" cy="5595090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E86C4CF9-8789-16C2-70D8-7E27072F70AA}"/>
              </a:ext>
            </a:extLst>
          </p:cNvPr>
          <p:cNvSpPr txBox="1"/>
          <p:nvPr/>
        </p:nvSpPr>
        <p:spPr>
          <a:xfrm>
            <a:off x="35090100" y="19945350"/>
            <a:ext cx="184731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3FE4B41-7D49-574A-EB3E-A0B6B858B411}"/>
              </a:ext>
            </a:extLst>
          </p:cNvPr>
          <p:cNvSpPr txBox="1"/>
          <p:nvPr/>
        </p:nvSpPr>
        <p:spPr>
          <a:xfrm>
            <a:off x="35176745" y="16877303"/>
            <a:ext cx="10346040" cy="173893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457200" defTabSz="1106488"/>
            <a:r>
              <a:rPr lang="en-US" sz="4000" b="1">
                <a:solidFill>
                  <a:srgbClr val="FF0000"/>
                </a:solidFill>
                <a:latin typeface="Arial"/>
                <a:cs typeface="Arial"/>
              </a:rPr>
              <a:t>Figure 5: Continuing Education (CE)</a:t>
            </a:r>
            <a:endParaRPr lang="en-US">
              <a:solidFill>
                <a:srgbClr val="000000"/>
              </a:solidFill>
              <a:latin typeface="Arial"/>
              <a:cs typeface="Arial"/>
            </a:endParaRPr>
          </a:p>
          <a:p>
            <a:pPr marL="457200" defTabSz="1106488"/>
            <a:endParaRPr lang="en-US" sz="4000" b="1">
              <a:solidFill>
                <a:srgbClr val="FF0000"/>
              </a:solidFill>
              <a:latin typeface="Arial"/>
              <a:cs typeface="Arial"/>
            </a:endParaRPr>
          </a:p>
          <a:p>
            <a:pPr marL="457200" defTabSz="1106488"/>
            <a:r>
              <a:rPr lang="en-US">
                <a:latin typeface="Arial"/>
                <a:cs typeface="Arial"/>
              </a:rPr>
              <a:t>Question: I have completed CE activity/activities on this topic. </a:t>
            </a:r>
          </a:p>
        </p:txBody>
      </p:sp>
      <p:pic>
        <p:nvPicPr>
          <p:cNvPr id="6" name="Picture 5" descr="A pie chart with text&#10;&#10;AI-generated content may be incorrect.">
            <a:extLst>
              <a:ext uri="{FF2B5EF4-FFF2-40B4-BE49-F238E27FC236}">
                <a16:creationId xmlns:a16="http://schemas.microsoft.com/office/drawing/2014/main" id="{B026FF47-2C23-FA3A-ACC9-54EC0DCE6DF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119014" y="21924421"/>
            <a:ext cx="15222207" cy="4998398"/>
          </a:xfrm>
          <a:prstGeom prst="rect">
            <a:avLst/>
          </a:prstGeom>
        </p:spPr>
      </p:pic>
      <p:pic>
        <p:nvPicPr>
          <p:cNvPr id="7" name="Picture 6" descr="A colorful pie chart with numbers and a few black text&#10;&#10;AI-generated content may be incorrect.">
            <a:extLst>
              <a:ext uri="{FF2B5EF4-FFF2-40B4-BE49-F238E27FC236}">
                <a16:creationId xmlns:a16="http://schemas.microsoft.com/office/drawing/2014/main" id="{289C2254-B941-B9EA-C172-62AFDD3C78A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300160" y="19242920"/>
            <a:ext cx="15953740" cy="6841196"/>
          </a:xfrm>
          <a:prstGeom prst="rect">
            <a:avLst/>
          </a:prstGeom>
        </p:spPr>
      </p:pic>
      <p:pic>
        <p:nvPicPr>
          <p:cNvPr id="14" name="Picture 13" descr="A colorful circle with numbers and text&#10;&#10;AI-generated content may be incorrect.">
            <a:extLst>
              <a:ext uri="{FF2B5EF4-FFF2-40B4-BE49-F238E27FC236}">
                <a16:creationId xmlns:a16="http://schemas.microsoft.com/office/drawing/2014/main" id="{1E028918-F07A-9C7D-2ABB-0461F784035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016917" y="15139854"/>
            <a:ext cx="11377483" cy="5191664"/>
          </a:xfrm>
          <a:prstGeom prst="rect">
            <a:avLst/>
          </a:prstGeom>
        </p:spPr>
      </p:pic>
      <p:pic>
        <p:nvPicPr>
          <p:cNvPr id="1025" name="Picture 1">
            <a:extLst>
              <a:ext uri="{FF2B5EF4-FFF2-40B4-BE49-F238E27FC236}">
                <a16:creationId xmlns:a16="http://schemas.microsoft.com/office/drawing/2014/main" id="{C1285DBF-CE26-A2EF-D70D-CACBEAF63F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90100" y="9416441"/>
            <a:ext cx="14645309" cy="720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1" descr="A table with numbers and percentages&#10;&#10;AI-generated content may be incorrect.">
            <a:extLst>
              <a:ext uri="{FF2B5EF4-FFF2-40B4-BE49-F238E27FC236}">
                <a16:creationId xmlns:a16="http://schemas.microsoft.com/office/drawing/2014/main" id="{B5DD9EC9-F73B-78E0-077B-433F96C336C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0016917" y="9297987"/>
            <a:ext cx="10196383" cy="401620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6020567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QUESTION" val="1"/>
  <p:tag name="TIME" val="15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10648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-12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10648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-12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539</Words>
  <Application>Microsoft Office PowerPoint</Application>
  <PresentationFormat>Custom</PresentationFormat>
  <Paragraphs>102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Times</vt:lpstr>
      <vt:lpstr>Times New Roman</vt:lpstr>
      <vt:lpstr>Wingdings</vt:lpstr>
      <vt:lpstr>Default Design</vt:lpstr>
      <vt:lpstr>PowerPoint Presentation</vt:lpstr>
    </vt:vector>
  </TitlesOfParts>
  <Company>small farmer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Laura Larsson</dc:creator>
  <cp:lastModifiedBy>Keys, Tessa</cp:lastModifiedBy>
  <cp:revision>8</cp:revision>
  <cp:lastPrinted>2025-12-01T18:00:25Z</cp:lastPrinted>
  <dcterms:created xsi:type="dcterms:W3CDTF">1998-05-12T01:50:54Z</dcterms:created>
  <dcterms:modified xsi:type="dcterms:W3CDTF">2026-03-30T20:59:03Z</dcterms:modified>
</cp:coreProperties>
</file>