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4"/>
  </p:sldMasterIdLst>
  <p:notesMasterIdLst>
    <p:notesMasterId r:id="rId6"/>
  </p:notesMasterIdLst>
  <p:sldIdLst>
    <p:sldId id="263" r:id="rId5"/>
  </p:sldIdLst>
  <p:sldSz cx="43891200" cy="32918400"/>
  <p:notesSz cx="6858000" cy="9144000"/>
  <p:embeddedFontLst>
    <p:embeddedFont>
      <p:font typeface="Domine" panose="020B0604020202020204" charset="0"/>
      <p:regular r:id="rId7"/>
    </p:embeddedFont>
    <p:embeddedFont>
      <p:font typeface="Montserrat Extra Bold" panose="020B0604020202020204" charset="0"/>
      <p:bold r:id="rId8"/>
    </p:embeddedFont>
  </p:embeddedFontLst>
  <p:custDataLst>
    <p:tags r:id="rId9"/>
  </p:custDataLst>
  <p:defaultTextStyle>
    <a:defPPr>
      <a:defRPr lang="en-US"/>
    </a:defPPr>
    <a:lvl1pPr marL="0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1pPr>
    <a:lvl2pPr marL="2194039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2pPr>
    <a:lvl3pPr marL="4388077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3pPr>
    <a:lvl4pPr marL="6582120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4pPr>
    <a:lvl5pPr marL="8776160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5pPr>
    <a:lvl6pPr marL="10970199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6pPr>
    <a:lvl7pPr marL="13164238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7pPr>
    <a:lvl8pPr marL="15358277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8pPr>
    <a:lvl9pPr marL="17552318" algn="l" defTabSz="4388077" rtl="0" eaLnBrk="1" latinLnBrk="0" hangingPunct="1">
      <a:defRPr sz="86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  <p15:guide id="3" orient="horz" pos="1036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98F453-4D4F-2C88-DDD3-DCF868938240}" name="Ma, Alice" initials="AM" userId="S::ama@siue.edu::df3415e9-9387-4689-8472-15a11b675c1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4DBA"/>
    <a:srgbClr val="6D9BAB"/>
    <a:srgbClr val="953735"/>
    <a:srgbClr val="B3C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471" autoAdjust="0"/>
    <p:restoredTop sz="93519" autoAdjust="0"/>
  </p:normalViewPr>
  <p:slideViewPr>
    <p:cSldViewPr snapToGrid="0">
      <p:cViewPr varScale="1">
        <p:scale>
          <a:sx n="22" d="100"/>
          <a:sy n="22" d="100"/>
        </p:scale>
        <p:origin x="834" y="18"/>
      </p:cViewPr>
      <p:guideLst>
        <p:guide orient="horz" pos="6912"/>
        <p:guide pos="10368"/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087008560211247E-2"/>
          <c:y val="5.1030460487687303E-3"/>
          <c:w val="0.72643063526140705"/>
          <c:h val="0.9898727119505826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953735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2D-4870-94EC-F35C1C0F51DB}"/>
              </c:ext>
            </c:extLst>
          </c:dPt>
          <c:dPt>
            <c:idx val="1"/>
            <c:bubble3D val="0"/>
            <c:spPr>
              <a:solidFill>
                <a:srgbClr val="6D9BAB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42D-4870-94EC-F35C1C0F51D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DBF-4927-8A6E-8311CE4AD38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DBF-4927-8A6E-8311CE4AD38A}"/>
              </c:ext>
            </c:extLst>
          </c:dPt>
          <c:dLbls>
            <c:dLbl>
              <c:idx val="0"/>
              <c:layout>
                <c:manualLayout>
                  <c:x val="-0.23785090663522931"/>
                  <c:y val="0.237547263335644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0" i="0" u="none" strike="noStrike" kern="1200" baseline="0">
                        <a:ln w="3175">
                          <a:noFill/>
                        </a:ln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FFBA645-6DC2-4443-887D-560B7B29A534}" type="CATEGORYNAME">
                      <a:rPr lang="en-US" smtClean="0"/>
                      <a:pPr>
                        <a:defRPr sz="2400">
                          <a:ln w="3175">
                            <a:noFill/>
                          </a:ln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baseline="0" dirty="0"/>
                  </a:p>
                  <a:p>
                    <a:pPr>
                      <a:defRPr sz="2400">
                        <a:ln w="3175">
                          <a:noFill/>
                        </a:ln>
                        <a:solidFill>
                          <a:schemeClr val="bg1"/>
                        </a:solidFill>
                      </a:defRPr>
                    </a:pPr>
                    <a:r>
                      <a:rPr lang="en-US" baseline="0" dirty="0"/>
                      <a:t>n = 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0" i="0" u="none" strike="noStrike" kern="1200" baseline="0">
                      <a:ln w="3175">
                        <a:noFill/>
                      </a:ln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03339396394392"/>
                      <c:h val="0.1766172624038013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42D-4870-94EC-F35C1C0F51DB}"/>
                </c:ext>
              </c:extLst>
            </c:dLbl>
            <c:dLbl>
              <c:idx val="1"/>
              <c:layout>
                <c:manualLayout>
                  <c:x val="5.6377467645709479E-2"/>
                  <c:y val="-0.18710100877358063"/>
                </c:manualLayout>
              </c:layout>
              <c:tx>
                <c:rich>
                  <a:bodyPr/>
                  <a:lstStyle/>
                  <a:p>
                    <a:fld id="{37088028-1EE6-4E94-95D8-0F48BBF69670}" type="CATEGORYNAME">
                      <a:rPr lang="en-US" smtClean="0"/>
                      <a:pPr/>
                      <a:t>[CATEGORY NAME]</a:t>
                    </a:fld>
                    <a:endParaRPr lang="en-US" baseline="0" dirty="0"/>
                  </a:p>
                  <a:p>
                    <a:r>
                      <a:rPr lang="en-US" baseline="0" dirty="0"/>
                      <a:t>n = 10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66427649768589658"/>
                      <c:h val="0.2233314135252580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42D-4870-94EC-F35C1C0F51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ln w="3175"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Patient Perception </c:v>
                </c:pt>
                <c:pt idx="1">
                  <c:v>PrEP Maintenance/Adherence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</c:v>
                </c:pt>
                <c:pt idx="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2D-4870-94EC-F35C1C0F51DB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/>
            </a:defPPr>
            <a:lvl1pPr algn="r">
              <a:defRPr sz="1200"/>
            </a:lvl1pPr>
          </a:lstStyle>
          <a:p>
            <a:fld id="{7B0E8FA9-8B5F-4493-A208-FBBD06A1EBF4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/>
            </a:defPPr>
            <a:lvl1pPr algn="r">
              <a:defRPr sz="1200"/>
            </a:lvl1pPr>
          </a:lstStyle>
          <a:p>
            <a:fld id="{CD15AFD9-35F1-4A8D-8AD3-EDB948176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15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94039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88077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582120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776160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970199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3164238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358277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552318" algn="l" defTabSz="4388077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696767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59462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4"/>
          <a:stretch>
            <a:fillRect/>
          </a:stretch>
        </p:blipFill>
        <p:spPr>
          <a:xfrm rot="16200000">
            <a:off x="-11074400" y="16459200"/>
            <a:ext cx="14274800" cy="3937000"/>
          </a:xfrm>
          <a:prstGeom prst="rect">
            <a:avLst/>
          </a:prstGeom>
        </p:spPr>
      </p:pic>
      <p:pic>
        <p:nvPicPr>
          <p:cNvPr id="3" name="New picture"/>
          <p:cNvPicPr/>
          <p:nvPr/>
        </p:nvPicPr>
        <p:blipFill>
          <a:blip r:embed="rId4"/>
          <a:stretch>
            <a:fillRect/>
          </a:stretch>
        </p:blipFill>
        <p:spPr>
          <a:xfrm rot="5400000">
            <a:off x="40690800" y="16459200"/>
            <a:ext cx="14274800" cy="3937000"/>
          </a:xfrm>
          <a:prstGeom prst="rect">
            <a:avLst/>
          </a:prstGeom>
        </p:spPr>
      </p:pic>
      <p:pic>
        <p:nvPicPr>
          <p:cNvPr id="4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6946900" y="33426400"/>
            <a:ext cx="29997400" cy="1447800"/>
          </a:xfrm>
          <a:prstGeom prst="rect">
            <a:avLst/>
          </a:prstGeom>
        </p:spPr>
      </p:pic>
      <p:sp>
        <p:nvSpPr>
          <p:cNvPr id="5" name="New shape"/>
          <p:cNvSpPr/>
          <p:nvPr/>
        </p:nvSpPr>
        <p:spPr>
          <a:xfrm>
            <a:off x="6946900" y="33997900"/>
            <a:ext cx="21945600" cy="127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4560">
                <a:solidFill>
                  <a:srgbClr val="808080"/>
                </a:solidFill>
              </a:rPr>
              <a:t>Template ID: assessingslate  Size: 48x36</a:t>
            </a:r>
          </a:p>
        </p:txBody>
      </p:sp>
    </p:spTree>
    <p:extLst>
      <p:ext uri="{BB962C8B-B14F-4D97-AF65-F5344CB8AC3E}">
        <p14:creationId xmlns:p14="http://schemas.microsoft.com/office/powerpoint/2010/main" val="2054342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transition/>
  <p:txStyles>
    <p:titleStyle>
      <a:defPPr>
        <a:defRPr kern="1200"/>
      </a:defPPr>
      <a:lvl1pPr algn="ctr" defTabSz="4389028" rtl="0" eaLnBrk="1" latinLnBrk="0" hangingPunct="1">
        <a:spcBef>
          <a:spcPct val="0"/>
        </a:spcBef>
        <a:buNone/>
        <a:defRPr sz="1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>
        <a:defRPr kern="1200"/>
      </a:defPPr>
      <a:lvl1pPr marL="0" indent="0" algn="l" defTabSz="4389028" rtl="0" eaLnBrk="1" latinLnBrk="0" hangingPunct="1">
        <a:spcBef>
          <a:spcPct val="20000"/>
        </a:spcBef>
        <a:buFont typeface="Arial" pitchFamily="34" charset="0"/>
        <a:buNone/>
        <a:defRPr sz="13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086" indent="-1371572" algn="l" defTabSz="4389028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86" indent="-1097257" algn="l" defTabSz="4389028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800" indent="-1097257" algn="l" defTabSz="4389028" rtl="0" eaLnBrk="1" latinLnBrk="0" hangingPunct="1">
        <a:spcBef>
          <a:spcPct val="20000"/>
        </a:spcBef>
        <a:buFont typeface="Arial" pitchFamily="34" charset="0"/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314" indent="-1097257" algn="l" defTabSz="4389028" rtl="0" eaLnBrk="1" latinLnBrk="0" hangingPunct="1">
        <a:spcBef>
          <a:spcPct val="20000"/>
        </a:spcBef>
        <a:buFont typeface="Arial" pitchFamily="34" charset="0"/>
        <a:buChar char="»"/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828" indent="-1097257" algn="l" defTabSz="4389028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342" indent="-1097257" algn="l" defTabSz="4389028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857" indent="-1097257" algn="l" defTabSz="4389028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371" indent="-1097257" algn="l" defTabSz="4389028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14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28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43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57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71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085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599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114" algn="l" defTabSz="4389028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ountyoffice.org/il-madison-county-pharmacy/" TargetMode="External"/><Relationship Id="rId13" Type="http://schemas.openxmlformats.org/officeDocument/2006/relationships/hyperlink" Target="https://www.hiv.gov/hiv-basics/hiv-prevention/using-hiv-medication-to-reduce-risk/pre-exposure-prophylaxis" TargetMode="External"/><Relationship Id="rId18" Type="http://schemas.openxmlformats.org/officeDocument/2006/relationships/hyperlink" Target="https://doi.org/10.1002/jia2.26131" TargetMode="External"/><Relationship Id="rId26" Type="http://schemas.openxmlformats.org/officeDocument/2006/relationships/hyperlink" Target="https://doi.org/10.1007/s10461-021-03494-4" TargetMode="External"/><Relationship Id="rId3" Type="http://schemas.openxmlformats.org/officeDocument/2006/relationships/hyperlink" Target="https://doi.org/10.1007/s11606-022-07672-5" TargetMode="External"/><Relationship Id="rId21" Type="http://schemas.openxmlformats.org/officeDocument/2006/relationships/hyperlink" Target="https://doi.org/10.1097/PHH.0000000000001463" TargetMode="External"/><Relationship Id="rId7" Type="http://schemas.openxmlformats.org/officeDocument/2006/relationships/hyperlink" Target="https://www.pharmacist.com/Blogs/CEO-Blog/pharmacists-expand-access-to-prep-in-17-states" TargetMode="External"/><Relationship Id="rId12" Type="http://schemas.openxmlformats.org/officeDocument/2006/relationships/hyperlink" Target="https://doi.org/10.1016/j.japh.2024.102201" TargetMode="External"/><Relationship Id="rId17" Type="http://schemas.openxmlformats.org/officeDocument/2006/relationships/hyperlink" Target="https://doi.org/10.1177/10547738231184295" TargetMode="External"/><Relationship Id="rId25" Type="http://schemas.openxmlformats.org/officeDocument/2006/relationships/hyperlink" Target="https://www.who.int/teams/global-hiv-hepatitis-and-stis-" TargetMode="External"/><Relationship Id="rId2" Type="http://schemas.openxmlformats.org/officeDocument/2006/relationships/hyperlink" Target="https://doi.org/10.1590/0034-7167-2021" TargetMode="External"/><Relationship Id="rId16" Type="http://schemas.openxmlformats.org/officeDocument/2006/relationships/hyperlink" Target="https://doi.org/10.1097/QAI.0000000000003610" TargetMode="External"/><Relationship Id="rId20" Type="http://schemas.openxmlformats.org/officeDocument/2006/relationships/hyperlink" Target="https://doi.org/10.1002/jia2.26356" TargetMode="External"/><Relationship Id="rId29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02/jia2.26103" TargetMode="External"/><Relationship Id="rId11" Type="http://schemas.openxmlformats.org/officeDocument/2006/relationships/hyperlink" Target="https://doi.org/10.1007/s10461-023-04084-2" TargetMode="External"/><Relationship Id="rId24" Type="http://schemas.openxmlformats.org/officeDocument/2006/relationships/hyperlink" Target="https://www.publichealthequity.org/framework" TargetMode="External"/><Relationship Id="rId5" Type="http://schemas.openxmlformats.org/officeDocument/2006/relationships/hyperlink" Target="https://accpjournals.onlinelibrary.wiley.com/doi/10.1002/jac5.1773" TargetMode="External"/><Relationship Id="rId15" Type="http://schemas.openxmlformats.org/officeDocument/2006/relationships/hyperlink" Target="https://med.libretexts.org/Bookshelves/Nursing/Population_Health_for_Nurses_(OpenStax)/10%3A_Socio-%20Ecological_Perspectives_and_Health/10.03%3A_Core_Principles_of_the_Socio-Ecological_Model" TargetMode="External"/><Relationship Id="rId23" Type="http://schemas.openxmlformats.org/officeDocument/2006/relationships/hyperlink" Target="https://doi.org/10.1177/23259582231215882" TargetMode="External"/><Relationship Id="rId28" Type="http://schemas.openxmlformats.org/officeDocument/2006/relationships/image" Target="../media/image3.png"/><Relationship Id="rId10" Type="http://schemas.openxmlformats.org/officeDocument/2006/relationships/hyperlink" Target="https://doi.org/10.1177/23259582241293336" TargetMode="External"/><Relationship Id="rId19" Type="http://schemas.openxmlformats.org/officeDocument/2006/relationships/hyperlink" Target="https://borgenproject.org/social-ecological-model/" TargetMode="External"/><Relationship Id="rId31" Type="http://schemas.openxmlformats.org/officeDocument/2006/relationships/image" Target="../media/image6.png"/><Relationship Id="rId4" Type="http://schemas.openxmlformats.org/officeDocument/2006/relationships/hyperlink" Target="https://doi.org/10.1097/QAI.0000000000003612" TargetMode="External"/><Relationship Id="rId9" Type="http://schemas.openxmlformats.org/officeDocument/2006/relationships/hyperlink" Target="https://doi.org/10.2147/IPRP.S408340" TargetMode="External"/><Relationship Id="rId14" Type="http://schemas.openxmlformats.org/officeDocument/2006/relationships/hyperlink" Target="https://doi.org/10.2105/AJPH.2025.308056" TargetMode="External"/><Relationship Id="rId22" Type="http://schemas.openxmlformats.org/officeDocument/2006/relationships/hyperlink" Target="https://doi.org/10.17269/s41997-020-00332-3" TargetMode="External"/><Relationship Id="rId27" Type="http://schemas.openxmlformats.org/officeDocument/2006/relationships/chart" Target="../charts/chart1.xml"/><Relationship Id="rId30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5E761418-C823-520E-0FD1-4E855D25191F}"/>
              </a:ext>
            </a:extLst>
          </p:cNvPr>
          <p:cNvSpPr/>
          <p:nvPr/>
        </p:nvSpPr>
        <p:spPr>
          <a:xfrm>
            <a:off x="33106399" y="31331363"/>
            <a:ext cx="10072682" cy="653706"/>
          </a:xfrm>
          <a:prstGeom prst="flowChartAlternateProcess">
            <a:avLst/>
          </a:prstGeom>
          <a:solidFill>
            <a:srgbClr val="A0BEC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45" name="Rectangle: Rounded Corners 44"/>
          <p:cNvSpPr>
            <a:spLocks/>
          </p:cNvSpPr>
          <p:nvPr/>
        </p:nvSpPr>
        <p:spPr>
          <a:xfrm>
            <a:off x="33058421" y="15327025"/>
            <a:ext cx="10058400" cy="5668012"/>
          </a:xfrm>
          <a:prstGeom prst="roundRect">
            <a:avLst>
              <a:gd name="adj" fmla="val 1592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AE58468-A294-9FF9-AE33-FD64694A3A4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301660" y="25897153"/>
            <a:ext cx="10058400" cy="6061127"/>
          </a:xfrm>
          <a:prstGeom prst="roundRect">
            <a:avLst>
              <a:gd name="adj" fmla="val 1711"/>
            </a:avLst>
          </a:prstGeom>
          <a:solidFill>
            <a:srgbClr val="A0BEC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72" name="Rectangle 7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28991"/>
            <a:ext cx="35303251" cy="625209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>
            <a:defPPr>
              <a:defRPr kern="1200"/>
            </a:defPPr>
          </a:lstStyle>
          <a:p>
            <a:pPr algn="ctr"/>
            <a:endParaRPr lang="en-US" dirty="0"/>
          </a:p>
        </p:txBody>
      </p:sp>
      <p:sp>
        <p:nvSpPr>
          <p:cNvPr id="51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163174" y="1096279"/>
            <a:ext cx="34976901" cy="2746935"/>
          </a:xfrm>
          <a:prstGeom prst="rect">
            <a:avLst/>
          </a:prstGeom>
        </p:spPr>
        <p:txBody>
          <a:bodyPr lIns="128016" tIns="64008" rIns="128016" bIns="64008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500" b="1" dirty="0">
                <a:solidFill>
                  <a:schemeClr val="bg1"/>
                </a:solidFill>
                <a:latin typeface="Domine" panose="020B0604020202020204" charset="0"/>
              </a:rPr>
              <a:t>PrEP Rx: The Pharmacist Prescription for HIV Prevention</a:t>
            </a:r>
          </a:p>
        </p:txBody>
      </p:sp>
      <p:sp>
        <p:nvSpPr>
          <p:cNvPr id="58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8587949" y="3580379"/>
            <a:ext cx="19712239" cy="1652760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>
            <a:defPPr>
              <a:defRPr kern="1200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500" dirty="0">
                <a:solidFill>
                  <a:schemeClr val="bg1"/>
                </a:solidFill>
                <a:latin typeface="Domine" panose="02040503040403060204" pitchFamily="18" charset="0"/>
              </a:rPr>
              <a:t>Megan Pointer, Pharm.D., MPH Candidate</a:t>
            </a:r>
          </a:p>
          <a:p>
            <a:pPr algn="ctr"/>
            <a:r>
              <a:rPr lang="en-US" sz="4500" dirty="0">
                <a:solidFill>
                  <a:schemeClr val="bg1"/>
                </a:solidFill>
                <a:latin typeface="Domine" panose="02040503040403060204" pitchFamily="18" charset="0"/>
              </a:rPr>
              <a:t>Dr. La Kesha Y. Farmer, Pharm.D., BCACP, AAHIVP, </a:t>
            </a:r>
            <a:r>
              <a:rPr lang="en-US" sz="4500" dirty="0" err="1">
                <a:solidFill>
                  <a:schemeClr val="bg1"/>
                </a:solidFill>
                <a:latin typeface="Domine" panose="02040503040403060204" pitchFamily="18" charset="0"/>
              </a:rPr>
              <a:t>APh</a:t>
            </a:r>
            <a:endParaRPr lang="en-US" sz="4500" dirty="0">
              <a:solidFill>
                <a:schemeClr val="bg1"/>
              </a:solidFill>
              <a:latin typeface="Domine" panose="02040503040403060204" pitchFamily="18" charset="0"/>
            </a:endParaRPr>
          </a:p>
        </p:txBody>
      </p:sp>
      <p:sp>
        <p:nvSpPr>
          <p:cNvPr id="71" name="Rectangle: Rounded Corners 70"/>
          <p:cNvSpPr>
            <a:spLocks/>
          </p:cNvSpPr>
          <p:nvPr/>
        </p:nvSpPr>
        <p:spPr>
          <a:xfrm>
            <a:off x="33085571" y="21482664"/>
            <a:ext cx="10058400" cy="9600497"/>
          </a:xfrm>
          <a:prstGeom prst="roundRect">
            <a:avLst>
              <a:gd name="adj" fmla="val 3948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224C3B5-C740-463A-8086-222E05D55D53}"/>
              </a:ext>
            </a:extLst>
          </p:cNvPr>
          <p:cNvSpPr txBox="1"/>
          <p:nvPr/>
        </p:nvSpPr>
        <p:spPr>
          <a:xfrm>
            <a:off x="33542771" y="22377196"/>
            <a:ext cx="9144000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marL="228600" indent="-228600" fontAlgn="base">
              <a:buFont typeface="+mj-lt"/>
              <a:buAutoNum type="arabicPeriod"/>
            </a:pPr>
            <a:r>
              <a:rPr lang="en-US" altLang="en-US" sz="850" dirty="0">
                <a:latin typeface="Domine" panose="020B0604020202020204" charset="0"/>
              </a:rPr>
              <a:t>AIDSVu. (2024). </a:t>
            </a:r>
            <a:r>
              <a:rPr lang="en-US" altLang="en-US" sz="850" i="1" dirty="0">
                <a:latin typeface="Domine" panose="020B0604020202020204" charset="0"/>
              </a:rPr>
              <a:t>PrEP in the United States</a:t>
            </a:r>
            <a:r>
              <a:rPr lang="en-US" altLang="en-US" sz="850" dirty="0">
                <a:latin typeface="Domine" panose="020B0604020202020204" charset="0"/>
              </a:rPr>
              <a:t>. Emory University. </a:t>
            </a:r>
            <a:r>
              <a:rPr lang="en-US" sz="850" dirty="0">
                <a:latin typeface="Domine" panose="020B0604020202020204" charset="0"/>
              </a:rPr>
              <a:t>https://map.aidsvu.org/prep/county/rate/none/none/madison-county-il-illinois?geoContext=national</a:t>
            </a:r>
            <a:endParaRPr lang="en-US" altLang="en-US" sz="850" dirty="0">
              <a:latin typeface="Domine" panose="020B0604020202020204" charset="0"/>
            </a:endParaRP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Antonini, M., Silva, I. E. D., Elias, H. C., Gerin, L., Oliveira, A. C., &amp; Reis, R. K. (2023). Barriers to Pre-Exposure Prophylaxis (PrEP) use for HIV: an integrative review. Revista Brasiliera de enfermagem, 76(3), e20210963. </a:t>
            </a:r>
            <a:r>
              <a:rPr lang="en-US" sz="850" dirty="0">
                <a:latin typeface="Domine" panose="020B060402020202020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https://doi.org/10.1590/0034-7167-2021</a:t>
            </a:r>
            <a:r>
              <a:rPr lang="en-US" sz="850" dirty="0">
                <a:latin typeface="Domine" panose="020B0604020202020204" charset="0"/>
              </a:rPr>
              <a:t>0963 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Bazzi, A. R., Shaw, L. C., Biello, K. B., Vahey, S., &amp; Brody, J. K. (2023). Patient and Provider Perspectives on a Novel, Low-Threshold HIV PrEP Program for People Who Inject Drugs Experiencing Homelessness. </a:t>
            </a:r>
            <a:r>
              <a:rPr lang="en-US" sz="850" i="1" dirty="0">
                <a:latin typeface="Domine" panose="020B0604020202020204" charset="0"/>
              </a:rPr>
              <a:t>Journal of General Internal Medicine</a:t>
            </a:r>
            <a:r>
              <a:rPr lang="en-US" sz="850" dirty="0">
                <a:latin typeface="Domine" panose="020B0604020202020204" charset="0"/>
              </a:rPr>
              <a:t>, </a:t>
            </a:r>
            <a:r>
              <a:rPr lang="en-US" sz="850" i="1" dirty="0">
                <a:latin typeface="Domine" panose="020B0604020202020204" charset="0"/>
              </a:rPr>
              <a:t>38</a:t>
            </a:r>
            <a:r>
              <a:rPr lang="en-US" sz="850" dirty="0">
                <a:latin typeface="Domine" panose="020B0604020202020204" charset="0"/>
              </a:rPr>
              <a:t>(4), 913–921. </a:t>
            </a:r>
            <a:r>
              <a:rPr lang="en-US" sz="850" dirty="0">
                <a:latin typeface="Domine" panose="020B060402020202020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https://doi.org/10.1007/s11606-022-07672-5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Beltran, R. M., Katomski, A. S., Bonett, S., Cianelli, R., Corneli, A., Conserve, D. F., De Santis, J. P., Estes, D., Graham, S. M., D'Anna, L. H., Koranteng-Yorke, N., Nowotny, K. M., Phan, T., Rodriguez-Diaz, C., Tun, W., Baral, S., Schwartz, S., &amp; Marcus, J. L. (2025). Lessons Learned From Engaging Healthcare Providers in Research on Implementation of HIV Preexposure Prophylaxis. </a:t>
            </a:r>
            <a:r>
              <a:rPr lang="en-US" sz="850" i="1" dirty="0">
                <a:latin typeface="Domine" panose="020B0604020202020204" charset="0"/>
              </a:rPr>
              <a:t>Journal of acquired immune deficiency syndromes (1999)</a:t>
            </a:r>
            <a:r>
              <a:rPr lang="en-US" sz="850" dirty="0">
                <a:latin typeface="Domine" panose="020B0604020202020204" charset="0"/>
              </a:rPr>
              <a:t>, </a:t>
            </a:r>
            <a:r>
              <a:rPr lang="en-US" sz="850" i="1" dirty="0">
                <a:latin typeface="Domine" panose="020B0604020202020204" charset="0"/>
              </a:rPr>
              <a:t>98</a:t>
            </a:r>
            <a:r>
              <a:rPr lang="en-US" sz="850" dirty="0">
                <a:latin typeface="Domine" panose="020B0604020202020204" charset="0"/>
              </a:rPr>
              <a:t>(5S), e129–e135. </a:t>
            </a:r>
            <a:r>
              <a:rPr lang="en-US" sz="850" dirty="0">
                <a:latin typeface="Domine" panose="020B060402020202020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https://doi.org/10.1097/QAI.0000000000003612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Burns, C., Endres, K., Derrick, C., Cooper, A., Fabel, P., Okeke, N., Ahuja, D., Corneli, A., &amp; McKellar, M. (2023, March 2). </a:t>
            </a:r>
            <a:r>
              <a:rPr lang="en-US" sz="850" i="1" dirty="0">
                <a:latin typeface="Domine" panose="020B0604020202020204" charset="0"/>
              </a:rPr>
              <a:t>A survey of South Carolina Pharmacists’ readiness to ...</a:t>
            </a:r>
            <a:r>
              <a:rPr lang="en-US" sz="850" dirty="0">
                <a:latin typeface="Domine" panose="020B0604020202020204" charset="0"/>
              </a:rPr>
              <a:t> American College of Clinical Pharmacy Journals. </a:t>
            </a:r>
            <a:r>
              <a:rPr lang="en-US" sz="850" dirty="0">
                <a:latin typeface="Domine" panose="020B060402020202020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https://accpjournals.onlinelibrary.wiley.com/doi/10.1002/jac5.1773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Celum, C., Grinsztejn, B., &amp; Ngure, K. (2023). Preparing for long-acting PrEP delivery: building on lessons from oral PrEP. </a:t>
            </a:r>
            <a:r>
              <a:rPr lang="en-US" sz="850" i="1" dirty="0">
                <a:latin typeface="Domine" panose="020B0604020202020204" charset="0"/>
              </a:rPr>
              <a:t>Journal of the International AIDS Society</a:t>
            </a:r>
            <a:r>
              <a:rPr lang="en-US" sz="850" dirty="0">
                <a:latin typeface="Domine" panose="020B0604020202020204" charset="0"/>
              </a:rPr>
              <a:t>, </a:t>
            </a:r>
            <a:r>
              <a:rPr lang="en-US" sz="850" i="1" dirty="0">
                <a:latin typeface="Domine" panose="020B0604020202020204" charset="0"/>
              </a:rPr>
              <a:t>26 Suppl 2</a:t>
            </a:r>
            <a:r>
              <a:rPr lang="en-US" sz="850" dirty="0">
                <a:latin typeface="Domine" panose="020B0604020202020204" charset="0"/>
              </a:rPr>
              <a:t>(Suppl 2), e26103. </a:t>
            </a:r>
            <a:r>
              <a:rPr lang="en-US" sz="850" dirty="0">
                <a:latin typeface="Domine" panose="020B060402020202020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https://doi.org/10.1002/jia2.26103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Collins, S. (2025). </a:t>
            </a:r>
            <a:r>
              <a:rPr lang="en-US" sz="850" i="1" dirty="0">
                <a:latin typeface="Domine" panose="020B0604020202020204" charset="0"/>
              </a:rPr>
              <a:t>Pharmacists expand access to PrEP in 17 states</a:t>
            </a:r>
            <a:r>
              <a:rPr lang="en-US" sz="850" dirty="0">
                <a:latin typeface="Domine" panose="020B0604020202020204" charset="0"/>
              </a:rPr>
              <a:t>. American Pharmacists Association. Retrieved from </a:t>
            </a:r>
            <a:r>
              <a:rPr lang="en-US" sz="850" dirty="0">
                <a:latin typeface="Domine" panose="020B060402020202020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https://www.pharmacist.com/Blogs/CEO-Blog/pharmacists-expand-access-to-prep-in-17-states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CountyOffice.org. . (n.d.). </a:t>
            </a:r>
            <a:r>
              <a:rPr lang="en-US" sz="850" i="1" dirty="0">
                <a:latin typeface="Domine" panose="020B0604020202020204" charset="0"/>
              </a:rPr>
              <a:t>Pharmacies - Madison County, IL (drug stores &amp; prescriptions)</a:t>
            </a:r>
            <a:r>
              <a:rPr lang="en-US" sz="850" dirty="0">
                <a:latin typeface="Domine" panose="020B0604020202020204" charset="0"/>
              </a:rPr>
              <a:t>. </a:t>
            </a:r>
            <a:r>
              <a:rPr lang="en-US" sz="850" dirty="0">
                <a:latin typeface="Domine" panose="020B060402020202020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https://www.countyoffice.org/il-madison-county-pharmacy/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Eldooma, I., Maatoug, M., &amp; Yousif, M. (2023). Outcomes of Pharmacist-Led Pharmaceutical Care Interventions Within Community Pharmacies: Narrative Review. Integrated pharmacy research &amp; practice, 12, 113–126. </a:t>
            </a:r>
            <a:r>
              <a:rPr lang="en-US" sz="850" dirty="0">
                <a:latin typeface="Domine" panose="020B060402020202020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https://doi.org/10.2147/IPRP.S408340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Glick JL, Nestadt DF, Sanchez T, et al. Location Preferences for Accessing Long-Acting Injectable Pre-Exposure Prophylaxis (LA-PrEP) Among Men Who Have Sex With Men (MSM) Currently on Daily Oral PrEP. </a:t>
            </a:r>
            <a:r>
              <a:rPr lang="en-US" sz="850" i="1" dirty="0">
                <a:latin typeface="Domine" panose="020B0604020202020204" charset="0"/>
              </a:rPr>
              <a:t>Journal of the International Association of Providers of AIDS Care (JIAPAC)</a:t>
            </a:r>
            <a:r>
              <a:rPr lang="en-US" sz="850" dirty="0">
                <a:latin typeface="Domine" panose="020B0604020202020204" charset="0"/>
              </a:rPr>
              <a:t>. 2024;23. doi:</a:t>
            </a:r>
            <a:r>
              <a:rPr lang="en-US" sz="850" dirty="0">
                <a:latin typeface="Domine" panose="020B060402020202020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10.1177/23259582241293336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Greenwell, K., Fugit, R., Nicholson, L., &amp; Wright, J. (2023). A Retrospective Comparison of HIV Pre-exposure Prophylaxis (PrEP) Outcomes Between a Pharmacist-led Telehealth Clinic and In-person Clinic in a Veteran Population. </a:t>
            </a:r>
            <a:r>
              <a:rPr lang="en-US" sz="850" i="1" dirty="0">
                <a:latin typeface="Domine" panose="020B0604020202020204" charset="0"/>
              </a:rPr>
              <a:t>AIDS and behavior</a:t>
            </a:r>
            <a:r>
              <a:rPr lang="en-US" sz="850" dirty="0">
                <a:latin typeface="Domine" panose="020B0604020202020204" charset="0"/>
              </a:rPr>
              <a:t>, </a:t>
            </a:r>
            <a:r>
              <a:rPr lang="en-US" sz="850" i="1" dirty="0">
                <a:latin typeface="Domine" panose="020B0604020202020204" charset="0"/>
              </a:rPr>
              <a:t>27</a:t>
            </a:r>
            <a:r>
              <a:rPr lang="en-US" sz="850" dirty="0">
                <a:latin typeface="Domine" panose="020B0604020202020204" charset="0"/>
              </a:rPr>
              <a:t>, 3678–3686. </a:t>
            </a:r>
            <a:r>
              <a:rPr lang="en-US" sz="850" dirty="0">
                <a:latin typeface="Domine" panose="020B060402020202020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https://doi.org/10.1007/s10461-023-04084-2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Herron, G., Leong, A., Patel, K., Rasekhi, K., &amp; Apollonio, D. E. (2024). Assessment of PrEP and PEP furnishing in San Francisco Bay Area pharmacies: An observational cross- sectional study. Journal of the American Pharmacists Association: JAPhA, 64(6), 102201. </a:t>
            </a:r>
            <a:r>
              <a:rPr lang="en-US" sz="850" dirty="0">
                <a:latin typeface="Domine" panose="020B060402020202020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https://doi.org/10.1016/j.japh.2024.102201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HIV.gov. (2025, February 7). </a:t>
            </a:r>
            <a:r>
              <a:rPr lang="en-US" sz="850" i="1" dirty="0">
                <a:latin typeface="Domine" panose="020B0604020202020204" charset="0"/>
              </a:rPr>
              <a:t>Pre-exposure prophylaxis</a:t>
            </a:r>
            <a:r>
              <a:rPr lang="en-US" sz="850" dirty="0">
                <a:latin typeface="Domine" panose="020B0604020202020204" charset="0"/>
              </a:rPr>
              <a:t>. Retrieved from </a:t>
            </a:r>
            <a:r>
              <a:rPr lang="en-US" sz="850" dirty="0">
                <a:latin typeface="Domine" panose="020B060402020202020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https://www.hiv.gov/hiv-basics/hiv-prevention/using-hiv-medication-to-reduce-risk/pre-exposure-prophylaxis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Hoover, K. W., Zhu, W., Hess, K. L., Spikes, P., Huang, Y.-L. A., Wiener, J., Dunbar, E. K., Raiford, J. L., Collins, C. B., DiNenno, E. A., Kourtis, A. P., Brooks, J. T., Fanfair, R. N., &amp; Courtenay-Quirk, C. (2025). Low HIV Preexposure Prophylaxis Coverage Among Women: Focused, Innovative Strategies Can Increase Use—United States, 2017–2023. American Journal of Public Health, 115(6), 920–923. </a:t>
            </a:r>
            <a:r>
              <a:rPr lang="en-US" sz="850" dirty="0">
                <a:latin typeface="Domine" panose="020B060402020202020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https://doi.org/10.2105/AJPH.2025.308056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Lewis CF, Lekas HM, Rivera A, Williams SZ, Crawford ND, Pérez-Figueroa RE, Joseph AM, Amesty S. Pharmacy PEP Access Intervention Among Persons Who Use Drugs in New York City: iPEPcare Study-Rethinking Biomedical HIV Prevention Strategies. AIDS Behav. 2020 Jul;24(7):2101-2111. doi: 10.1007/s10461-019-02775-3. PMID: 31925608.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LibreTexts. (2025, January 20). </a:t>
            </a:r>
            <a:r>
              <a:rPr lang="en-US" sz="850" i="1" dirty="0">
                <a:latin typeface="Domine" panose="020B0604020202020204" charset="0"/>
              </a:rPr>
              <a:t>10.3: Core principles of the socio-ecological model</a:t>
            </a:r>
            <a:r>
              <a:rPr lang="en-US" sz="850" dirty="0">
                <a:latin typeface="Domine" panose="020B0604020202020204" charset="0"/>
              </a:rPr>
              <a:t>. Medicine LibreTexts.</a:t>
            </a:r>
            <a:r>
              <a:rPr lang="en-US" sz="850" dirty="0">
                <a:latin typeface="Domine" panose="020B060402020202020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https://med.libretexts.org/Bookshelves/Nursing/Population_Health_for_Nurses_(OpenStax)/10%3A_SocioEcological_Perspectives_and_Health/10.03%3A_Core_Principles_of_the_Socio-Ecological_Model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Mantell, J. E., Bauman, L. J., Bonett, S., Buchbinder, S., Hoffman, S., Storholm, E. D., McCoy, K., Rael, C. T., Cowan, E., Gonzalez-Argoti, T., Safa, H., Scott, H., Murtaugh, K. L., Wilson, N. L., &amp; Liu, A. (2025). Innovation in providing equitable pre‐exposure prophylaxis services in the United States: Expanding access in nontraditional settings. </a:t>
            </a:r>
            <a:r>
              <a:rPr lang="en-US" sz="850" i="1" dirty="0">
                <a:latin typeface="Domine" panose="020B0604020202020204" charset="0"/>
              </a:rPr>
              <a:t>JAIDS Journal of Acquired Immune Deficiency Syndromes, 98</a:t>
            </a:r>
            <a:r>
              <a:rPr lang="en-US" sz="850" dirty="0">
                <a:latin typeface="Domine" panose="020B0604020202020204" charset="0"/>
              </a:rPr>
              <a:t>(5S), e156–e169. </a:t>
            </a:r>
            <a:r>
              <a:rPr lang="en-US" sz="850" dirty="0">
                <a:latin typeface="Domine" panose="020B060402020202020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https://doi.org/10.1097/QAI.0000000000003610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Maragh-Bass, A. C., Williams, T., Agarwal, H., Dulin, A. K., Sales, J., Mayer, K. H., &amp; Siegler, A. J. (2023). Exploring Stigma, Resilience, and Alternative HIV Preventive Service Delivery Among Young Men who Have Sex with Men of Color. </a:t>
            </a:r>
            <a:r>
              <a:rPr lang="en-US" sz="850" i="1" dirty="0">
                <a:latin typeface="Domine" panose="020B0604020202020204" charset="0"/>
              </a:rPr>
              <a:t>Clinical nursing research</a:t>
            </a:r>
            <a:r>
              <a:rPr lang="en-US" sz="850" dirty="0">
                <a:latin typeface="Domine" panose="020B0604020202020204" charset="0"/>
              </a:rPr>
              <a:t>, </a:t>
            </a:r>
            <a:r>
              <a:rPr lang="en-US" sz="850" i="1" dirty="0">
                <a:latin typeface="Domine" panose="020B0604020202020204" charset="0"/>
              </a:rPr>
              <a:t>32</a:t>
            </a:r>
            <a:r>
              <a:rPr lang="en-US" sz="850" dirty="0">
                <a:latin typeface="Domine" panose="020B0604020202020204" charset="0"/>
              </a:rPr>
              <a:t>(7), 1046–1056. </a:t>
            </a:r>
            <a:r>
              <a:rPr lang="en-US" sz="850" dirty="0">
                <a:latin typeface="Domine" panose="020B060402020202020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https://doi.org/10.1177/10547738231184295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Ortblad, K. F., Mogere, P., Omollo, V., Kuo, A. P., Asewe, M., Gakuo, S., Roche, S., Mugambi, M., Mugambi, M. L., Stergachis, A., Odoyo, J., Bukusi, E. A., Ngure, K., &amp; Baeten, J. M. (2023). Stand-alone model for delivery of oral HIV pre-exposure prophylaxis in Kenya: a single-arm, prospective pilot evaluation. </a:t>
            </a:r>
            <a:r>
              <a:rPr lang="en-US" sz="850" i="1" dirty="0">
                <a:latin typeface="Domine" panose="020B0604020202020204" charset="0"/>
              </a:rPr>
              <a:t>Journal of the International AIDS Society</a:t>
            </a:r>
            <a:r>
              <a:rPr lang="en-US" sz="850" dirty="0">
                <a:latin typeface="Domine" panose="020B0604020202020204" charset="0"/>
              </a:rPr>
              <a:t>, </a:t>
            </a:r>
            <a:r>
              <a:rPr lang="en-US" sz="850" i="1" dirty="0">
                <a:latin typeface="Domine" panose="020B0604020202020204" charset="0"/>
              </a:rPr>
              <a:t>26</a:t>
            </a:r>
            <a:r>
              <a:rPr lang="en-US" sz="850" dirty="0">
                <a:latin typeface="Domine" panose="020B0604020202020204" charset="0"/>
              </a:rPr>
              <a:t>(6), e26131. </a:t>
            </a:r>
            <a:r>
              <a:rPr lang="en-US" sz="850" dirty="0">
                <a:latin typeface="Domine" panose="020B060402020202020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https://doi.org/10.1002/jia2.26131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Poux, S. (2017, August 5). </a:t>
            </a:r>
            <a:r>
              <a:rPr lang="en-US" sz="850" i="1" dirty="0">
                <a:latin typeface="Domine" panose="020B0604020202020204" charset="0"/>
              </a:rPr>
              <a:t>Social-Ecological Model offers new approach to public health</a:t>
            </a:r>
            <a:r>
              <a:rPr lang="en-US" sz="850" dirty="0">
                <a:latin typeface="Domine" panose="020B0604020202020204" charset="0"/>
              </a:rPr>
              <a:t>. The Borgen Project. </a:t>
            </a:r>
            <a:r>
              <a:rPr lang="en-US" sz="850" dirty="0">
                <a:latin typeface="Domine" panose="020B060402020202020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https://borgenproject.org/social-ecological-model/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Saldarriaga, E. M., Chen, Y., Montaño, M. A., Thuo, N., Kiptinness, C., Terris-</a:t>
            </a:r>
            <a:r>
              <a:rPr lang="en-US" sz="850" dirty="0" err="1">
                <a:latin typeface="Domine" panose="020B0604020202020204" charset="0"/>
              </a:rPr>
              <a:t>Prestholt</a:t>
            </a:r>
            <a:r>
              <a:rPr lang="en-US" sz="850" dirty="0">
                <a:latin typeface="Domine" panose="020B0604020202020204" charset="0"/>
              </a:rPr>
              <a:t>, F., Stergachis, A., Mugambi, M. L., Ngure, K., Ortblad, K. F., &amp; Sharma, M. (2024). Preferences for pre‐exposure prophylaxis delivery via online pharmacy among potential users in Kenya: A discrete choice experiment. </a:t>
            </a:r>
            <a:r>
              <a:rPr lang="en-US" sz="850" i="1" dirty="0">
                <a:latin typeface="Domine" panose="020B0604020202020204" charset="0"/>
              </a:rPr>
              <a:t>Journal of the International AIDS Society, 27</a:t>
            </a:r>
            <a:r>
              <a:rPr lang="en-US" sz="850" dirty="0">
                <a:latin typeface="Domine" panose="020B0604020202020204" charset="0"/>
              </a:rPr>
              <a:t>(10), e26356. </a:t>
            </a:r>
            <a:r>
              <a:rPr lang="en-US" sz="850" dirty="0">
                <a:latin typeface="Domine" panose="020B060402020202020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https://doi.org/10.1002/jia2.26356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Schexnayder, J., Elamin, F., Mayes, E., Cox, L., Martin, E., &amp; Webel, A. R. (2022). Is Tailoring of PrEP Programs Needed to Overcome Racial Disparities in PrEP Uptake in Local Health Departments? A Mixed-Methods Evaluation of PrEP Implementation in Virginia. Journal of Public Health Management and Practice: JPHMP, 28(3), 282–291. </a:t>
            </a:r>
            <a:r>
              <a:rPr lang="en-US" sz="850" dirty="0">
                <a:latin typeface="Domine" panose="020B060402020202020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https://doi.org/10.1097/PHH.0000000000001463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Sullivan PS, Juhasz M, DuBose SN, Le G, Brisco K, Islek D, Curran J, Rosenberg E. Association of state-level PrEP coverage and new HIV diagnoses in the USA from 2012 to 2022: an ecological analysis of the population impact of PrEP. Lancet HIV. 2025 Jun;12(6):e440-e448. doi: 10.1016/S2352-3018(25)00036-0. PMID: 40441808.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Tan, D. H. S., Dashwood, T. M., Wilton, J., Kroch, A., Gomes, T., &amp; Martins, D. (2021). Trends in HIV pre-exposure prophylaxis uptake in Ontario, Canada, and impact of policy changes: a population-based analysis of projected pharmacy data (2015-2018). Canadian journal of public health = Revue canadienne de sante publique, 112(1), 89–96. </a:t>
            </a:r>
            <a:r>
              <a:rPr lang="en-US" sz="850" dirty="0">
                <a:latin typeface="Domine" panose="020B060402020202020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https://doi.org/10.17269/s41997-020-00332-3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Vera, M., Bukusi, E., Achieng, P., Aketch, H., Araka, E., Baeten, J. M., Beima-Sofie, K., John-Stewart, G., Kohler, P. K., Mugambi, M. L., Nyerere, B., Odoyo, J., Omom, C., Omondi, C., Ortblad, K. F., &amp; Pintye, J. (2023). </a:t>
            </a:r>
            <a:r>
              <a:rPr lang="en-US" sz="850" i="1" dirty="0">
                <a:latin typeface="Domine" panose="020B0604020202020204" charset="0"/>
              </a:rPr>
              <a:t>"Pharmacies are Everywhere, and You can get it at any Time"</a:t>
            </a:r>
            <a:r>
              <a:rPr lang="en-US" sz="850" dirty="0">
                <a:latin typeface="Domine" panose="020B0604020202020204" charset="0"/>
              </a:rPr>
              <a:t>: Experiences with Pharmacy-Based PrEP Delivery Among Adolescent Girls and Young Women in Kisumu, Kenya. </a:t>
            </a:r>
            <a:r>
              <a:rPr lang="en-US" sz="850" i="1" dirty="0">
                <a:latin typeface="Domine" panose="020B0604020202020204" charset="0"/>
              </a:rPr>
              <a:t>Journal of the International Association of Providers of AIDS Care</a:t>
            </a:r>
            <a:r>
              <a:rPr lang="en-US" sz="850" dirty="0">
                <a:latin typeface="Domine" panose="020B0604020202020204" charset="0"/>
              </a:rPr>
              <a:t>, </a:t>
            </a:r>
            <a:r>
              <a:rPr lang="en-US" sz="850" i="1" dirty="0">
                <a:latin typeface="Domine" panose="020B0604020202020204" charset="0"/>
              </a:rPr>
              <a:t>22</a:t>
            </a:r>
            <a:r>
              <a:rPr lang="en-US" sz="850" dirty="0">
                <a:latin typeface="Domine" panose="020B0604020202020204" charset="0"/>
              </a:rPr>
              <a:t>, 23259582231215882. </a:t>
            </a:r>
            <a:r>
              <a:rPr lang="en-US" sz="850" dirty="0">
                <a:latin typeface="Domine" panose="020B060402020202020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https://doi.org/10.1177/23259582231215882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We in the World. (n.d.). </a:t>
            </a:r>
            <a:r>
              <a:rPr lang="en-US" sz="850" i="1" dirty="0">
                <a:latin typeface="Domine" panose="020B0604020202020204" charset="0"/>
              </a:rPr>
              <a:t>Framework | Pathways to population health equity</a:t>
            </a:r>
            <a:r>
              <a:rPr lang="en-US" sz="850" dirty="0">
                <a:latin typeface="Domine" panose="020B0604020202020204" charset="0"/>
              </a:rPr>
              <a:t>. Public Health Equity. </a:t>
            </a:r>
            <a:r>
              <a:rPr lang="en-US" sz="850" dirty="0">
                <a:latin typeface="Domine" panose="020B060402020202020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https://www.publichealthequity.org/framework</a:t>
            </a:r>
            <a:r>
              <a:rPr lang="en-US" sz="850" dirty="0">
                <a:latin typeface="Domine" panose="020B0604020202020204" charset="0"/>
              </a:rPr>
              <a:t>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World Health Organization. (2025). Global HIV Programme: Pre-exposure prophylaxis (PrEP). Retrieved from </a:t>
            </a:r>
            <a:r>
              <a:rPr lang="en-US" sz="850" dirty="0">
                <a:latin typeface="Domine" panose="020B060402020202020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https://www.who.int/teams/global-hiv-hepatitis-and-stis- </a:t>
            </a:r>
            <a:r>
              <a:rPr lang="en-US" sz="850" dirty="0">
                <a:latin typeface="Domine" panose="020B0604020202020204" charset="0"/>
              </a:rPr>
              <a:t>programmes/hiv/prevention/pre-exposure-prophylaxis </a:t>
            </a:r>
          </a:p>
          <a:p>
            <a:pPr marL="228600" indent="-228600" fontAlgn="base">
              <a:buFont typeface="+mj-lt"/>
              <a:buAutoNum type="arabicPeriod"/>
            </a:pPr>
            <a:r>
              <a:rPr lang="en-US" sz="850" dirty="0">
                <a:latin typeface="Domine" panose="020B0604020202020204" charset="0"/>
              </a:rPr>
              <a:t>Zhao, A., Dangerfield, D. T., 2nd, Nunn, A., Patel, R., Farley, J. E., Ugoji, C. C., &amp; Dean, L. T. (2022). Pharmacy-Based Interventions to Increase Use of HIV Pre-exposure Prophylaxis in the United States: A Scoping Review. AIDS and Behavior, 26(5), 1377–1392.</a:t>
            </a:r>
            <a:r>
              <a:rPr lang="en-US" sz="850" u="sng" dirty="0">
                <a:latin typeface="Domine" panose="020B0604020202020204" charset="0"/>
              </a:rPr>
              <a:t> </a:t>
            </a:r>
            <a:r>
              <a:rPr lang="en-US" sz="850" u="sng" dirty="0">
                <a:latin typeface="Domine" panose="020B0604020202020204" charset="0"/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https://doi.org/10.1007/s10461-021-03494-4</a:t>
            </a:r>
            <a:r>
              <a:rPr lang="en-US" sz="850" u="sng" dirty="0">
                <a:latin typeface="Domine" panose="020B0604020202020204" charset="0"/>
              </a:rPr>
              <a:t> 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043F711-D47E-42B5-B443-99A2ED27753E}"/>
              </a:ext>
            </a:extLst>
          </p:cNvPr>
          <p:cNvSpPr txBox="1"/>
          <p:nvPr/>
        </p:nvSpPr>
        <p:spPr>
          <a:xfrm>
            <a:off x="33515621" y="2173086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b="1" dirty="0">
                <a:latin typeface="Domine" panose="020B0604020202020204" charset="0"/>
              </a:rPr>
              <a:t>References</a:t>
            </a:r>
          </a:p>
        </p:txBody>
      </p:sp>
      <p:sp>
        <p:nvSpPr>
          <p:cNvPr id="42" name="Rectangle: Rounded Corners 41"/>
          <p:cNvSpPr>
            <a:spLocks/>
          </p:cNvSpPr>
          <p:nvPr/>
        </p:nvSpPr>
        <p:spPr>
          <a:xfrm>
            <a:off x="33120682" y="7030150"/>
            <a:ext cx="10058400" cy="7809247"/>
          </a:xfrm>
          <a:prstGeom prst="roundRect">
            <a:avLst>
              <a:gd name="adj" fmla="val 1477"/>
            </a:avLst>
          </a:prstGeom>
          <a:solidFill>
            <a:srgbClr val="A0BEC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9EBE15B-4246-47D5-A572-FC8BC1A36A14}"/>
              </a:ext>
            </a:extLst>
          </p:cNvPr>
          <p:cNvSpPr txBox="1"/>
          <p:nvPr/>
        </p:nvSpPr>
        <p:spPr>
          <a:xfrm>
            <a:off x="33685514" y="16745145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 dirty="0">
                <a:latin typeface="Domine" panose="020B0604020202020204" charset="0"/>
              </a:rPr>
              <a:t>Patients hold largely favorable views on pharmacist-led interventions. </a:t>
            </a: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dirty="0">
                <a:latin typeface="Domine" panose="020B0604020202020204" charset="0"/>
              </a:rPr>
              <a:t>While little comprehensive data exists, preliminary findings suggest that pharmacist involvement increases uptake and adherence to PrEP medications. </a:t>
            </a: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dirty="0">
                <a:latin typeface="Domine" panose="020B0604020202020204" charset="0"/>
              </a:rPr>
              <a:t>Future studies should be conducted into the application of specific population health interventions to assess their effectiveness.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6B428E8-E946-4C04-BA2E-DBE7C90A92EC}"/>
              </a:ext>
            </a:extLst>
          </p:cNvPr>
          <p:cNvSpPr txBox="1"/>
          <p:nvPr/>
        </p:nvSpPr>
        <p:spPr>
          <a:xfrm>
            <a:off x="33542771" y="1573696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b="1" dirty="0">
                <a:latin typeface="Domine" panose="020B0604020202020204" charset="0"/>
              </a:rPr>
              <a:t>Conclusion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ABCCD2C-433F-478B-B18B-A4DAD100C702}"/>
              </a:ext>
            </a:extLst>
          </p:cNvPr>
          <p:cNvSpPr txBox="1"/>
          <p:nvPr/>
        </p:nvSpPr>
        <p:spPr>
          <a:xfrm>
            <a:off x="33685514" y="8308853"/>
            <a:ext cx="9144000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 dirty="0"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The Social Ecological Model (SEM) was utilized to develop theoretical interventions for pharmacists.</a:t>
            </a: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b="1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400" b="1" dirty="0"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Madison County, IL specifics: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Approximately 265,000 residents</a:t>
            </a:r>
            <a:r>
              <a:rPr lang="en-US" sz="2400" dirty="0">
                <a:latin typeface="Domine" panose="020B0604020202020204" charset="0"/>
              </a:rPr>
              <a:t> </a:t>
            </a:r>
            <a:r>
              <a:rPr lang="en-US" sz="2400" baseline="30000" dirty="0">
                <a:latin typeface="Domine" panose="020B0604020202020204" charset="0"/>
              </a:rPr>
              <a:t>1</a:t>
            </a:r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95 per 100,000 people are living with HIV</a:t>
            </a:r>
            <a:r>
              <a:rPr lang="en-US" sz="2400" baseline="30000" dirty="0">
                <a:latin typeface="Domine" panose="020B0604020202020204" charset="0"/>
              </a:rPr>
              <a:t> 1</a:t>
            </a:r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101 per 100,000 people are currently utilizing PrEP</a:t>
            </a:r>
            <a:r>
              <a:rPr lang="en-US" sz="2400" baseline="30000" dirty="0">
                <a:latin typeface="Domine" panose="020B0604020202020204" charset="0"/>
              </a:rPr>
              <a:t> 1</a:t>
            </a:r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F9F16DD-B1FB-447B-BA78-9201D1B2D897}"/>
              </a:ext>
            </a:extLst>
          </p:cNvPr>
          <p:cNvSpPr txBox="1"/>
          <p:nvPr/>
        </p:nvSpPr>
        <p:spPr>
          <a:xfrm>
            <a:off x="33577882" y="7507893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b="1" dirty="0">
                <a:latin typeface="Domine" panose="020B0604020202020204" charset="0"/>
              </a:rPr>
              <a:t>Future</a:t>
            </a:r>
            <a:r>
              <a:rPr lang="en-US" sz="3600" b="1" dirty="0">
                <a:latin typeface="Montserrat Extra Bold" panose="00000900000000000000" pitchFamily="50" charset="0"/>
              </a:rPr>
              <a:t> </a:t>
            </a:r>
            <a:r>
              <a:rPr lang="en-US" sz="3600" b="1" dirty="0">
                <a:latin typeface="Domine" panose="020B0604020202020204" charset="0"/>
              </a:rPr>
              <a:t>Interventions</a:t>
            </a:r>
          </a:p>
        </p:txBody>
      </p:sp>
      <p:sp>
        <p:nvSpPr>
          <p:cNvPr id="39" name="Rectangle: Rounded Corners 3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2119" y="7030149"/>
            <a:ext cx="10058400" cy="10329414"/>
          </a:xfrm>
          <a:prstGeom prst="roundRect">
            <a:avLst>
              <a:gd name="adj" fmla="val 1711"/>
            </a:avLst>
          </a:prstGeom>
          <a:solidFill>
            <a:srgbClr val="A0BEC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46" name="TextBox 45"/>
          <p:cNvSpPr txBox="1"/>
          <p:nvPr/>
        </p:nvSpPr>
        <p:spPr>
          <a:xfrm>
            <a:off x="1153383" y="8580952"/>
            <a:ext cx="914400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>
              <a:lnSpc>
                <a:spcPct val="150000"/>
              </a:lnSpc>
            </a:pPr>
            <a:r>
              <a:rPr lang="en-US" sz="2800" b="1" dirty="0">
                <a:latin typeface="Domine" panose="020B0604020202020204" charset="0"/>
              </a:rPr>
              <a:t>Study Design: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Domine" panose="020B0604020202020204" charset="0"/>
              </a:rPr>
              <a:t>Systematic Review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Domine" panose="020B0604020202020204" charset="0"/>
              </a:rPr>
              <a:t>Population health-based interventions based on county-specific needs for Madison County, Illinois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Domine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Domine" panose="020B0604020202020204" charset="0"/>
              </a:rPr>
              <a:t>Objectives:</a:t>
            </a:r>
            <a:endParaRPr lang="en-US" sz="2800" dirty="0">
              <a:latin typeface="Domine" panose="020B060402020202020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Domine" panose="020B0604020202020204" charset="0"/>
              </a:rPr>
              <a:t>Identify previous population health-based interventions utilized by pharmacists to address the HIV/AIDS epidemic.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Domine" panose="020B0604020202020204" charset="0"/>
              </a:rPr>
              <a:t>Examine programs implemented to initiate pre-exposure prophylaxis (PrEP) and maintain adherence.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Domine" panose="020B0604020202020204" charset="0"/>
              </a:rPr>
              <a:t>Develop recommendations for culturally responsive and longitudinal interventions.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Domine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69319" y="748238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b="1" dirty="0">
                <a:latin typeface="Domine" panose="020B0604020202020204" charset="0"/>
              </a:rPr>
              <a:t>Study Design &amp; Purpose</a:t>
            </a:r>
          </a:p>
        </p:txBody>
      </p:sp>
      <p:sp>
        <p:nvSpPr>
          <p:cNvPr id="43" name="Rectangle: Rounded Corners 4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2119" y="18199509"/>
            <a:ext cx="10058400" cy="13918822"/>
          </a:xfrm>
          <a:prstGeom prst="roundRect">
            <a:avLst>
              <a:gd name="adj" fmla="val 2004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B320F11-3F85-4920-92E0-15D89C7AF4D2}"/>
              </a:ext>
            </a:extLst>
          </p:cNvPr>
          <p:cNvSpPr txBox="1"/>
          <p:nvPr/>
        </p:nvSpPr>
        <p:spPr>
          <a:xfrm>
            <a:off x="1056340" y="19763531"/>
            <a:ext cx="9337020" cy="1154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>
              <a:lnSpc>
                <a:spcPct val="150000"/>
              </a:lnSpc>
            </a:pPr>
            <a:r>
              <a:rPr lang="en-US" sz="2400" b="1" dirty="0">
                <a:latin typeface="Domine" panose="020B0604020202020204" charset="0"/>
              </a:rPr>
              <a:t>Population Health: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Domine" panose="020B0604020202020204" charset="0"/>
              </a:rPr>
              <a:t>Population health is a rapidly growing sphere in both pharmacy and healthcare overall. It emphasizes structural factors that contribute to the health of specific communities.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Domine" panose="020B060402020202020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Domine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Domine" panose="020B0604020202020204" charset="0"/>
              </a:rPr>
              <a:t>HIV In Illinois: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Domine" panose="020B0604020202020204" charset="0"/>
              </a:rPr>
              <a:t>There is significant need for expansion of HIV pre-exposure prophylaxis (PrEP), especially in underserved communities.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Domine" panose="020B0604020202020204" charset="0"/>
              </a:rPr>
              <a:t>As of 2022, human immunodeficiency virus (HIV) affects an estimated 43,000 Illinoisans</a:t>
            </a:r>
            <a:r>
              <a:rPr lang="en-US" sz="2400" baseline="30000" dirty="0">
                <a:latin typeface="Domine" panose="020B0604020202020204" charset="0"/>
              </a:rPr>
              <a:t>1</a:t>
            </a:r>
            <a:endParaRPr lang="en-US" sz="2400" dirty="0">
              <a:latin typeface="Domine" panose="020B060402020202020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Domine" panose="020B0604020202020204" charset="0"/>
              </a:rPr>
              <a:t>Nearly 70% of new HIV acquisitions in the state occur in Black/African American and Hispanic/Latinx populations </a:t>
            </a:r>
            <a:r>
              <a:rPr lang="en-US" sz="2400" baseline="30000" dirty="0">
                <a:latin typeface="Domine" panose="020B0604020202020204" charset="0"/>
              </a:rPr>
              <a:t>12</a:t>
            </a:r>
            <a:endParaRPr lang="en-US" sz="2400" dirty="0">
              <a:latin typeface="Domine" panose="020B060402020202020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Domine" panose="020B0604020202020204" charset="0"/>
              </a:rPr>
              <a:t>Around 13% of Americans living with HIV are unaware of their status </a:t>
            </a:r>
            <a:r>
              <a:rPr lang="en-US" sz="2400" baseline="30000" dirty="0">
                <a:latin typeface="Domine" panose="020B0604020202020204" charset="0"/>
              </a:rPr>
              <a:t>12</a:t>
            </a:r>
            <a:endParaRPr lang="en-US" sz="2400" dirty="0">
              <a:latin typeface="Domine" panose="020B060402020202020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Domine" panose="020B060402020202020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Domine" panose="020B060402020202020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Domine" panose="020B0604020202020204" charset="0"/>
              </a:rPr>
              <a:t>The Role of Pharmacists: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Domine" panose="020B0604020202020204" charset="0"/>
              </a:rPr>
              <a:t>Pharmacists can utilize population health approaches to increase PrEP utilization and adherence.</a:t>
            </a:r>
          </a:p>
          <a:p>
            <a:endParaRPr lang="en-US" sz="2400" dirty="0">
              <a:latin typeface="Domine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B2E49A-CE7A-4210-AE9F-5037030C938E}"/>
              </a:ext>
            </a:extLst>
          </p:cNvPr>
          <p:cNvSpPr txBox="1"/>
          <p:nvPr/>
        </p:nvSpPr>
        <p:spPr>
          <a:xfrm>
            <a:off x="1169319" y="18684267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b="1" dirty="0">
                <a:latin typeface="Domine" panose="020B0604020202020204" charset="0"/>
              </a:rPr>
              <a:t>Introduction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2B0A569-B3B2-4D39-9EF7-F3CC8A0EDD42}"/>
              </a:ext>
            </a:extLst>
          </p:cNvPr>
          <p:cNvSpPr txBox="1"/>
          <p:nvPr/>
        </p:nvSpPr>
        <p:spPr>
          <a:xfrm>
            <a:off x="22795711" y="27064633"/>
            <a:ext cx="9144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Domine" panose="020B0604020202020204" charset="0"/>
              </a:rPr>
              <a:t>Single researcher conducted the study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Domine" panose="020B0604020202020204" charset="0"/>
              </a:rPr>
              <a:t>Data collection omitted some databases and gray literature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Domine" panose="020B0604020202020204" charset="0"/>
              </a:rPr>
              <a:t>Lack of data for pharmacist-led interventions reduced ability to prove statistical significance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Domine" panose="020B0604020202020204" charset="0"/>
              </a:rPr>
              <a:t>Theoretical nature of the proposed intervention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Domine" panose="020B0604020202020204" charset="0"/>
              </a:rPr>
              <a:t>Inconsistent regulations across the United States making PrEP inaccessible for some communities</a:t>
            </a:r>
          </a:p>
          <a:p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A3FBD3B-628E-43FF-A33F-32B15438C990}"/>
              </a:ext>
            </a:extLst>
          </p:cNvPr>
          <p:cNvSpPr txBox="1"/>
          <p:nvPr/>
        </p:nvSpPr>
        <p:spPr>
          <a:xfrm>
            <a:off x="22981219" y="26258707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b="1" dirty="0">
                <a:latin typeface="Domine" panose="020B0604020202020204" charset="0"/>
              </a:rPr>
              <a:t>Limitations</a:t>
            </a:r>
          </a:p>
        </p:txBody>
      </p:sp>
      <p:sp>
        <p:nvSpPr>
          <p:cNvPr id="40" name="Rectangle: Rounded Corners 3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82639" y="7030149"/>
            <a:ext cx="10058400" cy="25088175"/>
          </a:xfrm>
          <a:prstGeom prst="roundRect">
            <a:avLst>
              <a:gd name="adj" fmla="val 1822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9FDCEBF-DA7D-4AE0-A6BD-06A1FEAE41E1}"/>
              </a:ext>
            </a:extLst>
          </p:cNvPr>
          <p:cNvSpPr txBox="1"/>
          <p:nvPr/>
        </p:nvSpPr>
        <p:spPr>
          <a:xfrm>
            <a:off x="11871095" y="8561197"/>
            <a:ext cx="91440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 dirty="0">
                <a:latin typeface="Domine" panose="020B0604020202020204" charset="0"/>
              </a:rPr>
              <a:t>Data for this project were collected through EBSCOhost Research Database and PubMed search engines. Initial results were limited to peer reviewed articles. Further stratification was completed by a single researcher.</a:t>
            </a: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dirty="0">
                <a:latin typeface="Domine" panose="020B0604020202020204" charset="0"/>
              </a:rPr>
              <a:t>After screening for eligibility, 13 studies were included in the review. </a:t>
            </a: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5232698-55E6-4C6D-9947-A1F5F1CCE1E0}"/>
              </a:ext>
            </a:extLst>
          </p:cNvPr>
          <p:cNvSpPr txBox="1"/>
          <p:nvPr/>
        </p:nvSpPr>
        <p:spPr>
          <a:xfrm>
            <a:off x="11939839" y="748238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b="1" dirty="0">
                <a:latin typeface="Domine" panose="020B0604020202020204" charset="0"/>
              </a:rPr>
              <a:t>Methodology</a:t>
            </a:r>
          </a:p>
        </p:txBody>
      </p:sp>
      <p:sp>
        <p:nvSpPr>
          <p:cNvPr id="41" name="Rectangle: Rounded Corners 4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311361" y="7062659"/>
            <a:ext cx="10058400" cy="18264018"/>
          </a:xfrm>
          <a:prstGeom prst="roundRect">
            <a:avLst>
              <a:gd name="adj" fmla="val 1937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960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5C4E645-8814-452E-ABF9-94046EFDF552}"/>
              </a:ext>
            </a:extLst>
          </p:cNvPr>
          <p:cNvSpPr txBox="1"/>
          <p:nvPr/>
        </p:nvSpPr>
        <p:spPr>
          <a:xfrm>
            <a:off x="22758224" y="8354416"/>
            <a:ext cx="9144000" cy="1689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 dirty="0">
                <a:latin typeface="Domine" panose="020B0604020202020204" charset="0"/>
              </a:rPr>
              <a:t>The final review included 13 studies. Most studies recorded PrEP maintenance and/or adherence as major outcomes. </a:t>
            </a: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b="1" dirty="0">
                <a:latin typeface="Domine" panose="020B0604020202020204" charset="0"/>
              </a:rPr>
              <a:t>Facilitators for PrEP initiation and adherence include: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latin typeface="Domine" panose="020B0604020202020204" charset="0"/>
              </a:rPr>
              <a:t>Expanded prescribing authority for pharmacists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latin typeface="Domine" panose="020B0604020202020204" charset="0"/>
              </a:rPr>
              <a:t>Community-specific messaging campaigns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latin typeface="Domine" panose="020B0604020202020204" charset="0"/>
              </a:rPr>
              <a:t>Perceptions of pharmacies as favorable locations for PrEP access</a:t>
            </a: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b="1" dirty="0">
                <a:latin typeface="Domine" panose="020B0604020202020204" charset="0"/>
              </a:rPr>
              <a:t>Barriers included: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latin typeface="Domine" panose="020B0604020202020204" charset="0"/>
              </a:rPr>
              <a:t>Lack of pharmacist training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latin typeface="Domine" panose="020B0604020202020204" charset="0"/>
              </a:rPr>
              <a:t>Unclear reimbursement policies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dirty="0">
                <a:latin typeface="Domine" panose="020B0604020202020204" charset="0"/>
              </a:rPr>
              <a:t>Potential for privacy violations in smaller communities</a:t>
            </a:r>
          </a:p>
          <a:p>
            <a:pPr marL="457200" indent="-457200">
              <a:buAutoNum type="arabicPeriod"/>
            </a:pPr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dirty="0">
                <a:latin typeface="Domine" panose="020B0604020202020204" charset="0"/>
              </a:rPr>
              <a:t>Minimal data exist for implementation of PrEP by pharmacies, but all studies indicated that pharmacy-led interventions would be well received. </a:t>
            </a:r>
          </a:p>
          <a:p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Domine" panose="02040503040403060204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381E656-1550-4678-91D6-50348E24F942}"/>
              </a:ext>
            </a:extLst>
          </p:cNvPr>
          <p:cNvSpPr txBox="1"/>
          <p:nvPr/>
        </p:nvSpPr>
        <p:spPr>
          <a:xfrm>
            <a:off x="22768561" y="7482385"/>
            <a:ext cx="9144000" cy="655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600" b="1" dirty="0">
                <a:latin typeface="Domine" panose="020B0604020202020204" charset="0"/>
              </a:rPr>
              <a:t>Results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BD1D69C-BEDA-5E37-4326-C39B71544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346BD12A-DF58-359C-7AF1-E9392C3CCEEB}"/>
              </a:ext>
            </a:extLst>
          </p:cNvPr>
          <p:cNvGrpSpPr/>
          <p:nvPr/>
        </p:nvGrpSpPr>
        <p:grpSpPr>
          <a:xfrm>
            <a:off x="11871801" y="13322534"/>
            <a:ext cx="9280076" cy="11113232"/>
            <a:chOff x="3293823" y="3825239"/>
            <a:chExt cx="25997457" cy="28469123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B5717320-B625-B3C9-BEA1-1E1D11B30C5C}"/>
                </a:ext>
              </a:extLst>
            </p:cNvPr>
            <p:cNvSpPr/>
            <p:nvPr/>
          </p:nvSpPr>
          <p:spPr>
            <a:xfrm>
              <a:off x="3293823" y="3825239"/>
              <a:ext cx="7345680" cy="36271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Articles identified through database searches</a:t>
              </a:r>
            </a:p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n = 301 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81E7303D-07BB-B5C8-F74C-B3CDB2F54993}"/>
                </a:ext>
              </a:extLst>
            </p:cNvPr>
            <p:cNvSpPr/>
            <p:nvPr/>
          </p:nvSpPr>
          <p:spPr>
            <a:xfrm>
              <a:off x="13304098" y="3825239"/>
              <a:ext cx="7998341" cy="362712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Additional articles identified from systematic reviews</a:t>
              </a:r>
            </a:p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n = 2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980EC36-CC88-2F8A-088B-6A603BA58593}"/>
                </a:ext>
              </a:extLst>
            </p:cNvPr>
            <p:cNvSpPr/>
            <p:nvPr/>
          </p:nvSpPr>
          <p:spPr>
            <a:xfrm>
              <a:off x="6814263" y="12593053"/>
              <a:ext cx="7345680" cy="36271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Included based on title/abstract</a:t>
              </a:r>
            </a:p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n = 195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19A07BC-1BB2-F6EA-96CF-2481DDFB5FB5}"/>
                </a:ext>
              </a:extLst>
            </p:cNvPr>
            <p:cNvSpPr/>
            <p:nvPr/>
          </p:nvSpPr>
          <p:spPr>
            <a:xfrm>
              <a:off x="6814263" y="20798590"/>
              <a:ext cx="7345680" cy="36271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Included for full text review</a:t>
              </a:r>
            </a:p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n = 57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3287965-BD31-3329-86A8-915076FCA44D}"/>
                </a:ext>
              </a:extLst>
            </p:cNvPr>
            <p:cNvSpPr/>
            <p:nvPr/>
          </p:nvSpPr>
          <p:spPr>
            <a:xfrm>
              <a:off x="6814263" y="28667242"/>
              <a:ext cx="7345680" cy="36271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Studies included in the final analysis</a:t>
              </a:r>
            </a:p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n = 13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9A2EE268-57FD-FDF3-3FCF-49683FBE2D9B}"/>
                </a:ext>
              </a:extLst>
            </p:cNvPr>
            <p:cNvSpPr/>
            <p:nvPr/>
          </p:nvSpPr>
          <p:spPr>
            <a:xfrm>
              <a:off x="21945600" y="7964103"/>
              <a:ext cx="7345680" cy="36271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Duplicates removed</a:t>
              </a:r>
            </a:p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n = 108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565D99CE-7F7D-D37B-2A8C-A4C176D07612}"/>
                </a:ext>
              </a:extLst>
            </p:cNvPr>
            <p:cNvSpPr/>
            <p:nvPr/>
          </p:nvSpPr>
          <p:spPr>
            <a:xfrm>
              <a:off x="17434617" y="16698228"/>
              <a:ext cx="7345680" cy="36271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Excluded based on title/abstract</a:t>
              </a:r>
            </a:p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n = 138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00594EC-DFE6-3DB8-62ED-4C6E862F8495}"/>
                </a:ext>
              </a:extLst>
            </p:cNvPr>
            <p:cNvSpPr/>
            <p:nvPr/>
          </p:nvSpPr>
          <p:spPr>
            <a:xfrm>
              <a:off x="17398901" y="24729305"/>
              <a:ext cx="7345680" cy="36271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Excluded based on full text</a:t>
              </a:r>
            </a:p>
            <a:p>
              <a:pPr algn="ctr"/>
              <a:r>
                <a:rPr lang="en-US" sz="2100" dirty="0">
                  <a:solidFill>
                    <a:schemeClr val="tx1"/>
                  </a:solidFill>
                  <a:latin typeface="Domine" panose="020B0604020202020204" charset="0"/>
                </a:rPr>
                <a:t>n = 44</a:t>
              </a:r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FBBAF3D8-6F68-5673-1FE4-3EC1B488516E}"/>
                </a:ext>
              </a:extLst>
            </p:cNvPr>
            <p:cNvCxnSpPr>
              <a:cxnSpLocks/>
            </p:cNvCxnSpPr>
            <p:nvPr/>
          </p:nvCxnSpPr>
          <p:spPr>
            <a:xfrm>
              <a:off x="6966663" y="7452360"/>
              <a:ext cx="0" cy="232530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6520175-32F0-5C9F-D64D-C0356DCCE1DB}"/>
                </a:ext>
              </a:extLst>
            </p:cNvPr>
            <p:cNvCxnSpPr>
              <a:cxnSpLocks/>
            </p:cNvCxnSpPr>
            <p:nvPr/>
          </p:nvCxnSpPr>
          <p:spPr>
            <a:xfrm>
              <a:off x="16976937" y="7452360"/>
              <a:ext cx="0" cy="232530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61D3440D-ACE6-3E2D-15A4-00CA7173AE70}"/>
                </a:ext>
              </a:extLst>
            </p:cNvPr>
            <p:cNvCxnSpPr>
              <a:cxnSpLocks/>
            </p:cNvCxnSpPr>
            <p:nvPr/>
          </p:nvCxnSpPr>
          <p:spPr>
            <a:xfrm>
              <a:off x="10487103" y="9777663"/>
              <a:ext cx="0" cy="281539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F9FD695F-F0A6-AD74-3489-2340454B40F8}"/>
                </a:ext>
              </a:extLst>
            </p:cNvPr>
            <p:cNvCxnSpPr>
              <a:cxnSpLocks/>
            </p:cNvCxnSpPr>
            <p:nvPr/>
          </p:nvCxnSpPr>
          <p:spPr>
            <a:xfrm>
              <a:off x="10487103" y="16220173"/>
              <a:ext cx="0" cy="45784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214C852B-219F-4D4C-CF51-58C5920611B4}"/>
                </a:ext>
              </a:extLst>
            </p:cNvPr>
            <p:cNvCxnSpPr>
              <a:cxnSpLocks/>
            </p:cNvCxnSpPr>
            <p:nvPr/>
          </p:nvCxnSpPr>
          <p:spPr>
            <a:xfrm>
              <a:off x="10451387" y="24425710"/>
              <a:ext cx="35716" cy="42415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FE3B0A4B-C741-E1CB-C4DF-09AC036122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66663" y="9777663"/>
              <a:ext cx="1497893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3244246F-8CA3-C93E-BA62-301A5C85E454}"/>
                </a:ext>
              </a:extLst>
            </p:cNvPr>
            <p:cNvCxnSpPr>
              <a:cxnSpLocks/>
              <a:stCxn id="75" idx="1"/>
            </p:cNvCxnSpPr>
            <p:nvPr/>
          </p:nvCxnSpPr>
          <p:spPr>
            <a:xfrm flipH="1" flipV="1">
              <a:off x="10487103" y="18509381"/>
              <a:ext cx="6947514" cy="240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3F744A4-4BAC-CC0A-744B-61BE8731621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451387" y="26542865"/>
              <a:ext cx="6947514" cy="240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6042833A-C427-E40F-8CC1-D0B39C152DA8}"/>
              </a:ext>
            </a:extLst>
          </p:cNvPr>
          <p:cNvSpPr txBox="1"/>
          <p:nvPr/>
        </p:nvSpPr>
        <p:spPr>
          <a:xfrm>
            <a:off x="11908582" y="1234679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 dirty="0">
                <a:latin typeface="Domine" panose="020B0604020202020204" charset="0"/>
              </a:rPr>
              <a:t>1. Literature Search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854E277-9C3D-ADEB-9182-EC4D174FDC90}"/>
              </a:ext>
            </a:extLst>
          </p:cNvPr>
          <p:cNvSpPr txBox="1"/>
          <p:nvPr/>
        </p:nvSpPr>
        <p:spPr>
          <a:xfrm>
            <a:off x="12027178" y="25575359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 dirty="0">
                <a:latin typeface="Domine" panose="020B0604020202020204" charset="0"/>
              </a:rPr>
              <a:t>2. Data Sorting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F617773-6BA5-D1A0-7624-0CF42C596057}"/>
              </a:ext>
            </a:extLst>
          </p:cNvPr>
          <p:cNvSpPr txBox="1"/>
          <p:nvPr/>
        </p:nvSpPr>
        <p:spPr>
          <a:xfrm>
            <a:off x="12027178" y="26154898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>
              <a:lnSpc>
                <a:spcPct val="150000"/>
              </a:lnSpc>
            </a:pPr>
            <a:r>
              <a:rPr lang="en-US" sz="2400" dirty="0">
                <a:latin typeface="Domine" panose="020B0604020202020204" charset="0"/>
              </a:rPr>
              <a:t>Study results were sorted into two themes: PrEP initiation or maintenance and patient perception of pharmacist involvement in care. </a:t>
            </a: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graphicFrame>
        <p:nvGraphicFramePr>
          <p:cNvPr id="102" name="Chart 101">
            <a:extLst>
              <a:ext uri="{FF2B5EF4-FFF2-40B4-BE49-F238E27FC236}">
                <a16:creationId xmlns:a16="http://schemas.microsoft.com/office/drawing/2014/main" id="{EEF312BD-14A3-4011-CEB5-935250BC25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5516293"/>
              </p:ext>
            </p:extLst>
          </p:nvPr>
        </p:nvGraphicFramePr>
        <p:xfrm>
          <a:off x="23277311" y="10830865"/>
          <a:ext cx="9928745" cy="6270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7"/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85E4BBFE-C813-4E09-BE60-AD5D69DA197D}"/>
              </a:ext>
            </a:extLst>
          </p:cNvPr>
          <p:cNvSpPr txBox="1"/>
          <p:nvPr/>
        </p:nvSpPr>
        <p:spPr>
          <a:xfrm>
            <a:off x="22768561" y="991021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 dirty="0">
                <a:latin typeface="Domine" panose="020B0604020202020204" charset="0"/>
              </a:rPr>
              <a:t>Article Outcome Measures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08B7D914-A4DB-6BAE-74DE-FD51B3C72E99}"/>
              </a:ext>
            </a:extLst>
          </p:cNvPr>
          <p:cNvSpPr txBox="1"/>
          <p:nvPr/>
        </p:nvSpPr>
        <p:spPr>
          <a:xfrm>
            <a:off x="11871801" y="2877538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 dirty="0">
                <a:latin typeface="Domine" panose="020B0604020202020204" charset="0"/>
              </a:rPr>
              <a:t>3. Developing Future Interventions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4DFEC75A-10F9-71BA-9907-DBEA54768288}"/>
              </a:ext>
            </a:extLst>
          </p:cNvPr>
          <p:cNvSpPr txBox="1"/>
          <p:nvPr/>
        </p:nvSpPr>
        <p:spPr>
          <a:xfrm>
            <a:off x="11939839" y="29357553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>
              <a:lnSpc>
                <a:spcPct val="150000"/>
              </a:lnSpc>
            </a:pPr>
            <a:r>
              <a:rPr lang="en-US" sz="2400" dirty="0">
                <a:latin typeface="Domine" panose="020B0604020202020204" charset="0"/>
              </a:rPr>
              <a:t>Statistically or clinically significant outcomes were extrapolated and applied to the Social Ecological Model (SEM), with consideration given to needs specific to Madison County, Illinois. </a:t>
            </a: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endParaRPr lang="en-US" sz="2400" dirty="0">
              <a:latin typeface="Domine" panose="020B0604020202020204" charset="0"/>
            </a:endParaRPr>
          </a:p>
          <a:p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pic>
        <p:nvPicPr>
          <p:cNvPr id="115" name="Picture 11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D560FA1-33AF-941B-A1EB-941C76B1FF12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5462" y="9398369"/>
            <a:ext cx="3432709" cy="343270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47" name="Picture 23">
            <a:extLst>
              <a:ext uri="{FF2B5EF4-FFF2-40B4-BE49-F238E27FC236}">
                <a16:creationId xmlns:a16="http://schemas.microsoft.com/office/drawing/2014/main" id="{072BED0C-6F21-5C55-4705-8098353EA6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5" r="4030" b="14961"/>
          <a:stretch>
            <a:fillRect/>
          </a:stretch>
        </p:blipFill>
        <p:spPr bwMode="auto">
          <a:xfrm>
            <a:off x="35303246" y="3160200"/>
            <a:ext cx="8587951" cy="226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" name="Picture 116" descr="A blue and white logo&#10;&#10;AI-generated content may be incorrect.">
            <a:extLst>
              <a:ext uri="{FF2B5EF4-FFF2-40B4-BE49-F238E27FC236}">
                <a16:creationId xmlns:a16="http://schemas.microsoft.com/office/drawing/2014/main" id="{A87BABE3-C249-3183-39E5-840B2B3F7357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6754" y="289166"/>
            <a:ext cx="8400934" cy="27469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741521-904E-4456-C046-AA7E7E5B723D}"/>
              </a:ext>
            </a:extLst>
          </p:cNvPr>
          <p:cNvSpPr txBox="1"/>
          <p:nvPr/>
        </p:nvSpPr>
        <p:spPr>
          <a:xfrm>
            <a:off x="35222860" y="31396606"/>
            <a:ext cx="5854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800" b="1" dirty="0">
                <a:latin typeface="Domine" panose="020B0604020202020204" charset="0"/>
              </a:rPr>
              <a:t>No relevant financial disclosures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E74808-0F7A-8830-193B-6B3793BB9BA8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6410178" y="9398369"/>
            <a:ext cx="334327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12335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assessingslate|08-202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Arial"/>
        <a:cs typeface="Arial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89250f6-4dda-47d7-9df8-42d7be8cd47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1F72B11D552549B0B9246D8E2BCA20" ma:contentTypeVersion="18" ma:contentTypeDescription="Create a new document." ma:contentTypeScope="" ma:versionID="2ad00b763bf5ede696590170971dd6ef">
  <xsd:schema xmlns:xsd="http://www.w3.org/2001/XMLSchema" xmlns:xs="http://www.w3.org/2001/XMLSchema" xmlns:p="http://schemas.microsoft.com/office/2006/metadata/properties" xmlns:ns3="72a4103b-7975-492a-b7b1-dd54fec9d5ca" xmlns:ns4="489250f6-4dda-47d7-9df8-42d7be8cd472" targetNamespace="http://schemas.microsoft.com/office/2006/metadata/properties" ma:root="true" ma:fieldsID="d584f1ed24fcac39a48e3a9ac0360396" ns3:_="" ns4:_="">
    <xsd:import namespace="72a4103b-7975-492a-b7b1-dd54fec9d5ca"/>
    <xsd:import namespace="489250f6-4dda-47d7-9df8-42d7be8cd47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4:MediaServiceSystemTags" minOccurs="0"/>
                <xsd:element ref="ns4:MediaServiceSearchPropertie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a4103b-7975-492a-b7b1-dd54fec9d5c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9250f6-4dda-47d7-9df8-42d7be8cd4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799990-B449-4A34-AFDD-2266CBA57695}">
  <ds:schemaRefs>
    <ds:schemaRef ds:uri="http://purl.org/dc/terms/"/>
    <ds:schemaRef ds:uri="http://schemas.microsoft.com/office/2006/metadata/properties"/>
    <ds:schemaRef ds:uri="http://www.w3.org/XML/1998/namespace"/>
    <ds:schemaRef ds:uri="489250f6-4dda-47d7-9df8-42d7be8cd472"/>
    <ds:schemaRef ds:uri="http://purl.org/dc/dcmitype/"/>
    <ds:schemaRef ds:uri="72a4103b-7975-492a-b7b1-dd54fec9d5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70D6D6E-2DB2-48E8-AC88-84B825EEC5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C06963-7F6D-478A-9326-669995D5E6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a4103b-7975-492a-b7b1-dd54fec9d5ca"/>
    <ds:schemaRef ds:uri="489250f6-4dda-47d7-9df8-42d7be8cd4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17758</TotalTime>
  <Words>2612</Words>
  <Application>Microsoft Office PowerPoint</Application>
  <PresentationFormat>Custom</PresentationFormat>
  <Paragraphs>187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Montserrat Extra Bold</vt:lpstr>
      <vt:lpstr>Calibri</vt:lpstr>
      <vt:lpstr>Domine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We offer free powerpoint poster templates to help you design your very own scientific poster presentation.</dc:description>
  <cp:lastModifiedBy>Keys, Tessa</cp:lastModifiedBy>
  <cp:revision>21</cp:revision>
  <dcterms:modified xsi:type="dcterms:W3CDTF">2026-03-30T18:30:32Z</dcterms:modified>
  <cp:category>science research poster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0x0101009F1F72B11D552549B0B9246D8E2BCA20</vt:lpwstr>
  </property>
</Properties>
</file>