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9" d="100"/>
          <a:sy n="119" d="100"/>
        </p:scale>
        <p:origin x="120" y="34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abbee6df18_3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abbee6df18_3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0" y="4725"/>
            <a:ext cx="9144000" cy="906000"/>
          </a:xfrm>
          <a:prstGeom prst="rect">
            <a:avLst/>
          </a:prstGeom>
          <a:solidFill>
            <a:srgbClr val="E066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5" name="Google Shape;55;p13"/>
          <p:cNvSpPr/>
          <p:nvPr/>
        </p:nvSpPr>
        <p:spPr>
          <a:xfrm>
            <a:off x="104725" y="966075"/>
            <a:ext cx="1952700" cy="219300"/>
          </a:xfrm>
          <a:prstGeom prst="rect">
            <a:avLst/>
          </a:prstGeom>
          <a:solidFill>
            <a:srgbClr val="FFF1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alibri"/>
                <a:ea typeface="Calibri"/>
                <a:cs typeface="Calibri"/>
                <a:sym typeface="Calibri"/>
              </a:rPr>
              <a:t>Background</a:t>
            </a:r>
            <a:endParaRPr>
              <a:latin typeface="Calibri"/>
              <a:ea typeface="Calibri"/>
              <a:cs typeface="Calibri"/>
              <a:sym typeface="Calibri"/>
            </a:endParaRPr>
          </a:p>
        </p:txBody>
      </p:sp>
      <p:sp>
        <p:nvSpPr>
          <p:cNvPr id="56" name="Google Shape;56;p13"/>
          <p:cNvSpPr/>
          <p:nvPr/>
        </p:nvSpPr>
        <p:spPr>
          <a:xfrm>
            <a:off x="2292005" y="1663928"/>
            <a:ext cx="4563900" cy="219300"/>
          </a:xfrm>
          <a:prstGeom prst="rect">
            <a:avLst/>
          </a:prstGeom>
          <a:solidFill>
            <a:srgbClr val="FFF1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alibri"/>
                <a:ea typeface="Calibri"/>
                <a:cs typeface="Calibri"/>
                <a:sym typeface="Calibri"/>
              </a:rPr>
              <a:t>Assess: VTE Prophylaxis</a:t>
            </a:r>
            <a:endParaRPr>
              <a:latin typeface="Calibri"/>
              <a:ea typeface="Calibri"/>
              <a:cs typeface="Calibri"/>
              <a:sym typeface="Calibri"/>
            </a:endParaRPr>
          </a:p>
        </p:txBody>
      </p:sp>
      <p:sp>
        <p:nvSpPr>
          <p:cNvPr id="57" name="Google Shape;57;p13"/>
          <p:cNvSpPr/>
          <p:nvPr/>
        </p:nvSpPr>
        <p:spPr>
          <a:xfrm>
            <a:off x="7060175" y="966075"/>
            <a:ext cx="1952700" cy="219300"/>
          </a:xfrm>
          <a:prstGeom prst="rect">
            <a:avLst/>
          </a:prstGeom>
          <a:solidFill>
            <a:srgbClr val="FFF1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alibri"/>
                <a:ea typeface="Calibri"/>
                <a:cs typeface="Calibri"/>
                <a:sym typeface="Calibri"/>
              </a:rPr>
              <a:t>Discussion</a:t>
            </a:r>
            <a:endParaRPr>
              <a:latin typeface="Calibri"/>
              <a:ea typeface="Calibri"/>
              <a:cs typeface="Calibri"/>
              <a:sym typeface="Calibri"/>
            </a:endParaRPr>
          </a:p>
        </p:txBody>
      </p:sp>
      <p:sp>
        <p:nvSpPr>
          <p:cNvPr id="58" name="Google Shape;58;p13"/>
          <p:cNvSpPr txBox="1"/>
          <p:nvPr/>
        </p:nvSpPr>
        <p:spPr>
          <a:xfrm>
            <a:off x="1815300" y="32975"/>
            <a:ext cx="5513400" cy="668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solidFill>
                  <a:schemeClr val="lt1"/>
                </a:solidFill>
                <a:latin typeface="Calibri"/>
                <a:ea typeface="Calibri"/>
                <a:cs typeface="Calibri"/>
                <a:sym typeface="Calibri"/>
              </a:rPr>
              <a:t>Evaluating and Enhancing Clinical Decision Support for Pediatric Pharmacists: A Quality Assessment of the Kosmas 4 Kids System </a:t>
            </a:r>
            <a:endParaRPr sz="1600">
              <a:solidFill>
                <a:schemeClr val="lt1"/>
              </a:solidFill>
              <a:latin typeface="Calibri"/>
              <a:ea typeface="Calibri"/>
              <a:cs typeface="Calibri"/>
              <a:sym typeface="Calibri"/>
            </a:endParaRPr>
          </a:p>
        </p:txBody>
      </p:sp>
      <p:sp>
        <p:nvSpPr>
          <p:cNvPr id="59" name="Google Shape;59;p13"/>
          <p:cNvSpPr txBox="1"/>
          <p:nvPr/>
        </p:nvSpPr>
        <p:spPr>
          <a:xfrm>
            <a:off x="104825" y="1148125"/>
            <a:ext cx="1952700" cy="24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750">
                <a:solidFill>
                  <a:schemeClr val="dk2"/>
                </a:solidFill>
                <a:latin typeface="Calibri"/>
                <a:ea typeface="Calibri"/>
                <a:cs typeface="Calibri"/>
                <a:sym typeface="Calibri"/>
              </a:rPr>
              <a:t>The Kosmas 4 Kids program functions as a pharmacy clinical scoring tool, meaning that it systematically evaluates patient-specific data to generate actionable alerts that guide pharmacist interventions. The tool integrates with Epic to apply rule-based logic that identifies when a pharmacist should be alerted. By translating complex clinical scenarios into prioritized alerts, the tool supports pharmacists who float across teams, helping them quickly orientate unfamiliar patients and make timely, informed decisions. The Cosmas program has already been adapted and utilized by adult institutions, but has not been refined to the needs of pediatric patients.</a:t>
            </a:r>
            <a:endParaRPr sz="750">
              <a:solidFill>
                <a:schemeClr val="dk2"/>
              </a:solidFill>
              <a:latin typeface="Calibri"/>
              <a:ea typeface="Calibri"/>
              <a:cs typeface="Calibri"/>
              <a:sym typeface="Calibri"/>
            </a:endParaRPr>
          </a:p>
          <a:p>
            <a:pPr marL="0" lvl="0" indent="0" algn="l" rtl="0">
              <a:spcBef>
                <a:spcPts val="0"/>
              </a:spcBef>
              <a:spcAft>
                <a:spcPts val="0"/>
              </a:spcAft>
              <a:buNone/>
            </a:pPr>
            <a:endParaRPr sz="750">
              <a:solidFill>
                <a:schemeClr val="dk2"/>
              </a:solidFill>
              <a:latin typeface="Calibri"/>
              <a:ea typeface="Calibri"/>
              <a:cs typeface="Calibri"/>
              <a:sym typeface="Calibri"/>
            </a:endParaRPr>
          </a:p>
          <a:p>
            <a:pPr marL="0" lvl="0" indent="0" algn="l" rtl="0">
              <a:spcBef>
                <a:spcPts val="0"/>
              </a:spcBef>
              <a:spcAft>
                <a:spcPts val="0"/>
              </a:spcAft>
              <a:buNone/>
            </a:pPr>
            <a:endParaRPr sz="750">
              <a:solidFill>
                <a:schemeClr val="dk2"/>
              </a:solidFill>
              <a:latin typeface="Calibri"/>
              <a:ea typeface="Calibri"/>
              <a:cs typeface="Calibri"/>
              <a:sym typeface="Calibri"/>
            </a:endParaRPr>
          </a:p>
        </p:txBody>
      </p:sp>
      <p:sp>
        <p:nvSpPr>
          <p:cNvPr id="60" name="Google Shape;60;p13"/>
          <p:cNvSpPr/>
          <p:nvPr/>
        </p:nvSpPr>
        <p:spPr>
          <a:xfrm>
            <a:off x="78500" y="3112425"/>
            <a:ext cx="1952700" cy="219300"/>
          </a:xfrm>
          <a:prstGeom prst="rect">
            <a:avLst/>
          </a:prstGeom>
          <a:solidFill>
            <a:srgbClr val="FFF1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alibri"/>
                <a:ea typeface="Calibri"/>
                <a:cs typeface="Calibri"/>
                <a:sym typeface="Calibri"/>
              </a:rPr>
              <a:t>Clinical Process</a:t>
            </a:r>
            <a:endParaRPr>
              <a:latin typeface="Calibri"/>
              <a:ea typeface="Calibri"/>
              <a:cs typeface="Calibri"/>
              <a:sym typeface="Calibri"/>
            </a:endParaRPr>
          </a:p>
        </p:txBody>
      </p:sp>
      <p:sp>
        <p:nvSpPr>
          <p:cNvPr id="61" name="Google Shape;61;p13"/>
          <p:cNvSpPr txBox="1"/>
          <p:nvPr/>
        </p:nvSpPr>
        <p:spPr>
          <a:xfrm>
            <a:off x="7090400" y="1148125"/>
            <a:ext cx="1952700" cy="105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750">
                <a:solidFill>
                  <a:schemeClr val="dk2"/>
                </a:solidFill>
                <a:latin typeface="Calibri"/>
                <a:ea typeface="Calibri"/>
                <a:cs typeface="Calibri"/>
                <a:sym typeface="Calibri"/>
              </a:rPr>
              <a:t>The intent is that the most commonly fired rules are those that result in meaningful clinical pharmacist intervention. While rules geared towards assessing and monitoring pharmacotherapy have their role, consults and interventions help provide more value-based care that can help improve clinical outcomes. Currently, many of the top firing alerts are not things that a clinical pharmacist can act on, like seen in the example of the "Receiving TPN" rule. By refining the criteria of these rules, the Kosmas 4 Kids system can not only alert pharmacists when action needs to be taken, but help pharmacists prioritize which interventions may be more urgent.</a:t>
            </a:r>
            <a:endParaRPr sz="750">
              <a:solidFill>
                <a:schemeClr val="dk2"/>
              </a:solidFill>
              <a:latin typeface="Calibri"/>
              <a:ea typeface="Calibri"/>
              <a:cs typeface="Calibri"/>
              <a:sym typeface="Calibri"/>
            </a:endParaRPr>
          </a:p>
        </p:txBody>
      </p:sp>
      <p:pic>
        <p:nvPicPr>
          <p:cNvPr id="62" name="Google Shape;62;p13"/>
          <p:cNvPicPr preferRelativeResize="0"/>
          <p:nvPr/>
        </p:nvPicPr>
        <p:blipFill rotWithShape="1">
          <a:blip r:embed="rId3">
            <a:alphaModFix/>
          </a:blip>
          <a:srcRect l="11218" t="6355" r="9893" b="7645"/>
          <a:stretch/>
        </p:blipFill>
        <p:spPr>
          <a:xfrm>
            <a:off x="7195575" y="13"/>
            <a:ext cx="1885012" cy="906000"/>
          </a:xfrm>
          <a:prstGeom prst="rect">
            <a:avLst/>
          </a:prstGeom>
          <a:noFill/>
          <a:ln>
            <a:noFill/>
          </a:ln>
        </p:spPr>
      </p:pic>
      <p:pic>
        <p:nvPicPr>
          <p:cNvPr id="63" name="Google Shape;63;p13"/>
          <p:cNvPicPr preferRelativeResize="0"/>
          <p:nvPr/>
        </p:nvPicPr>
        <p:blipFill rotWithShape="1">
          <a:blip r:embed="rId4">
            <a:alphaModFix/>
          </a:blip>
          <a:srcRect b="37523"/>
          <a:stretch/>
        </p:blipFill>
        <p:spPr>
          <a:xfrm>
            <a:off x="200950" y="160238"/>
            <a:ext cx="1614351" cy="585526"/>
          </a:xfrm>
          <a:prstGeom prst="rect">
            <a:avLst/>
          </a:prstGeom>
          <a:noFill/>
          <a:ln>
            <a:noFill/>
          </a:ln>
        </p:spPr>
      </p:pic>
      <p:sp>
        <p:nvSpPr>
          <p:cNvPr id="64" name="Google Shape;64;p13"/>
          <p:cNvSpPr/>
          <p:nvPr/>
        </p:nvSpPr>
        <p:spPr>
          <a:xfrm>
            <a:off x="7090400" y="3207450"/>
            <a:ext cx="1952700" cy="219300"/>
          </a:xfrm>
          <a:prstGeom prst="rect">
            <a:avLst/>
          </a:prstGeom>
          <a:solidFill>
            <a:srgbClr val="FFF1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alibri"/>
                <a:ea typeface="Calibri"/>
                <a:cs typeface="Calibri"/>
                <a:sym typeface="Calibri"/>
              </a:rPr>
              <a:t>Moving Forward</a:t>
            </a:r>
            <a:endParaRPr>
              <a:latin typeface="Calibri"/>
              <a:ea typeface="Calibri"/>
              <a:cs typeface="Calibri"/>
              <a:sym typeface="Calibri"/>
            </a:endParaRPr>
          </a:p>
        </p:txBody>
      </p:sp>
      <p:sp>
        <p:nvSpPr>
          <p:cNvPr id="65" name="Google Shape;65;p13"/>
          <p:cNvSpPr txBox="1"/>
          <p:nvPr/>
        </p:nvSpPr>
        <p:spPr>
          <a:xfrm>
            <a:off x="7127875" y="3370425"/>
            <a:ext cx="1952700" cy="58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750">
                <a:solidFill>
                  <a:schemeClr val="dk2"/>
                </a:solidFill>
                <a:latin typeface="Calibri"/>
                <a:ea typeface="Calibri"/>
                <a:cs typeface="Calibri"/>
                <a:sym typeface="Calibri"/>
              </a:rPr>
              <a:t>Future pediatric‑specific rules may include weight‑based dosing thresholds, age‑restricted medication use, immunization status, and IV drug compatibility. </a:t>
            </a:r>
            <a:endParaRPr sz="750">
              <a:solidFill>
                <a:schemeClr val="dk2"/>
              </a:solidFill>
              <a:latin typeface="Calibri"/>
              <a:ea typeface="Calibri"/>
              <a:cs typeface="Calibri"/>
              <a:sym typeface="Calibri"/>
            </a:endParaRPr>
          </a:p>
        </p:txBody>
      </p:sp>
      <p:sp>
        <p:nvSpPr>
          <p:cNvPr id="66" name="Google Shape;66;p13"/>
          <p:cNvSpPr/>
          <p:nvPr/>
        </p:nvSpPr>
        <p:spPr>
          <a:xfrm>
            <a:off x="7127875" y="4003213"/>
            <a:ext cx="1952700" cy="219300"/>
          </a:xfrm>
          <a:prstGeom prst="rect">
            <a:avLst/>
          </a:prstGeom>
          <a:solidFill>
            <a:srgbClr val="FFF1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alibri"/>
                <a:ea typeface="Calibri"/>
                <a:cs typeface="Calibri"/>
                <a:sym typeface="Calibri"/>
              </a:rPr>
              <a:t>References / Disclosure</a:t>
            </a:r>
            <a:endParaRPr>
              <a:latin typeface="Calibri"/>
              <a:ea typeface="Calibri"/>
              <a:cs typeface="Calibri"/>
              <a:sym typeface="Calibri"/>
            </a:endParaRPr>
          </a:p>
        </p:txBody>
      </p:sp>
      <p:sp>
        <p:nvSpPr>
          <p:cNvPr id="67" name="Google Shape;67;p13"/>
          <p:cNvSpPr txBox="1"/>
          <p:nvPr/>
        </p:nvSpPr>
        <p:spPr>
          <a:xfrm>
            <a:off x="7127875" y="4222525"/>
            <a:ext cx="1952700" cy="778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500">
                <a:solidFill>
                  <a:schemeClr val="dk2"/>
                </a:solidFill>
                <a:latin typeface="Calibri"/>
                <a:ea typeface="Calibri"/>
                <a:cs typeface="Calibri"/>
                <a:sym typeface="Calibri"/>
              </a:rPr>
              <a:t>1. Children’s Hospital of Philadelphia. Laboratory Reference Ranges. Philadelphia (PA): Children’s Hospital of Philadelphia; 2024 Jun [cited 2025 Dec 1]. Available from: https://www.chop.edu/sites/default/files/2024-06/chop-labs-reference-ranges.pdf </a:t>
            </a:r>
            <a:endParaRPr sz="500">
              <a:solidFill>
                <a:schemeClr val="dk2"/>
              </a:solidFill>
              <a:latin typeface="Calibri"/>
              <a:ea typeface="Calibri"/>
              <a:cs typeface="Calibri"/>
              <a:sym typeface="Calibri"/>
            </a:endParaRPr>
          </a:p>
          <a:p>
            <a:pPr marL="0" lvl="0" indent="0" algn="l" rtl="0">
              <a:spcBef>
                <a:spcPts val="0"/>
              </a:spcBef>
              <a:spcAft>
                <a:spcPts val="0"/>
              </a:spcAft>
              <a:buNone/>
            </a:pPr>
            <a:r>
              <a:rPr lang="en" sz="500">
                <a:solidFill>
                  <a:schemeClr val="dk2"/>
                </a:solidFill>
                <a:latin typeface="Calibri"/>
                <a:ea typeface="Calibri"/>
                <a:cs typeface="Calibri"/>
                <a:sym typeface="Calibri"/>
              </a:rPr>
              <a:t>2. Raffini L, Thornburg C. Venous thromboembolism in pediatrics. Pediatrics in Review. 2021 Feb;42(2):78‑90. doi:10.1542/pir.2019‑0026. </a:t>
            </a:r>
            <a:endParaRPr sz="500">
              <a:solidFill>
                <a:schemeClr val="dk2"/>
              </a:solidFill>
              <a:latin typeface="Calibri"/>
              <a:ea typeface="Calibri"/>
              <a:cs typeface="Calibri"/>
              <a:sym typeface="Calibri"/>
            </a:endParaRPr>
          </a:p>
          <a:p>
            <a:pPr marL="0" lvl="0" indent="0" algn="l" rtl="0">
              <a:spcBef>
                <a:spcPts val="0"/>
              </a:spcBef>
              <a:spcAft>
                <a:spcPts val="0"/>
              </a:spcAft>
              <a:buNone/>
            </a:pPr>
            <a:r>
              <a:rPr lang="en" sz="450">
                <a:solidFill>
                  <a:schemeClr val="dk2"/>
                </a:solidFill>
                <a:latin typeface="Calibri"/>
                <a:ea typeface="Calibri"/>
                <a:cs typeface="Calibri"/>
                <a:sym typeface="Calibri"/>
              </a:rPr>
              <a:t>AI assistance was used to refine the logical expression on this poster. </a:t>
            </a:r>
            <a:endParaRPr sz="450">
              <a:solidFill>
                <a:schemeClr val="dk2"/>
              </a:solidFill>
              <a:latin typeface="Calibri"/>
              <a:ea typeface="Calibri"/>
              <a:cs typeface="Calibri"/>
              <a:sym typeface="Calibri"/>
            </a:endParaRPr>
          </a:p>
        </p:txBody>
      </p:sp>
      <p:sp>
        <p:nvSpPr>
          <p:cNvPr id="68" name="Google Shape;68;p13"/>
          <p:cNvSpPr txBox="1"/>
          <p:nvPr/>
        </p:nvSpPr>
        <p:spPr>
          <a:xfrm>
            <a:off x="2871000" y="629025"/>
            <a:ext cx="3402000" cy="21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800">
                <a:solidFill>
                  <a:schemeClr val="lt1"/>
                </a:solidFill>
                <a:latin typeface="Calibri"/>
                <a:ea typeface="Calibri"/>
                <a:cs typeface="Calibri"/>
                <a:sym typeface="Calibri"/>
              </a:rPr>
              <a:t>Madison Kelley, PharmD Candidate and Kyle Mays, PharmD, BCPPS </a:t>
            </a:r>
            <a:endParaRPr sz="600">
              <a:solidFill>
                <a:schemeClr val="lt1"/>
              </a:solidFill>
              <a:latin typeface="Calibri"/>
              <a:ea typeface="Calibri"/>
              <a:cs typeface="Calibri"/>
              <a:sym typeface="Calibri"/>
            </a:endParaRPr>
          </a:p>
        </p:txBody>
      </p:sp>
      <p:pic>
        <p:nvPicPr>
          <p:cNvPr id="69" name="Google Shape;69;p13" title="Add a little bit of body text (6).png"/>
          <p:cNvPicPr preferRelativeResize="0"/>
          <p:nvPr/>
        </p:nvPicPr>
        <p:blipFill>
          <a:blip r:embed="rId5">
            <a:alphaModFix/>
          </a:blip>
          <a:stretch>
            <a:fillRect/>
          </a:stretch>
        </p:blipFill>
        <p:spPr>
          <a:xfrm>
            <a:off x="2297063" y="1888549"/>
            <a:ext cx="4553800" cy="427078"/>
          </a:xfrm>
          <a:prstGeom prst="rect">
            <a:avLst/>
          </a:prstGeom>
          <a:noFill/>
          <a:ln>
            <a:noFill/>
          </a:ln>
        </p:spPr>
      </p:pic>
      <p:sp>
        <p:nvSpPr>
          <p:cNvPr id="70" name="Google Shape;70;p13"/>
          <p:cNvSpPr/>
          <p:nvPr/>
        </p:nvSpPr>
        <p:spPr>
          <a:xfrm>
            <a:off x="2290043" y="2662187"/>
            <a:ext cx="4563900" cy="219300"/>
          </a:xfrm>
          <a:prstGeom prst="rect">
            <a:avLst/>
          </a:prstGeom>
          <a:solidFill>
            <a:srgbClr val="FFF1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alibri"/>
                <a:ea typeface="Calibri"/>
                <a:cs typeface="Calibri"/>
                <a:sym typeface="Calibri"/>
              </a:rPr>
              <a:t>Monitor: Abnormal Phos Level</a:t>
            </a:r>
            <a:endParaRPr>
              <a:latin typeface="Calibri"/>
              <a:ea typeface="Calibri"/>
              <a:cs typeface="Calibri"/>
              <a:sym typeface="Calibri"/>
            </a:endParaRPr>
          </a:p>
        </p:txBody>
      </p:sp>
      <p:sp>
        <p:nvSpPr>
          <p:cNvPr id="71" name="Google Shape;71;p13"/>
          <p:cNvSpPr/>
          <p:nvPr/>
        </p:nvSpPr>
        <p:spPr>
          <a:xfrm>
            <a:off x="2297605" y="3811282"/>
            <a:ext cx="4563900" cy="219300"/>
          </a:xfrm>
          <a:prstGeom prst="rect">
            <a:avLst/>
          </a:prstGeom>
          <a:solidFill>
            <a:srgbClr val="FFF1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alibri"/>
                <a:ea typeface="Calibri"/>
                <a:cs typeface="Calibri"/>
                <a:sym typeface="Calibri"/>
              </a:rPr>
              <a:t>Assess: Receiving TPN</a:t>
            </a:r>
            <a:endParaRPr>
              <a:latin typeface="Calibri"/>
              <a:ea typeface="Calibri"/>
              <a:cs typeface="Calibri"/>
              <a:sym typeface="Calibri"/>
            </a:endParaRPr>
          </a:p>
        </p:txBody>
      </p:sp>
      <p:pic>
        <p:nvPicPr>
          <p:cNvPr id="72" name="Google Shape;72;p13" title="Add a little bit of body text (12).png"/>
          <p:cNvPicPr preferRelativeResize="0"/>
          <p:nvPr/>
        </p:nvPicPr>
        <p:blipFill>
          <a:blip r:embed="rId6">
            <a:alphaModFix/>
          </a:blip>
          <a:stretch>
            <a:fillRect/>
          </a:stretch>
        </p:blipFill>
        <p:spPr>
          <a:xfrm>
            <a:off x="3861088" y="2913988"/>
            <a:ext cx="862000" cy="864763"/>
          </a:xfrm>
          <a:prstGeom prst="rect">
            <a:avLst/>
          </a:prstGeom>
          <a:noFill/>
          <a:ln>
            <a:noFill/>
          </a:ln>
        </p:spPr>
      </p:pic>
      <p:pic>
        <p:nvPicPr>
          <p:cNvPr id="73" name="Google Shape;73;p13" title="Add a little bit of body text (14).png"/>
          <p:cNvPicPr preferRelativeResize="0"/>
          <p:nvPr/>
        </p:nvPicPr>
        <p:blipFill>
          <a:blip r:embed="rId7">
            <a:alphaModFix/>
          </a:blip>
          <a:stretch>
            <a:fillRect/>
          </a:stretch>
        </p:blipFill>
        <p:spPr>
          <a:xfrm>
            <a:off x="2290050" y="4138925"/>
            <a:ext cx="1434262" cy="668700"/>
          </a:xfrm>
          <a:prstGeom prst="rect">
            <a:avLst/>
          </a:prstGeom>
          <a:noFill/>
          <a:ln>
            <a:noFill/>
          </a:ln>
        </p:spPr>
      </p:pic>
      <p:pic>
        <p:nvPicPr>
          <p:cNvPr id="74" name="Google Shape;74;p13"/>
          <p:cNvPicPr preferRelativeResize="0"/>
          <p:nvPr/>
        </p:nvPicPr>
        <p:blipFill rotWithShape="1">
          <a:blip r:embed="rId8">
            <a:alphaModFix/>
          </a:blip>
          <a:srcRect t="6177" b="49290"/>
          <a:stretch/>
        </p:blipFill>
        <p:spPr>
          <a:xfrm>
            <a:off x="2332963" y="1239727"/>
            <a:ext cx="4478074" cy="346687"/>
          </a:xfrm>
          <a:prstGeom prst="rect">
            <a:avLst/>
          </a:prstGeom>
          <a:noFill/>
          <a:ln>
            <a:noFill/>
          </a:ln>
        </p:spPr>
      </p:pic>
      <p:sp>
        <p:nvSpPr>
          <p:cNvPr id="75" name="Google Shape;75;p13"/>
          <p:cNvSpPr txBox="1"/>
          <p:nvPr/>
        </p:nvSpPr>
        <p:spPr>
          <a:xfrm>
            <a:off x="2297600" y="2247355"/>
            <a:ext cx="4354200" cy="477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500">
                <a:solidFill>
                  <a:schemeClr val="dk1"/>
                </a:solidFill>
              </a:rPr>
              <a:t>Example Logical Expression:</a:t>
            </a:r>
            <a:endParaRPr sz="500">
              <a:solidFill>
                <a:schemeClr val="dk1"/>
              </a:solidFill>
            </a:endParaRPr>
          </a:p>
          <a:p>
            <a:pPr marL="0" lvl="0" indent="0" algn="l" rtl="0">
              <a:lnSpc>
                <a:spcPct val="115000"/>
              </a:lnSpc>
              <a:spcBef>
                <a:spcPts val="300"/>
              </a:spcBef>
              <a:spcAft>
                <a:spcPts val="300"/>
              </a:spcAft>
              <a:buNone/>
            </a:pPr>
            <a:r>
              <a:rPr lang="en" sz="500">
                <a:solidFill>
                  <a:schemeClr val="dk1"/>
                </a:solidFill>
                <a:latin typeface="Courier New"/>
                <a:ea typeface="Courier New"/>
                <a:cs typeface="Courier New"/>
                <a:sym typeface="Courier New"/>
              </a:rPr>
              <a:t>WHEN:Patient.Age &gt;= 13 OR (Patient.Age &lt; 13 AND Count(VTE_RiskFactors) &gt;= 4 AND Count(Bleeding_RiskFactors) = 0 AND Patient.Location IN ("PICU", "Inpatient") AND NOT EXISTS (Active Order for VTE Prophylaxis)</a:t>
            </a:r>
            <a:endParaRPr sz="500">
              <a:solidFill>
                <a:schemeClr val="dk2"/>
              </a:solidFill>
            </a:endParaRPr>
          </a:p>
        </p:txBody>
      </p:sp>
      <p:pic>
        <p:nvPicPr>
          <p:cNvPr id="76" name="Google Shape;76;p13" title="Add a little bit of body text (15).png"/>
          <p:cNvPicPr preferRelativeResize="0"/>
          <p:nvPr/>
        </p:nvPicPr>
        <p:blipFill>
          <a:blip r:embed="rId9">
            <a:alphaModFix/>
          </a:blip>
          <a:stretch>
            <a:fillRect/>
          </a:stretch>
        </p:blipFill>
        <p:spPr>
          <a:xfrm>
            <a:off x="3861103" y="4060969"/>
            <a:ext cx="2932898" cy="1056600"/>
          </a:xfrm>
          <a:prstGeom prst="rect">
            <a:avLst/>
          </a:prstGeom>
          <a:noFill/>
          <a:ln>
            <a:noFill/>
          </a:ln>
        </p:spPr>
      </p:pic>
      <p:pic>
        <p:nvPicPr>
          <p:cNvPr id="77" name="Google Shape;77;p13" title="Add a little bit of body text (16).png"/>
          <p:cNvPicPr preferRelativeResize="0"/>
          <p:nvPr/>
        </p:nvPicPr>
        <p:blipFill rotWithShape="1">
          <a:blip r:embed="rId10">
            <a:alphaModFix/>
          </a:blip>
          <a:srcRect r="41118"/>
          <a:stretch/>
        </p:blipFill>
        <p:spPr>
          <a:xfrm>
            <a:off x="4853675" y="3012013"/>
            <a:ext cx="2000273" cy="668700"/>
          </a:xfrm>
          <a:prstGeom prst="rect">
            <a:avLst/>
          </a:prstGeom>
          <a:noFill/>
          <a:ln>
            <a:noFill/>
          </a:ln>
        </p:spPr>
      </p:pic>
      <p:pic>
        <p:nvPicPr>
          <p:cNvPr id="78" name="Google Shape;78;p13" title="Add a little bit of body text (16).png"/>
          <p:cNvPicPr preferRelativeResize="0"/>
          <p:nvPr/>
        </p:nvPicPr>
        <p:blipFill rotWithShape="1">
          <a:blip r:embed="rId10">
            <a:alphaModFix/>
          </a:blip>
          <a:srcRect l="58922"/>
          <a:stretch/>
        </p:blipFill>
        <p:spPr>
          <a:xfrm>
            <a:off x="2261619" y="3012025"/>
            <a:ext cx="1395400" cy="668700"/>
          </a:xfrm>
          <a:prstGeom prst="rect">
            <a:avLst/>
          </a:prstGeom>
          <a:noFill/>
          <a:ln>
            <a:noFill/>
          </a:ln>
        </p:spPr>
      </p:pic>
      <p:pic>
        <p:nvPicPr>
          <p:cNvPr id="79" name="Google Shape;79;p13" title="NAKI Rule.png"/>
          <p:cNvPicPr preferRelativeResize="0"/>
          <p:nvPr/>
        </p:nvPicPr>
        <p:blipFill rotWithShape="1">
          <a:blip r:embed="rId11">
            <a:alphaModFix/>
          </a:blip>
          <a:srcRect l="2029" t="4837" r="19619" b="10461"/>
          <a:stretch/>
        </p:blipFill>
        <p:spPr>
          <a:xfrm>
            <a:off x="78500" y="3380032"/>
            <a:ext cx="1903350" cy="372275"/>
          </a:xfrm>
          <a:prstGeom prst="rect">
            <a:avLst/>
          </a:prstGeom>
          <a:noFill/>
          <a:ln>
            <a:noFill/>
          </a:ln>
        </p:spPr>
      </p:pic>
      <p:pic>
        <p:nvPicPr>
          <p:cNvPr id="80" name="Google Shape;80;p13" title="NAKI Rule 2.png"/>
          <p:cNvPicPr preferRelativeResize="0"/>
          <p:nvPr/>
        </p:nvPicPr>
        <p:blipFill rotWithShape="1">
          <a:blip r:embed="rId12">
            <a:alphaModFix/>
          </a:blip>
          <a:srcRect l="2950" t="1395" b="4318"/>
          <a:stretch/>
        </p:blipFill>
        <p:spPr>
          <a:xfrm>
            <a:off x="104725" y="3778750"/>
            <a:ext cx="1710500" cy="1254025"/>
          </a:xfrm>
          <a:prstGeom prst="rect">
            <a:avLst/>
          </a:prstGeom>
          <a:noFill/>
          <a:ln>
            <a:noFill/>
          </a:ln>
        </p:spPr>
      </p:pic>
      <p:sp>
        <p:nvSpPr>
          <p:cNvPr id="81" name="Google Shape;81;p13"/>
          <p:cNvSpPr/>
          <p:nvPr/>
        </p:nvSpPr>
        <p:spPr>
          <a:xfrm>
            <a:off x="2297605" y="942928"/>
            <a:ext cx="4563900" cy="219300"/>
          </a:xfrm>
          <a:prstGeom prst="rect">
            <a:avLst/>
          </a:prstGeom>
          <a:solidFill>
            <a:srgbClr val="FFF1F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alibri"/>
                <a:ea typeface="Calibri"/>
                <a:cs typeface="Calibri"/>
                <a:sym typeface="Calibri"/>
              </a:rPr>
              <a:t>Kosmas Alerts on an Epic Patient List </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456</Words>
  <Application>Microsoft Office PowerPoint</Application>
  <PresentationFormat>On-screen Show (16:9)</PresentationFormat>
  <Paragraphs>19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Courier New</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Keys, Tessa</cp:lastModifiedBy>
  <cp:revision>1</cp:revision>
  <dcterms:modified xsi:type="dcterms:W3CDTF">2026-03-30T17:58:12Z</dcterms:modified>
</cp:coreProperties>
</file>