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727C88-2D46-4DF7-A3F9-21753650EA95}" v="6" dt="2026-03-23T13:48:13.3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14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9417" y="1792017"/>
            <a:ext cx="4777715" cy="61808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80635" y="34975"/>
            <a:ext cx="9942829" cy="982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hyperlink" Target="https://doi.org/10.1002/ana.2583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object 3">
            <a:extLst>
              <a:ext uri="{FF2B5EF4-FFF2-40B4-BE49-F238E27FC236}">
                <a16:creationId xmlns:a16="http://schemas.microsoft.com/office/drawing/2014/main" id="{723163E4-B8FE-9F25-738C-D0F7EF4CACC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6909" y="1771852"/>
            <a:ext cx="4790280" cy="601926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357798" y="1878331"/>
            <a:ext cx="2480945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BACKGROUND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130" y="5998259"/>
            <a:ext cx="4790280" cy="70092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48005" y="6125312"/>
            <a:ext cx="1700530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69816" y="6603188"/>
            <a:ext cx="5072096" cy="6085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5042147" y="6609504"/>
            <a:ext cx="4935855" cy="516167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R="10160" algn="ctr">
              <a:lnSpc>
                <a:spcPct val="100000"/>
              </a:lnSpc>
              <a:spcBef>
                <a:spcPts val="90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-7328" y="2452363"/>
            <a:ext cx="5095020" cy="37067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Hospital readmissions among Medicare recipients are a significant clinical and economic burden.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Orthostatic hypotension (OH) is a common finding among older patients; however, the relationship of OH to 30-day readmissions is unclear.</a:t>
            </a:r>
            <a:endParaRPr lang="en-US" baseline="25462" dirty="0">
              <a:latin typeface="Times New Roman"/>
              <a:cs typeface="Times New Roman"/>
            </a:endParaRPr>
          </a:p>
          <a:p>
            <a:pPr marL="332740" marR="197485" indent="-269875">
              <a:lnSpc>
                <a:spcPct val="100000"/>
              </a:lnSpc>
              <a:spcBef>
                <a:spcPts val="15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study aimed to determine if OH (neurogenic vs. non-neurogenic) are independent predictors of 30-day readmissions.</a:t>
            </a:r>
          </a:p>
          <a:p>
            <a:pPr marL="332740" marR="197485" indent="-269875">
              <a:lnSpc>
                <a:spcPct val="100000"/>
              </a:lnSpc>
              <a:spcBef>
                <a:spcPts val="15"/>
              </a:spcBef>
              <a:buFont typeface="Arial MT"/>
              <a:buChar char="•"/>
              <a:tabLst>
                <a:tab pos="332740" algn="l"/>
              </a:tabLst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5374" y="6826233"/>
            <a:ext cx="4841240" cy="37878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5080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200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utilized an anonymous dataset of 4050 patients aged 55-89 who participated in the SPRINT HTN trial.</a:t>
            </a:r>
          </a:p>
          <a:p>
            <a:pPr marL="281940" marR="5080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Patients treated with β-blockers were excluded.</a:t>
            </a:r>
          </a:p>
          <a:p>
            <a:pPr marL="281940" marR="5080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lang="en-US" sz="2000" b="1" spc="30" dirty="0">
                <a:latin typeface="Arial" panose="020B0604020202020204" pitchFamily="34" charset="0"/>
                <a:cs typeface="Arial" panose="020B0604020202020204" pitchFamily="34" charset="0"/>
              </a:rPr>
              <a:t>OH Subtypes: </a:t>
            </a: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A sit-to-stand ratio was calculated: Δ in HR / Δ in SBP</a:t>
            </a:r>
          </a:p>
          <a:p>
            <a:pPr marL="281940" marR="5080" lvl="8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Neurogenic OH (</a:t>
            </a:r>
            <a:r>
              <a:rPr lang="en-US" sz="2000" spc="30" dirty="0" err="1">
                <a:latin typeface="Arial" panose="020B0604020202020204" pitchFamily="34" charset="0"/>
                <a:cs typeface="Arial" panose="020B0604020202020204" pitchFamily="34" charset="0"/>
              </a:rPr>
              <a:t>nOH</a:t>
            </a: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): Ratio &lt; 0.5</a:t>
            </a:r>
          </a:p>
          <a:p>
            <a:pPr marL="281940" marR="5080" lvl="4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Non-neurogenic OH: Ratio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≥ 0.5</a:t>
            </a:r>
          </a:p>
          <a:p>
            <a:pPr marL="281940" marR="5080" lvl="4" indent="-269875">
              <a:lnSpc>
                <a:spcPct val="101499"/>
              </a:lnSpc>
              <a:spcBef>
                <a:spcPts val="100"/>
              </a:spcBef>
              <a:buFont typeface="Arial MT"/>
              <a:buChar char="•"/>
              <a:tabLst>
                <a:tab pos="281940" algn="l"/>
              </a:tabLst>
            </a:pPr>
            <a:r>
              <a:rPr lang="en-US" sz="2000" spc="30" dirty="0">
                <a:latin typeface="Arial" panose="020B0604020202020204" pitchFamily="34" charset="0"/>
                <a:cs typeface="Arial" panose="020B0604020202020204" pitchFamily="34" charset="0"/>
              </a:rPr>
              <a:t>A Poisson regression model was used to evaluate the relationship between predictor variables and readmissions.  </a:t>
            </a: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41666" y="3278773"/>
            <a:ext cx="9310112" cy="609106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187587" y="3369331"/>
            <a:ext cx="1564005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RESULTS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905752" y="1780648"/>
            <a:ext cx="5020041" cy="609106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6363929" y="1863121"/>
            <a:ext cx="2103120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DISCUSSION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-15240" y="-15240"/>
            <a:ext cx="20134580" cy="1682114"/>
            <a:chOff x="-15240" y="-15240"/>
            <a:chExt cx="20134580" cy="1682114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-4"/>
              <a:ext cx="20104099" cy="165141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0" y="0"/>
              <a:ext cx="20104100" cy="1651635"/>
            </a:xfrm>
            <a:custGeom>
              <a:avLst/>
              <a:gdLst/>
              <a:ahLst/>
              <a:cxnLst/>
              <a:rect l="l" t="t" r="r" b="b"/>
              <a:pathLst>
                <a:path w="20104100" h="1651635">
                  <a:moveTo>
                    <a:pt x="20104099" y="0"/>
                  </a:moveTo>
                  <a:lnTo>
                    <a:pt x="20104100" y="1651408"/>
                  </a:lnTo>
                  <a:lnTo>
                    <a:pt x="0" y="1651408"/>
                  </a:lnTo>
                  <a:lnTo>
                    <a:pt x="0" y="0"/>
                  </a:lnTo>
                </a:path>
              </a:pathLst>
            </a:custGeom>
            <a:ln w="299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747613" y="-4"/>
              <a:ext cx="4356735" cy="1638300"/>
            </a:xfrm>
            <a:custGeom>
              <a:avLst/>
              <a:gdLst/>
              <a:ahLst/>
              <a:cxnLst/>
              <a:rect l="l" t="t" r="r" b="b"/>
              <a:pathLst>
                <a:path w="4356734" h="1638300">
                  <a:moveTo>
                    <a:pt x="4356486" y="0"/>
                  </a:moveTo>
                  <a:lnTo>
                    <a:pt x="0" y="0"/>
                  </a:lnTo>
                  <a:lnTo>
                    <a:pt x="0" y="1638249"/>
                  </a:lnTo>
                  <a:lnTo>
                    <a:pt x="4356486" y="1638249"/>
                  </a:lnTo>
                  <a:lnTo>
                    <a:pt x="435648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525016" y="1198141"/>
            <a:ext cx="9080500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600" b="1" spc="-10" dirty="0">
                <a:solidFill>
                  <a:srgbClr val="FFFFFF"/>
                </a:solidFill>
                <a:latin typeface="Calibri"/>
                <a:cs typeface="Calibri"/>
              </a:rPr>
              <a:t>Logan Gray</a:t>
            </a: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2600" b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Pharm.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D.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Calibri"/>
                <a:cs typeface="Calibri"/>
              </a:rPr>
              <a:t>Candidate,</a:t>
            </a:r>
            <a:r>
              <a:rPr sz="2600" b="1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600" b="1" spc="-105" dirty="0">
                <a:solidFill>
                  <a:srgbClr val="FFFFFF"/>
                </a:solidFill>
                <a:latin typeface="Calibri"/>
                <a:cs typeface="Calibri"/>
              </a:rPr>
              <a:t>Mark Ruscin</a:t>
            </a:r>
            <a:r>
              <a:rPr sz="2600" b="1" spc="-4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Pharm.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D.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978402" y="185903"/>
            <a:ext cx="1894205" cy="11747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750" cap="small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r>
              <a:rPr sz="3750" cap="small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750" cap="small" spc="-16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endParaRPr sz="375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20"/>
              </a:spcBef>
            </a:pPr>
            <a:r>
              <a:rPr sz="3750" cap="small" spc="-45" dirty="0">
                <a:solidFill>
                  <a:srgbClr val="FFFFFF"/>
                </a:solidFill>
                <a:latin typeface="Calibri"/>
                <a:cs typeface="Calibri"/>
              </a:rPr>
              <a:t>Pharmacy</a:t>
            </a:r>
            <a:endParaRPr sz="375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0" y="-4"/>
            <a:ext cx="4351655" cy="1651635"/>
            <a:chOff x="0" y="-4"/>
            <a:chExt cx="4351655" cy="1651635"/>
          </a:xfrm>
        </p:grpSpPr>
        <p:sp>
          <p:nvSpPr>
            <p:cNvPr id="22" name="object 22"/>
            <p:cNvSpPr/>
            <p:nvPr/>
          </p:nvSpPr>
          <p:spPr>
            <a:xfrm>
              <a:off x="0" y="-4"/>
              <a:ext cx="4351655" cy="1651635"/>
            </a:xfrm>
            <a:custGeom>
              <a:avLst/>
              <a:gdLst/>
              <a:ahLst/>
              <a:cxnLst/>
              <a:rect l="l" t="t" r="r" b="b"/>
              <a:pathLst>
                <a:path w="4351655" h="1651635">
                  <a:moveTo>
                    <a:pt x="4351106" y="0"/>
                  </a:moveTo>
                  <a:lnTo>
                    <a:pt x="0" y="0"/>
                  </a:lnTo>
                  <a:lnTo>
                    <a:pt x="0" y="1651413"/>
                  </a:lnTo>
                  <a:lnTo>
                    <a:pt x="4351106" y="1651413"/>
                  </a:lnTo>
                  <a:lnTo>
                    <a:pt x="43511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4797" y="-4"/>
              <a:ext cx="4093218" cy="1541917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9214719" y="1850012"/>
            <a:ext cx="1954530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OUTCOME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418854" y="2469737"/>
            <a:ext cx="9186662" cy="63286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2105" indent="-268605">
              <a:lnSpc>
                <a:spcPct val="100000"/>
              </a:lnSpc>
              <a:spcBef>
                <a:spcPts val="135"/>
              </a:spcBef>
              <a:buFont typeface="Arial MT"/>
              <a:buChar char="•"/>
              <a:tabLst>
                <a:tab pos="332105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primary endpoint was a composite of 30-day hospital readmissions or ER visits, as we were not able to separate out hospital and ER visit data.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A4F57AA-34D9-E907-8C6F-66F92DEA17D1}"/>
              </a:ext>
            </a:extLst>
          </p:cNvPr>
          <p:cNvSpPr txBox="1"/>
          <p:nvPr/>
        </p:nvSpPr>
        <p:spPr>
          <a:xfrm>
            <a:off x="4980804" y="30482"/>
            <a:ext cx="11137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spc="-10" dirty="0">
                <a:solidFill>
                  <a:schemeClr val="bg1"/>
                </a:solidFill>
                <a:latin typeface="+mj-lt"/>
              </a:rPr>
              <a:t>Relationship of Orthostatic Hypotension and Hospital Readmission Among Patients </a:t>
            </a:r>
            <a:r>
              <a:rPr lang="en-US" sz="3600" b="1" i="1" spc="-1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Treated</a:t>
            </a:r>
            <a:r>
              <a:rPr lang="en-US" sz="3600" b="1" i="1" spc="-10" dirty="0">
                <a:solidFill>
                  <a:schemeClr val="bg1"/>
                </a:solidFill>
                <a:latin typeface="+mj-lt"/>
              </a:rPr>
              <a:t> for Hypertension</a:t>
            </a:r>
            <a:endParaRPr lang="en-US" sz="3600" b="1" i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88A0427A-6C40-90E8-283D-57F0EFF0F9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50792" y="7087240"/>
            <a:ext cx="9063211" cy="3708499"/>
          </a:xfrm>
          <a:prstGeom prst="rect">
            <a:avLst/>
          </a:prstGeom>
        </p:spPr>
      </p:pic>
      <p:sp>
        <p:nvSpPr>
          <p:cNvPr id="47" name="object 7">
            <a:extLst>
              <a:ext uri="{FF2B5EF4-FFF2-40B4-BE49-F238E27FC236}">
                <a16:creationId xmlns:a16="http://schemas.microsoft.com/office/drawing/2014/main" id="{C82AEB64-7DFF-3AC1-1620-DA46C8A57F73}"/>
              </a:ext>
            </a:extLst>
          </p:cNvPr>
          <p:cNvSpPr txBox="1"/>
          <p:nvPr/>
        </p:nvSpPr>
        <p:spPr>
          <a:xfrm>
            <a:off x="5479377" y="4000916"/>
            <a:ext cx="9063210" cy="30912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the 4050 patients, 308 (7.6%) were identified as having OH.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Within the OH group, 156 patients were classified as neurogenic and 152 as non-neurogenic.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Primary outcome: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Neurogenic OH was a significant independent predictor of 30-day returns.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Patients with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nOH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experienced a 67.3% increased risk of readmission or ER visit compared to those without OH (OR 1.673; 95% CI 1.088-2.493; p=0.015).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Older age was also associated with a statistically significant higher risk of admission (OR 1.022; p=0.001)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7">
            <a:extLst>
              <a:ext uri="{FF2B5EF4-FFF2-40B4-BE49-F238E27FC236}">
                <a16:creationId xmlns:a16="http://schemas.microsoft.com/office/drawing/2014/main" id="{9E3EC8E5-386A-FCC8-3106-98AAA6307665}"/>
              </a:ext>
            </a:extLst>
          </p:cNvPr>
          <p:cNvSpPr txBox="1"/>
          <p:nvPr/>
        </p:nvSpPr>
        <p:spPr>
          <a:xfrm>
            <a:off x="14905752" y="2457270"/>
            <a:ext cx="5095020" cy="40145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NOH often is a failure of the autonomic nervous system’s baroreflex, unlike non-neurogenic OH, which often stems from reversible factors like dehydration.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pharmacists and providers, the presence of OH creates a complex issue: increasing antihypertensive doses to meet SBP goals may precipitate OH, leading to syncopal events or falls.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Limitations: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retrospective nature of the data; SPRINT excluded patients with diabetes; excluding patients treated with B-blockers limits external validity.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7">
            <a:extLst>
              <a:ext uri="{FF2B5EF4-FFF2-40B4-BE49-F238E27FC236}">
                <a16:creationId xmlns:a16="http://schemas.microsoft.com/office/drawing/2014/main" id="{24EF349D-8939-9BB6-8A53-CF1688C5088D}"/>
              </a:ext>
            </a:extLst>
          </p:cNvPr>
          <p:cNvSpPr txBox="1"/>
          <p:nvPr/>
        </p:nvSpPr>
        <p:spPr>
          <a:xfrm>
            <a:off x="14905752" y="7299742"/>
            <a:ext cx="5072096" cy="37067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ΔHR/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SBP ratio is a simple tool to help identify subtypes of OH.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Neurogenic OH carries a 67.3% increased risk of 30-day return, suggesting it may have utility in screening models and hospital discharge protocols.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Pharmacists and healthcare providers should evaluate older antihypertensive patients at discharge to identify patients experiencing OH/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nOH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2740" marR="68580" indent="-269875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332740" algn="l"/>
              </a:tabLst>
            </a:pP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BAC465-0B31-C40D-F245-B29B8615D5E5}"/>
              </a:ext>
            </a:extLst>
          </p:cNvPr>
          <p:cNvSpPr txBox="1"/>
          <p:nvPr/>
        </p:nvSpPr>
        <p:spPr>
          <a:xfrm>
            <a:off x="126252" y="10795739"/>
            <a:ext cx="8824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Fanciulli, A., Kerer, K., Leys, F., Seppi, K., Kaufmann, H., Norcliffe-Kaufmann, L. and Wenning, G.K. (2020), Validation of the Neurogenic Orthostatic Hypotension Ratio with Active Standing. Ann Neurol, 88: 643-645. </a:t>
            </a:r>
            <a:r>
              <a:rPr lang="en-US" sz="1200" dirty="0">
                <a:hlinkClick r:id="rId9"/>
              </a:rPr>
              <a:t>https://doi.org/10.1002/ana.25834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497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Times New Roman</vt:lpstr>
      <vt:lpstr>Office Theme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3</cp:revision>
  <dcterms:created xsi:type="dcterms:W3CDTF">2026-03-23T03:22:42Z</dcterms:created>
  <dcterms:modified xsi:type="dcterms:W3CDTF">2026-03-30T17:55:08Z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0x01010067999D3B4C67534091F5151E3B3BC261</vt:lpwstr>
  </property>
  <property fmtid="{D5CDD505-2E9C-101B-9397-08002B2CF9AE}" pid="3" name="Created">
    <vt:filetime>2025-04-28T00:00:00Z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2026-03-23T00:00:00Z</vt:filetime>
  </property>
  <property fmtid="{D5CDD505-2E9C-101B-9397-08002B2CF9AE}" pid="6" name="Producer">
    <vt:lpwstr>Adobe PDF Library 25.1.211</vt:lpwstr>
  </property>
</Properties>
</file>