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40C833-D6CF-025D-8EFC-CD67A9E8EE2D}" v="6" dt="2026-03-19T15:14:06.1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1" d="100"/>
          <a:sy n="21" d="100"/>
        </p:scale>
        <p:origin x="66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p>
        </p:txBody>
      </p:sp>
      <p:sp>
        <p:nvSpPr>
          <p:cNvPr id="4" name="Date Placeholder 3"/>
          <p:cNvSpPr>
            <a:spLocks noGrp="1"/>
          </p:cNvSpPr>
          <p:nvPr>
            <p:ph type="dt" sz="half" idx="10"/>
          </p:nvPr>
        </p:nvSpPr>
        <p:spPr/>
        <p:txBody>
          <a:bodyPr/>
          <a:lstStyle/>
          <a:p>
            <a:fld id="{F54E3D7A-2ECB-4CF9-A2C0-450013F6999B}"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256D5F-8130-4227-A1E4-2A7B9E662777}" type="slidenum">
              <a:rPr lang="en-US" smtClean="0"/>
              <a:t>‹#›</a:t>
            </a:fld>
            <a:endParaRPr lang="en-US"/>
          </a:p>
        </p:txBody>
      </p:sp>
    </p:spTree>
    <p:extLst>
      <p:ext uri="{BB962C8B-B14F-4D97-AF65-F5344CB8AC3E}">
        <p14:creationId xmlns:p14="http://schemas.microsoft.com/office/powerpoint/2010/main" val="2298707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4E3D7A-2ECB-4CF9-A2C0-450013F6999B}"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256D5F-8130-4227-A1E4-2A7B9E662777}" type="slidenum">
              <a:rPr lang="en-US" smtClean="0"/>
              <a:t>‹#›</a:t>
            </a:fld>
            <a:endParaRPr lang="en-US"/>
          </a:p>
        </p:txBody>
      </p:sp>
    </p:spTree>
    <p:extLst>
      <p:ext uri="{BB962C8B-B14F-4D97-AF65-F5344CB8AC3E}">
        <p14:creationId xmlns:p14="http://schemas.microsoft.com/office/powerpoint/2010/main" val="1731935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4E3D7A-2ECB-4CF9-A2C0-450013F6999B}"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256D5F-8130-4227-A1E4-2A7B9E662777}" type="slidenum">
              <a:rPr lang="en-US" smtClean="0"/>
              <a:t>‹#›</a:t>
            </a:fld>
            <a:endParaRPr lang="en-US"/>
          </a:p>
        </p:txBody>
      </p:sp>
    </p:spTree>
    <p:extLst>
      <p:ext uri="{BB962C8B-B14F-4D97-AF65-F5344CB8AC3E}">
        <p14:creationId xmlns:p14="http://schemas.microsoft.com/office/powerpoint/2010/main" val="3168796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4E3D7A-2ECB-4CF9-A2C0-450013F6999B}"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256D5F-8130-4227-A1E4-2A7B9E662777}" type="slidenum">
              <a:rPr lang="en-US" smtClean="0"/>
              <a:t>‹#›</a:t>
            </a:fld>
            <a:endParaRPr lang="en-US"/>
          </a:p>
        </p:txBody>
      </p:sp>
    </p:spTree>
    <p:extLst>
      <p:ext uri="{BB962C8B-B14F-4D97-AF65-F5344CB8AC3E}">
        <p14:creationId xmlns:p14="http://schemas.microsoft.com/office/powerpoint/2010/main" val="4267859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4E3D7A-2ECB-4CF9-A2C0-450013F6999B}"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256D5F-8130-4227-A1E4-2A7B9E662777}" type="slidenum">
              <a:rPr lang="en-US" smtClean="0"/>
              <a:t>‹#›</a:t>
            </a:fld>
            <a:endParaRPr lang="en-US"/>
          </a:p>
        </p:txBody>
      </p:sp>
    </p:spTree>
    <p:extLst>
      <p:ext uri="{BB962C8B-B14F-4D97-AF65-F5344CB8AC3E}">
        <p14:creationId xmlns:p14="http://schemas.microsoft.com/office/powerpoint/2010/main" val="3809703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54E3D7A-2ECB-4CF9-A2C0-450013F6999B}"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256D5F-8130-4227-A1E4-2A7B9E662777}" type="slidenum">
              <a:rPr lang="en-US" smtClean="0"/>
              <a:t>‹#›</a:t>
            </a:fld>
            <a:endParaRPr lang="en-US"/>
          </a:p>
        </p:txBody>
      </p:sp>
    </p:spTree>
    <p:extLst>
      <p:ext uri="{BB962C8B-B14F-4D97-AF65-F5344CB8AC3E}">
        <p14:creationId xmlns:p14="http://schemas.microsoft.com/office/powerpoint/2010/main" val="1989132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54E3D7A-2ECB-4CF9-A2C0-450013F6999B}" type="datetimeFigureOut">
              <a:rPr lang="en-US" smtClean="0"/>
              <a:t>3/30/2026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256D5F-8130-4227-A1E4-2A7B9E662777}" type="slidenum">
              <a:rPr lang="en-US" smtClean="0"/>
              <a:t>‹#›</a:t>
            </a:fld>
            <a:endParaRPr lang="en-US"/>
          </a:p>
        </p:txBody>
      </p:sp>
    </p:spTree>
    <p:extLst>
      <p:ext uri="{BB962C8B-B14F-4D97-AF65-F5344CB8AC3E}">
        <p14:creationId xmlns:p14="http://schemas.microsoft.com/office/powerpoint/2010/main" val="2011950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54E3D7A-2ECB-4CF9-A2C0-450013F6999B}" type="datetimeFigureOut">
              <a:rPr lang="en-US" smtClean="0"/>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256D5F-8130-4227-A1E4-2A7B9E662777}" type="slidenum">
              <a:rPr lang="en-US" smtClean="0"/>
              <a:t>‹#›</a:t>
            </a:fld>
            <a:endParaRPr lang="en-US"/>
          </a:p>
        </p:txBody>
      </p:sp>
    </p:spTree>
    <p:extLst>
      <p:ext uri="{BB962C8B-B14F-4D97-AF65-F5344CB8AC3E}">
        <p14:creationId xmlns:p14="http://schemas.microsoft.com/office/powerpoint/2010/main" val="1836766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4E3D7A-2ECB-4CF9-A2C0-450013F6999B}" type="datetimeFigureOut">
              <a:rPr lang="en-US" smtClean="0"/>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256D5F-8130-4227-A1E4-2A7B9E662777}" type="slidenum">
              <a:rPr lang="en-US" smtClean="0"/>
              <a:t>‹#›</a:t>
            </a:fld>
            <a:endParaRPr lang="en-US"/>
          </a:p>
        </p:txBody>
      </p:sp>
    </p:spTree>
    <p:extLst>
      <p:ext uri="{BB962C8B-B14F-4D97-AF65-F5344CB8AC3E}">
        <p14:creationId xmlns:p14="http://schemas.microsoft.com/office/powerpoint/2010/main" val="3526991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F54E3D7A-2ECB-4CF9-A2C0-450013F6999B}"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256D5F-8130-4227-A1E4-2A7B9E662777}" type="slidenum">
              <a:rPr lang="en-US" smtClean="0"/>
              <a:t>‹#›</a:t>
            </a:fld>
            <a:endParaRPr lang="en-US"/>
          </a:p>
        </p:txBody>
      </p:sp>
    </p:spTree>
    <p:extLst>
      <p:ext uri="{BB962C8B-B14F-4D97-AF65-F5344CB8AC3E}">
        <p14:creationId xmlns:p14="http://schemas.microsoft.com/office/powerpoint/2010/main" val="3583595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F54E3D7A-2ECB-4CF9-A2C0-450013F6999B}"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256D5F-8130-4227-A1E4-2A7B9E662777}" type="slidenum">
              <a:rPr lang="en-US" smtClean="0"/>
              <a:t>‹#›</a:t>
            </a:fld>
            <a:endParaRPr lang="en-US"/>
          </a:p>
        </p:txBody>
      </p:sp>
    </p:spTree>
    <p:extLst>
      <p:ext uri="{BB962C8B-B14F-4D97-AF65-F5344CB8AC3E}">
        <p14:creationId xmlns:p14="http://schemas.microsoft.com/office/powerpoint/2010/main" val="2741742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F54E3D7A-2ECB-4CF9-A2C0-450013F6999B}" type="datetimeFigureOut">
              <a:rPr lang="en-US" smtClean="0"/>
              <a:t>3/30/2026</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FA256D5F-8130-4227-A1E4-2A7B9E662777}" type="slidenum">
              <a:rPr lang="en-US" smtClean="0"/>
              <a:t>‹#›</a:t>
            </a:fld>
            <a:endParaRPr lang="en-US"/>
          </a:p>
        </p:txBody>
      </p:sp>
    </p:spTree>
    <p:extLst>
      <p:ext uri="{BB962C8B-B14F-4D97-AF65-F5344CB8AC3E}">
        <p14:creationId xmlns:p14="http://schemas.microsoft.com/office/powerpoint/2010/main" val="19158372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55414" y="5944911"/>
            <a:ext cx="10515600" cy="1828800"/>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7250">
                <a:solidFill>
                  <a:sysClr val="windowText" lastClr="000000"/>
                </a:solidFill>
                <a:ea typeface="Calibri"/>
                <a:cs typeface="Calibri"/>
              </a:rPr>
              <a:t>Background</a:t>
            </a:r>
            <a:endParaRPr lang="en-US" err="1">
              <a:solidFill>
                <a:sysClr val="windowText" lastClr="000000"/>
              </a:solidFill>
            </a:endParaRPr>
          </a:p>
        </p:txBody>
      </p:sp>
      <p:sp>
        <p:nvSpPr>
          <p:cNvPr id="11" name="Rectangle 10"/>
          <p:cNvSpPr/>
          <p:nvPr/>
        </p:nvSpPr>
        <p:spPr>
          <a:xfrm>
            <a:off x="11123266" y="23295515"/>
            <a:ext cx="20283294" cy="2082505"/>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7250">
                <a:solidFill>
                  <a:sysClr val="windowText" lastClr="000000"/>
                </a:solidFill>
                <a:ea typeface="Calibri"/>
                <a:cs typeface="Calibri"/>
              </a:rPr>
              <a:t>Analysis</a:t>
            </a:r>
            <a:endParaRPr lang="en-US">
              <a:solidFill>
                <a:sysClr val="windowText" lastClr="000000"/>
              </a:solidFill>
            </a:endParaRPr>
          </a:p>
        </p:txBody>
      </p:sp>
      <p:sp>
        <p:nvSpPr>
          <p:cNvPr id="13" name="Rectangle 12"/>
          <p:cNvSpPr/>
          <p:nvPr/>
        </p:nvSpPr>
        <p:spPr>
          <a:xfrm>
            <a:off x="32449357" y="23318764"/>
            <a:ext cx="10515600" cy="1881655"/>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7250">
                <a:solidFill>
                  <a:sysClr val="windowText" lastClr="000000"/>
                </a:solidFill>
                <a:ea typeface="Calibri"/>
                <a:cs typeface="Calibri"/>
              </a:rPr>
              <a:t>References </a:t>
            </a:r>
            <a:endParaRPr lang="en-US">
              <a:solidFill>
                <a:sysClr val="windowText" lastClr="000000"/>
              </a:solidFill>
            </a:endParaRPr>
          </a:p>
        </p:txBody>
      </p:sp>
      <p:sp>
        <p:nvSpPr>
          <p:cNvPr id="14" name="Rectangle 13"/>
          <p:cNvSpPr/>
          <p:nvPr/>
        </p:nvSpPr>
        <p:spPr>
          <a:xfrm>
            <a:off x="267327" y="23310139"/>
            <a:ext cx="10068378" cy="1828800"/>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7300">
                <a:solidFill>
                  <a:sysClr val="windowText" lastClr="000000"/>
                </a:solidFill>
                <a:ea typeface="Calibri"/>
                <a:cs typeface="Calibri"/>
              </a:rPr>
              <a:t>Objectives </a:t>
            </a:r>
            <a:endParaRPr lang="en-US">
              <a:solidFill>
                <a:sysClr val="windowText" lastClr="000000"/>
              </a:solidFill>
            </a:endParaRPr>
          </a:p>
        </p:txBody>
      </p:sp>
      <p:sp>
        <p:nvSpPr>
          <p:cNvPr id="16" name="Rectangle 15"/>
          <p:cNvSpPr/>
          <p:nvPr/>
        </p:nvSpPr>
        <p:spPr>
          <a:xfrm>
            <a:off x="32600589" y="5897218"/>
            <a:ext cx="10513107" cy="1828800"/>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7250">
                <a:solidFill>
                  <a:sysClr val="windowText" lastClr="000000"/>
                </a:solidFill>
                <a:ea typeface="Calibri"/>
                <a:cs typeface="Calibri"/>
              </a:rPr>
              <a:t>Discussion</a:t>
            </a:r>
            <a:endParaRPr lang="en-US">
              <a:solidFill>
                <a:sysClr val="windowText" lastClr="000000"/>
              </a:solidFill>
            </a:endParaRPr>
          </a:p>
        </p:txBody>
      </p:sp>
      <p:sp>
        <p:nvSpPr>
          <p:cNvPr id="17" name="Rectangle 16"/>
          <p:cNvSpPr/>
          <p:nvPr/>
        </p:nvSpPr>
        <p:spPr>
          <a:xfrm>
            <a:off x="11098829" y="5934995"/>
            <a:ext cx="10091651" cy="1828800"/>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7300">
                <a:solidFill>
                  <a:sysClr val="windowText" lastClr="000000"/>
                </a:solidFill>
                <a:ea typeface="Calibri"/>
                <a:cs typeface="Calibri"/>
              </a:rPr>
              <a:t>Implementation</a:t>
            </a:r>
            <a:endParaRPr lang="en-US"/>
          </a:p>
        </p:txBody>
      </p:sp>
      <p:sp>
        <p:nvSpPr>
          <p:cNvPr id="3" name="TextBox 2">
            <a:extLst>
              <a:ext uri="{FF2B5EF4-FFF2-40B4-BE49-F238E27FC236}">
                <a16:creationId xmlns:a16="http://schemas.microsoft.com/office/drawing/2014/main" id="{EB876A08-5D35-3CBA-CE82-8D8D9B3662D5}"/>
              </a:ext>
            </a:extLst>
          </p:cNvPr>
          <p:cNvSpPr txBox="1"/>
          <p:nvPr/>
        </p:nvSpPr>
        <p:spPr>
          <a:xfrm>
            <a:off x="191182" y="25409941"/>
            <a:ext cx="10147228" cy="74789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0">
                <a:ea typeface="Calibri"/>
                <a:cs typeface="Calibri"/>
              </a:rPr>
              <a:t>Provide patients</a:t>
            </a:r>
            <a:r>
              <a:rPr lang="en-US" sz="6000">
                <a:ea typeface="+mn-lt"/>
                <a:cs typeface="+mn-lt"/>
              </a:rPr>
              <a:t> with direct access to manufacturer instructional videos to simplify administration of injectable medications for first time users. Outcomes are patient adherence, patient satisfaction, and pharmacist satisfaction.</a:t>
            </a:r>
            <a:endParaRPr lang="en-US" sz="6000" err="1"/>
          </a:p>
        </p:txBody>
      </p:sp>
      <p:sp>
        <p:nvSpPr>
          <p:cNvPr id="5" name="TextBox 4">
            <a:extLst>
              <a:ext uri="{FF2B5EF4-FFF2-40B4-BE49-F238E27FC236}">
                <a16:creationId xmlns:a16="http://schemas.microsoft.com/office/drawing/2014/main" id="{332EDD9F-4EE1-0A39-55BA-492E68BB02FE}"/>
              </a:ext>
            </a:extLst>
          </p:cNvPr>
          <p:cNvSpPr txBox="1"/>
          <p:nvPr/>
        </p:nvSpPr>
        <p:spPr>
          <a:xfrm>
            <a:off x="11098455" y="7765769"/>
            <a:ext cx="9640384" cy="1301894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143000" indent="-1143000">
              <a:buFont typeface="Arial"/>
              <a:buChar char="•"/>
            </a:pPr>
            <a:r>
              <a:rPr lang="en-US" sz="6000">
                <a:ea typeface="Calibri"/>
                <a:cs typeface="Calibri"/>
              </a:rPr>
              <a:t>100 first time Dupixent users will be provided a handout with a QR code that will directly link to the manufacturer's instructional videos</a:t>
            </a:r>
            <a:r>
              <a:rPr lang="en-US" sz="6000" baseline="30000">
                <a:ea typeface="Calibri"/>
                <a:cs typeface="Calibri"/>
              </a:rPr>
              <a:t>2</a:t>
            </a:r>
            <a:r>
              <a:rPr lang="en-US" sz="6000">
                <a:ea typeface="Calibri"/>
                <a:cs typeface="Calibri"/>
              </a:rPr>
              <a:t>.</a:t>
            </a:r>
            <a:endParaRPr lang="en-US">
              <a:ea typeface="Calibri"/>
              <a:cs typeface="Calibri"/>
            </a:endParaRPr>
          </a:p>
          <a:p>
            <a:pPr marL="1143000" indent="-1143000">
              <a:buFont typeface="Arial"/>
              <a:buChar char="•"/>
            </a:pPr>
            <a:r>
              <a:rPr lang="en-US" sz="6000">
                <a:ea typeface="Calibri"/>
                <a:cs typeface="Calibri"/>
              </a:rPr>
              <a:t>Compare retrospectively to previous first time Dupixent users. </a:t>
            </a:r>
            <a:endParaRPr lang="en-US" sz="7250">
              <a:ea typeface="Calibri"/>
              <a:cs typeface="Calibri"/>
            </a:endParaRPr>
          </a:p>
          <a:p>
            <a:pPr marL="1143000" indent="-1143000">
              <a:buFont typeface="Arial"/>
              <a:buChar char="•"/>
            </a:pPr>
            <a:r>
              <a:rPr lang="en-US" sz="6000">
                <a:ea typeface="Calibri"/>
                <a:cs typeface="Calibri"/>
              </a:rPr>
              <a:t>Patient adherence, number of QR code scans, and phone call volume will be measured over a 12-week period. </a:t>
            </a:r>
            <a:endParaRPr lang="en-US" sz="7250">
              <a:ea typeface="Calibri"/>
              <a:cs typeface="Calibri"/>
            </a:endParaRPr>
          </a:p>
        </p:txBody>
      </p:sp>
      <p:sp>
        <p:nvSpPr>
          <p:cNvPr id="6" name="TextBox 5">
            <a:extLst>
              <a:ext uri="{FF2B5EF4-FFF2-40B4-BE49-F238E27FC236}">
                <a16:creationId xmlns:a16="http://schemas.microsoft.com/office/drawing/2014/main" id="{26B7EA40-8783-5275-63B5-B27A560CE433}"/>
              </a:ext>
            </a:extLst>
          </p:cNvPr>
          <p:cNvSpPr txBox="1"/>
          <p:nvPr/>
        </p:nvSpPr>
        <p:spPr>
          <a:xfrm>
            <a:off x="11169207" y="25426602"/>
            <a:ext cx="20212089" cy="74789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857250" indent="-857250">
              <a:buFont typeface="Arial"/>
              <a:buChar char="•"/>
            </a:pPr>
            <a:r>
              <a:rPr lang="en-US" sz="6000">
                <a:ea typeface="Calibri"/>
                <a:cs typeface="Calibri"/>
              </a:rPr>
              <a:t>Patient adherence will be measured by number of completed refills needed to provide sufficient medication for the 12-week period. </a:t>
            </a:r>
            <a:endParaRPr lang="en-US"/>
          </a:p>
          <a:p>
            <a:pPr marL="857250" indent="-857250">
              <a:buFont typeface="Arial"/>
              <a:buChar char="•"/>
            </a:pPr>
            <a:r>
              <a:rPr lang="en-US" sz="6000">
                <a:ea typeface="Calibri"/>
                <a:cs typeface="Calibri"/>
              </a:rPr>
              <a:t>A successful decrease of phone call administration questions will </a:t>
            </a:r>
            <a:r>
              <a:rPr lang="en-US" sz="6000">
                <a:ea typeface="+mn-lt"/>
                <a:cs typeface="+mn-lt"/>
              </a:rPr>
              <a:t>be defined as a &gt;50% reduction in phone calls related to injection technique.</a:t>
            </a:r>
            <a:endParaRPr lang="en-US" sz="6000">
              <a:ea typeface="Calibri"/>
              <a:cs typeface="Calibri"/>
            </a:endParaRPr>
          </a:p>
          <a:p>
            <a:pPr marL="857250" indent="-857250">
              <a:buFont typeface="Arial"/>
              <a:buChar char="•"/>
            </a:pPr>
            <a:r>
              <a:rPr lang="en-US" sz="6000">
                <a:ea typeface="Calibri"/>
                <a:cs typeface="Calibri"/>
              </a:rPr>
              <a:t>The number of QR code scans will be monitored to ensure use of the technology. </a:t>
            </a:r>
            <a:endParaRPr lang="en-US" sz="7250">
              <a:ea typeface="Calibri"/>
              <a:cs typeface="Calibri"/>
            </a:endParaRPr>
          </a:p>
        </p:txBody>
      </p:sp>
      <p:sp>
        <p:nvSpPr>
          <p:cNvPr id="15" name="TextBox 14" descr="A red and white logo&#10;&#10;AI-generated content may be incorrect.">
            <a:extLst>
              <a:ext uri="{FF2B5EF4-FFF2-40B4-BE49-F238E27FC236}">
                <a16:creationId xmlns:a16="http://schemas.microsoft.com/office/drawing/2014/main" id="{7DDFAC30-B2A1-012D-D834-609DB6A7D32B}"/>
              </a:ext>
            </a:extLst>
          </p:cNvPr>
          <p:cNvSpPr txBox="1"/>
          <p:nvPr/>
        </p:nvSpPr>
        <p:spPr>
          <a:xfrm>
            <a:off x="32567004" y="7783439"/>
            <a:ext cx="11298780" cy="148656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0">
                <a:ea typeface="Calibri"/>
                <a:cs typeface="Calibri"/>
              </a:rPr>
              <a:t>Using QR codes for direct access to instructional videos allows for patients to have optimized patient care. Correct administration technique of biologic medications is crucial to their efficacy, and therefore adherence.</a:t>
            </a:r>
          </a:p>
          <a:p>
            <a:r>
              <a:rPr lang="en-US" sz="6000">
                <a:ea typeface="Calibri"/>
                <a:cs typeface="Calibri"/>
              </a:rPr>
              <a:t>Decreasing administration questions allows for the pharmacist to focus on therapeutic concerns, clinical questions, and other pharmacy duties. </a:t>
            </a:r>
          </a:p>
          <a:p>
            <a:r>
              <a:rPr lang="en-US" sz="6000">
                <a:ea typeface="Calibri"/>
                <a:cs typeface="Calibri"/>
              </a:rPr>
              <a:t>QR codes are a low-cost technology that can boost patient satisfaction and adherence, and buffer against pharmacist burnout. </a:t>
            </a:r>
          </a:p>
        </p:txBody>
      </p:sp>
      <p:sp>
        <p:nvSpPr>
          <p:cNvPr id="21" name="TextBox 20">
            <a:extLst>
              <a:ext uri="{FF2B5EF4-FFF2-40B4-BE49-F238E27FC236}">
                <a16:creationId xmlns:a16="http://schemas.microsoft.com/office/drawing/2014/main" id="{CCE0C964-6E7A-46C5-6149-865915E45960}"/>
              </a:ext>
            </a:extLst>
          </p:cNvPr>
          <p:cNvSpPr txBox="1"/>
          <p:nvPr/>
        </p:nvSpPr>
        <p:spPr>
          <a:xfrm>
            <a:off x="32379519" y="25417203"/>
            <a:ext cx="10659542" cy="50167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14350" indent="-514350">
              <a:buAutoNum type="arabicPeriod"/>
            </a:pPr>
            <a:r>
              <a:rPr lang="en-US" sz="3600">
                <a:latin typeface="Calibri"/>
                <a:ea typeface="Calibri"/>
                <a:cs typeface="Calibri"/>
              </a:rPr>
              <a:t>Joshi, P., &amp; Sawant, S. (2024). The Impact and Potential of Quick Response (QR) Codes in Healthcare: A Comprehensive Review. Proceedings of the Human Factors and Ergonomics Society Annual Meeting, 68(1), 1153-1158. https://doi.org/10.1177/10711813241278266</a:t>
            </a:r>
          </a:p>
          <a:p>
            <a:pPr marL="514350" indent="-514350">
              <a:buAutoNum type="arabicPeriod"/>
            </a:pPr>
            <a:r>
              <a:rPr lang="en-US" sz="3600">
                <a:latin typeface="Calibri"/>
                <a:ea typeface="Calibri"/>
                <a:cs typeface="Calibri"/>
              </a:rPr>
              <a:t>DUPIXENT Prescribing Information: </a:t>
            </a:r>
            <a:r>
              <a:rPr lang="en-US" sz="3600">
                <a:ea typeface="+mn-lt"/>
                <a:cs typeface="+mn-lt"/>
              </a:rPr>
              <a:t>https://www.dupixenthcp.com/</a:t>
            </a:r>
            <a:endParaRPr lang="en-US" sz="3600">
              <a:latin typeface="Calibri"/>
              <a:ea typeface="Calibri"/>
              <a:cs typeface="Calibri"/>
            </a:endParaRPr>
          </a:p>
          <a:p>
            <a:pPr marL="514350" indent="-514350">
              <a:buAutoNum type="arabicPeriod"/>
            </a:pPr>
            <a:endParaRPr lang="en-US" sz="3200">
              <a:latin typeface="Calibri"/>
              <a:ea typeface="Calibri"/>
              <a:cs typeface="Calibri"/>
            </a:endParaRPr>
          </a:p>
        </p:txBody>
      </p:sp>
      <p:sp>
        <p:nvSpPr>
          <p:cNvPr id="12" name="TextBox 11">
            <a:extLst>
              <a:ext uri="{FF2B5EF4-FFF2-40B4-BE49-F238E27FC236}">
                <a16:creationId xmlns:a16="http://schemas.microsoft.com/office/drawing/2014/main" id="{9E3D9F7E-AC85-2390-12E5-D26EB3E631D2}"/>
              </a:ext>
            </a:extLst>
          </p:cNvPr>
          <p:cNvSpPr txBox="1"/>
          <p:nvPr/>
        </p:nvSpPr>
        <p:spPr>
          <a:xfrm>
            <a:off x="207101" y="7779683"/>
            <a:ext cx="10495170" cy="157889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0" dirty="0">
                <a:ea typeface="Calibri"/>
                <a:cs typeface="Calibri"/>
              </a:rPr>
              <a:t>Only 17% of healthcare QR code usage is utilized for educational tools and resources.</a:t>
            </a:r>
            <a:r>
              <a:rPr lang="en-US" sz="6000" baseline="30000" dirty="0">
                <a:ea typeface="Calibri"/>
                <a:cs typeface="Calibri"/>
              </a:rPr>
              <a:t>1  </a:t>
            </a:r>
            <a:r>
              <a:rPr lang="en-US" sz="6000" dirty="0">
                <a:ea typeface="Calibri"/>
                <a:cs typeface="Calibri"/>
              </a:rPr>
              <a:t>QR codes have the potential to provide the detailed education and training needed to help patients have successful and safe home medication use, especially for medications such as biologics that require subcutaneous or intravenous injection. Biologics target disease states that previously had no available therapies, exponentially expanding patient populations within specialty pharmacy services. </a:t>
            </a:r>
          </a:p>
        </p:txBody>
      </p:sp>
      <p:pic>
        <p:nvPicPr>
          <p:cNvPr id="19" name="Picture 18" descr="Poster Dupixent QR code.png">
            <a:extLst>
              <a:ext uri="{FF2B5EF4-FFF2-40B4-BE49-F238E27FC236}">
                <a16:creationId xmlns:a16="http://schemas.microsoft.com/office/drawing/2014/main" id="{4F1C5DC3-3804-FC7D-5F62-A81EC87CDEE5}"/>
              </a:ext>
            </a:extLst>
          </p:cNvPr>
          <p:cNvPicPr>
            <a:picLocks noChangeAspect="1"/>
          </p:cNvPicPr>
          <p:nvPr/>
        </p:nvPicPr>
        <p:blipFill>
          <a:blip r:embed="rId2"/>
          <a:stretch>
            <a:fillRect/>
          </a:stretch>
        </p:blipFill>
        <p:spPr>
          <a:xfrm>
            <a:off x="21963059" y="8191585"/>
            <a:ext cx="10046093" cy="14194930"/>
          </a:xfrm>
          <a:prstGeom prst="rect">
            <a:avLst/>
          </a:prstGeom>
        </p:spPr>
      </p:pic>
      <p:sp>
        <p:nvSpPr>
          <p:cNvPr id="20" name="Rectangle 19">
            <a:extLst>
              <a:ext uri="{FF2B5EF4-FFF2-40B4-BE49-F238E27FC236}">
                <a16:creationId xmlns:a16="http://schemas.microsoft.com/office/drawing/2014/main" id="{0AC656FE-B428-31CA-35CD-789A391D90AD}"/>
              </a:ext>
            </a:extLst>
          </p:cNvPr>
          <p:cNvSpPr/>
          <p:nvPr/>
        </p:nvSpPr>
        <p:spPr>
          <a:xfrm>
            <a:off x="21906542" y="5934994"/>
            <a:ext cx="10091651" cy="1828800"/>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7300">
                <a:solidFill>
                  <a:sysClr val="windowText" lastClr="000000"/>
                </a:solidFill>
                <a:ea typeface="Calibri"/>
                <a:cs typeface="Calibri"/>
              </a:rPr>
              <a:t>Sample Handout</a:t>
            </a:r>
            <a:endParaRPr lang="en-US"/>
          </a:p>
        </p:txBody>
      </p:sp>
      <p:sp>
        <p:nvSpPr>
          <p:cNvPr id="2" name="Rectangle 1">
            <a:extLst>
              <a:ext uri="{FF2B5EF4-FFF2-40B4-BE49-F238E27FC236}">
                <a16:creationId xmlns:a16="http://schemas.microsoft.com/office/drawing/2014/main" id="{8B94A130-F626-66FA-F761-5C73FC2109A0}"/>
              </a:ext>
            </a:extLst>
          </p:cNvPr>
          <p:cNvSpPr/>
          <p:nvPr/>
        </p:nvSpPr>
        <p:spPr>
          <a:xfrm>
            <a:off x="0" y="-4145"/>
            <a:ext cx="43836519" cy="5306274"/>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descr="A black background with white text&#10;&#10;AI-generated content may be incorrect.">
            <a:extLst>
              <a:ext uri="{FF2B5EF4-FFF2-40B4-BE49-F238E27FC236}">
                <a16:creationId xmlns:a16="http://schemas.microsoft.com/office/drawing/2014/main" id="{1B7A0EC2-236F-FEA0-B2E3-B9CD6E104CB4}"/>
              </a:ext>
            </a:extLst>
          </p:cNvPr>
          <p:cNvPicPr>
            <a:picLocks noChangeAspect="1"/>
          </p:cNvPicPr>
          <p:nvPr/>
        </p:nvPicPr>
        <p:blipFill>
          <a:blip r:embed="rId3"/>
          <a:stretch>
            <a:fillRect/>
          </a:stretch>
        </p:blipFill>
        <p:spPr>
          <a:xfrm>
            <a:off x="33759626" y="-16572"/>
            <a:ext cx="10113122" cy="5347659"/>
          </a:xfrm>
          <a:prstGeom prst="rect">
            <a:avLst/>
          </a:prstGeom>
        </p:spPr>
      </p:pic>
      <p:sp>
        <p:nvSpPr>
          <p:cNvPr id="9" name="Rectangle 8">
            <a:extLst>
              <a:ext uri="{FF2B5EF4-FFF2-40B4-BE49-F238E27FC236}">
                <a16:creationId xmlns:a16="http://schemas.microsoft.com/office/drawing/2014/main" id="{A9B3281E-F184-5448-DA3D-DBED3E017549}"/>
              </a:ext>
            </a:extLst>
          </p:cNvPr>
          <p:cNvSpPr/>
          <p:nvPr/>
        </p:nvSpPr>
        <p:spPr>
          <a:xfrm>
            <a:off x="9244944" y="76372"/>
            <a:ext cx="25349783" cy="510178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9600">
                <a:solidFill>
                  <a:sysClr val="windowText" lastClr="000000"/>
                </a:solidFill>
                <a:ea typeface="+mn-lt"/>
                <a:cs typeface="+mn-lt"/>
              </a:rPr>
              <a:t>Impact of QR Codes on Modern Patient Education</a:t>
            </a:r>
            <a:endParaRPr lang="en-US">
              <a:solidFill>
                <a:sysClr val="windowText" lastClr="000000"/>
              </a:solidFill>
            </a:endParaRPr>
          </a:p>
          <a:p>
            <a:pPr algn="ctr"/>
            <a:r>
              <a:rPr lang="en-US" sz="7250">
                <a:solidFill>
                  <a:sysClr val="windowText" lastClr="000000"/>
                </a:solidFill>
                <a:ea typeface="Calibri"/>
                <a:cs typeface="Calibri"/>
              </a:rPr>
              <a:t>Kathryn Countryman, Pharm. D. Candidate, Kelsey Edwards, Pharm. D. Candidate</a:t>
            </a:r>
          </a:p>
          <a:p>
            <a:pPr algn="ctr"/>
            <a:r>
              <a:rPr lang="en-US" sz="7200">
                <a:solidFill>
                  <a:sysClr val="windowText" lastClr="000000"/>
                </a:solidFill>
                <a:ea typeface="Calibri"/>
                <a:cs typeface="Calibri"/>
              </a:rPr>
              <a:t>Hannah Admire, Pharm. D.</a:t>
            </a:r>
            <a:endParaRPr lang="en-US">
              <a:solidFill>
                <a:sysClr val="windowText" lastClr="000000"/>
              </a:solidFill>
            </a:endParaRPr>
          </a:p>
        </p:txBody>
      </p:sp>
      <p:pic>
        <p:nvPicPr>
          <p:cNvPr id="23" name="Picture 22" descr="A red and white logo&#10;&#10;AI-generated content may be incorrect.">
            <a:extLst>
              <a:ext uri="{FF2B5EF4-FFF2-40B4-BE49-F238E27FC236}">
                <a16:creationId xmlns:a16="http://schemas.microsoft.com/office/drawing/2014/main" id="{39DBB1FA-3D4D-E9FF-F74B-B5CF5DAD3AEC}"/>
              </a:ext>
            </a:extLst>
          </p:cNvPr>
          <p:cNvPicPr>
            <a:picLocks noChangeAspect="1"/>
          </p:cNvPicPr>
          <p:nvPr/>
        </p:nvPicPr>
        <p:blipFill>
          <a:blip r:embed="rId4"/>
          <a:srcRect l="1416" t="7521" r="344" b="-1878"/>
          <a:stretch>
            <a:fillRect/>
          </a:stretch>
        </p:blipFill>
        <p:spPr>
          <a:xfrm>
            <a:off x="150958" y="471545"/>
            <a:ext cx="9101663" cy="4839410"/>
          </a:xfrm>
          <a:prstGeom prst="rect">
            <a:avLst/>
          </a:prstGeom>
        </p:spPr>
      </p:pic>
    </p:spTree>
    <p:extLst>
      <p:ext uri="{BB962C8B-B14F-4D97-AF65-F5344CB8AC3E}">
        <p14:creationId xmlns:p14="http://schemas.microsoft.com/office/powerpoint/2010/main" val="18755227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400</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Lauth, Sheryl</dc:creator>
  <cp:lastModifiedBy>Keys, Tessa</cp:lastModifiedBy>
  <cp:revision>7</cp:revision>
  <dcterms:created xsi:type="dcterms:W3CDTF">2017-11-09T16:21:33Z</dcterms:created>
  <dcterms:modified xsi:type="dcterms:W3CDTF">2026-03-30T17:52:34Z</dcterms:modified>
</cp:coreProperties>
</file>