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0863A-0AD2-412D-81AE-1913AF153E1C}" v="50" dt="2026-03-19T13:00:09.7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718" autoAdjust="0"/>
    <p:restoredTop sz="94723"/>
  </p:normalViewPr>
  <p:slideViewPr>
    <p:cSldViewPr snapToGrid="0">
      <p:cViewPr varScale="1">
        <p:scale>
          <a:sx n="23" d="100"/>
          <a:sy n="23" d="100"/>
        </p:scale>
        <p:origin x="138" y="6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/>
              <a:t>Patient Outcomes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Pre-Pharmacist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LAI Adherence</c:v>
                </c:pt>
                <c:pt idx="1">
                  <c:v>Completion of Lab Monitoring</c:v>
                </c:pt>
                <c:pt idx="2">
                  <c:v>Average Number of Provider Visits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33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F2-4C6B-AE13-348830ADF8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Post-Pharmacist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LAI Adherence</c:v>
                </c:pt>
                <c:pt idx="1">
                  <c:v>Completion of Lab Monitoring</c:v>
                </c:pt>
                <c:pt idx="2">
                  <c:v>Average Number of Provider Visits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41</c:v>
                </c:pt>
                <c:pt idx="1">
                  <c:v>42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F2-4C6B-AE13-348830ADF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74113632"/>
        <c:axId val="1174111232"/>
      </c:barChart>
      <c:catAx>
        <c:axId val="117411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>
                <a:alpha val="92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4111232"/>
        <c:crosses val="autoZero"/>
        <c:auto val="1"/>
        <c:lblAlgn val="ctr"/>
        <c:lblOffset val="100"/>
        <c:noMultiLvlLbl val="0"/>
      </c:catAx>
      <c:valAx>
        <c:axId val="117411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411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  <a:alpha val="91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44386314437233815"/>
          <c:y val="0.94286254104309641"/>
          <c:w val="0.26263106068266134"/>
          <c:h val="5.7137458956903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customXml" Target="../ink/ink14.xml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7.xml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customXml" Target="../ink/ink13.xml"/><Relationship Id="rId25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2.xml"/><Relationship Id="rId20" Type="http://schemas.openxmlformats.org/officeDocument/2006/relationships/customXml" Target="../ink/ink16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24" Type="http://schemas.openxmlformats.org/officeDocument/2006/relationships/image" Target="../media/image2.png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23" Type="http://schemas.openxmlformats.org/officeDocument/2006/relationships/customXml" Target="../ink/ink19.xml"/><Relationship Id="rId10" Type="http://schemas.openxmlformats.org/officeDocument/2006/relationships/customXml" Target="../ink/ink6.xml"/><Relationship Id="rId19" Type="http://schemas.openxmlformats.org/officeDocument/2006/relationships/customXml" Target="../ink/ink15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Relationship Id="rId22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16847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989" y="16528516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6786" y="22433535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ko-KR" sz="6700" b="1" dirty="0">
                <a:solidFill>
                  <a:srgbClr val="FFFFFF"/>
                </a:solidFill>
                <a:latin typeface="Arial"/>
                <a:ea typeface="굴림"/>
                <a:cs typeface="Arial"/>
              </a:rPr>
              <a:t>Future Plans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0" y="6216506"/>
            <a:ext cx="11780858" cy="1067984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dirty="0">
                <a:latin typeface="+mj-lt"/>
                <a:ea typeface="Calibri"/>
                <a:cs typeface="Calibri"/>
              </a:rPr>
              <a:t>Long-acting injectable (LAI) antipsychotics are indicated for patients with schizophrenia and other mental health conditions.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dirty="0">
                <a:latin typeface="+mj-lt"/>
                <a:ea typeface="Calibri"/>
                <a:cs typeface="Calibri"/>
              </a:rPr>
              <a:t>LAIs improve adherence compared to oral antipsychotics, reducing relapse and hospitalization risk.</a:t>
            </a:r>
            <a:endParaRPr lang="en-US" sz="4200" dirty="0">
              <a:latin typeface="+mj-lt"/>
              <a:ea typeface="Calibri"/>
              <a:cs typeface="Calibri" panose="020F0502020204030204" pitchFamily="34" charset="0"/>
            </a:endParaRP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dirty="0">
                <a:latin typeface="+mj-lt"/>
                <a:ea typeface="Calibri"/>
                <a:cs typeface="Calibri"/>
              </a:rPr>
              <a:t>Patients receiving antipsychotics require routine metabolic lab monitoring (CMP, A1C, and lipid panel).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dirty="0">
                <a:latin typeface="+mj-lt"/>
                <a:ea typeface="Calibri"/>
                <a:cs typeface="Calibri"/>
              </a:rPr>
              <a:t>Barriers to optimal LAI use include stigma, cost, underutilization, inconsistent follow-up, and limited provider access.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dirty="0">
                <a:latin typeface="+mj-lt"/>
                <a:ea typeface="Calibri"/>
                <a:cs typeface="Calibri"/>
              </a:rPr>
              <a:t>Implementation of a psychiatric pharmacist may improve adherence, safety monitoring, and clinic workflow efficiency through medication education and better access to care.</a:t>
            </a:r>
            <a:endParaRPr lang="en-US" sz="4200" dirty="0">
              <a:latin typeface="+mj-lt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759562" y="18064841"/>
            <a:ext cx="11986122" cy="143823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dirty="0">
                <a:latin typeface="+mj-lt"/>
                <a:ea typeface="Calibri"/>
                <a:cs typeface="Calibri"/>
              </a:rPr>
              <a:t>IRB approval was granted from Saint Louis University hospital and Southern Illinois University Edwardsville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b="1" dirty="0">
                <a:latin typeface="+mj-lt"/>
                <a:ea typeface="Calibri"/>
                <a:cs typeface="Calibri"/>
              </a:rPr>
              <a:t>Study Design: </a:t>
            </a:r>
            <a:r>
              <a:rPr lang="en-US" sz="3980" dirty="0">
                <a:latin typeface="+mj-lt"/>
                <a:ea typeface="Calibri"/>
                <a:cs typeface="Calibri"/>
              </a:rPr>
              <a:t>Retrospective, single center chart review</a:t>
            </a:r>
            <a:endParaRPr lang="en-US" sz="3980" dirty="0">
              <a:latin typeface="+mj-lt"/>
              <a:cs typeface="Times New Roman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b="1" dirty="0">
                <a:latin typeface="+mj-lt"/>
                <a:ea typeface="Calibri"/>
                <a:cs typeface="Calibri"/>
              </a:rPr>
              <a:t>Setting: </a:t>
            </a:r>
            <a:r>
              <a:rPr lang="en-US" sz="3980" dirty="0">
                <a:latin typeface="+mj-lt"/>
                <a:ea typeface="Calibri"/>
                <a:cs typeface="Calibri"/>
              </a:rPr>
              <a:t>Outpatient LAI clinic at SSM Saint Louis University Hospital</a:t>
            </a:r>
            <a:endParaRPr lang="en-US" sz="3980" dirty="0">
              <a:latin typeface="+mj-lt"/>
              <a:ea typeface="Calibri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b="1" dirty="0">
                <a:latin typeface="+mj-lt"/>
                <a:ea typeface="Calibri"/>
                <a:cs typeface="Calibri"/>
              </a:rPr>
              <a:t>Study Period: </a:t>
            </a:r>
            <a:r>
              <a:rPr lang="en-US" sz="3980" dirty="0">
                <a:latin typeface="+mj-lt"/>
                <a:ea typeface="Calibri"/>
                <a:cs typeface="Calibri"/>
              </a:rPr>
              <a:t>Feb 1st, 2024 - Feb 1st, 2025</a:t>
            </a:r>
          </a:p>
          <a:p>
            <a:pPr marL="1143000" lvl="1" indent="-685800">
              <a:buFont typeface="Courier New,monospace" panose="020B0604020202020204" pitchFamily="34" charset="0"/>
              <a:buChar char="o"/>
            </a:pPr>
            <a:r>
              <a:rPr lang="en-US" sz="3980" dirty="0">
                <a:latin typeface="+mj-lt"/>
                <a:ea typeface="Calibri"/>
                <a:cs typeface="Calibri"/>
              </a:rPr>
              <a:t>Pre-pharmacist: Feb 1 – Aug 28, 2024</a:t>
            </a:r>
          </a:p>
          <a:p>
            <a:pPr marL="1143000" lvl="1" indent="-685800">
              <a:buFont typeface="Courier New,monospace" panose="020B0604020202020204" pitchFamily="34" charset="0"/>
              <a:buChar char="o"/>
            </a:pPr>
            <a:r>
              <a:rPr lang="en-US" sz="3980" dirty="0">
                <a:latin typeface="+mj-lt"/>
                <a:ea typeface="Calibri"/>
                <a:cs typeface="Calibri"/>
              </a:rPr>
              <a:t>Post-Pharmacist: Aug 29, 2024 – Feb 1, 2025</a:t>
            </a:r>
            <a:endParaRPr lang="en-US" sz="3980" dirty="0">
              <a:latin typeface="+mj-lt"/>
              <a:cs typeface="Times New Roman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b="1" dirty="0">
                <a:latin typeface="+mj-lt"/>
                <a:ea typeface="Calibri"/>
                <a:cs typeface="Calibri"/>
              </a:rPr>
              <a:t>Inclusion Criteria: </a:t>
            </a:r>
            <a:r>
              <a:rPr lang="en-US" sz="3980" dirty="0">
                <a:latin typeface="+mj-lt"/>
                <a:ea typeface="Calibri"/>
                <a:cs typeface="Calibri"/>
              </a:rPr>
              <a:t>Adults </a:t>
            </a:r>
            <a:r>
              <a:rPr lang="en-US" sz="3980" dirty="0">
                <a:latin typeface="+mj-lt"/>
                <a:ea typeface="Calibri"/>
                <a:cs typeface="Times New Roman"/>
              </a:rPr>
              <a:t>≥18 years receiving an LAI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980" b="1" dirty="0">
                <a:latin typeface="+mj-lt"/>
                <a:ea typeface="Calibri"/>
                <a:cs typeface="Times New Roman"/>
              </a:rPr>
              <a:t>Primary Outcomes: </a:t>
            </a:r>
          </a:p>
          <a:p>
            <a:pPr marL="1143000" lvl="1" indent="-685800">
              <a:buFont typeface="Courier New" panose="020B0604020202020204" pitchFamily="34" charset="0"/>
              <a:buChar char="o"/>
            </a:pPr>
            <a:r>
              <a:rPr lang="en-US" sz="3980" dirty="0">
                <a:latin typeface="+mj-lt"/>
                <a:ea typeface="Calibri"/>
                <a:cs typeface="Times New Roman"/>
              </a:rPr>
              <a:t>LAI adherence (Defined as injection within 1 week of scheduled dose)</a:t>
            </a:r>
            <a:endParaRPr lang="en-US" sz="3980" dirty="0">
              <a:latin typeface="+mj-lt"/>
              <a:ea typeface="Calibri"/>
              <a:cs typeface="Times New Roman" pitchFamily="18" charset="0"/>
            </a:endParaRPr>
          </a:p>
          <a:p>
            <a:pPr marL="1143000" lvl="1" indent="-685800">
              <a:buFont typeface="Courier New" panose="020B0604020202020204" pitchFamily="34" charset="0"/>
              <a:buChar char="o"/>
            </a:pPr>
            <a:r>
              <a:rPr lang="en-US" sz="3980" dirty="0">
                <a:latin typeface="+mj-lt"/>
                <a:ea typeface="Calibri"/>
                <a:cs typeface="Times New Roman"/>
              </a:rPr>
              <a:t>Completion of recommended metabolic labs (CMP, A1C, lipid panel)</a:t>
            </a:r>
            <a:endParaRPr lang="en-US" sz="3980" dirty="0">
              <a:latin typeface="+mj-lt"/>
              <a:cs typeface="Times New Roman"/>
            </a:endParaRPr>
          </a:p>
          <a:p>
            <a:pPr marL="685800" indent="-685800">
              <a:buFont typeface="Arial,Sans-Serif"/>
              <a:buChar char="•"/>
            </a:pPr>
            <a:r>
              <a:rPr lang="en-US" sz="3980" dirty="0">
                <a:latin typeface="+mj-lt"/>
                <a:ea typeface="Calibri"/>
                <a:cs typeface="Times New Roman"/>
              </a:rPr>
              <a:t>Descriptive statistics used for comparison</a:t>
            </a:r>
          </a:p>
          <a:p>
            <a:pPr lvl="1">
              <a:buFont typeface="Courier New" panose="020B0604020202020204" pitchFamily="34" charset="0"/>
            </a:pPr>
            <a:endParaRPr lang="en-US" sz="4200" dirty="0">
              <a:latin typeface="Times New Roman"/>
              <a:ea typeface="Calibri"/>
              <a:cs typeface="Times New Roman"/>
            </a:endParaRPr>
          </a:p>
          <a:p>
            <a:pPr lvl="1"/>
            <a:endParaRPr lang="en-US" sz="4800" dirty="0">
              <a:latin typeface="Times New Roman"/>
              <a:ea typeface="Calibri"/>
              <a:cs typeface="Times New Roman"/>
            </a:endParaRPr>
          </a:p>
          <a:p>
            <a:pPr marL="1143000" lvl="1" indent="-685800">
              <a:buFont typeface="Courier New" panose="020B0604020202020204" pitchFamily="34" charset="0"/>
              <a:buChar char="o"/>
            </a:pPr>
            <a:endParaRPr lang="en-US" sz="5400" dirty="0">
              <a:latin typeface="Calibri"/>
              <a:ea typeface="Calibri"/>
              <a:cs typeface="Calibri"/>
            </a:endParaRPr>
          </a:p>
          <a:p>
            <a:pPr lvl="1"/>
            <a:endParaRPr lang="en-US" sz="5400" dirty="0">
              <a:latin typeface="Calibri"/>
              <a:ea typeface="Calibri"/>
              <a:cs typeface="Calibri"/>
            </a:endParaRPr>
          </a:p>
          <a:p>
            <a:pPr lvl="1"/>
            <a:endParaRPr lang="en-US" sz="5400" dirty="0">
              <a:latin typeface="Calibri"/>
              <a:ea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8174094" y="6235597"/>
            <a:ext cx="12473096" cy="117108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100" dirty="0">
                <a:latin typeface="+mj-lt"/>
                <a:cs typeface="Calibri"/>
              </a:rPr>
              <a:t>There was an observed increase in both LAI adherence and completion of lab monitoring when comparing the two groups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100" dirty="0">
                <a:latin typeface="+mj-lt"/>
                <a:cs typeface="Calibri"/>
              </a:rPr>
              <a:t>9 patients (15.7%) in the pre-pharmacist group were lost to follow-up compared to 2 patients (3.6%) in the post-pharmacist group indicating better retention rates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100" dirty="0">
                <a:latin typeface="+mj-lt"/>
                <a:cs typeface="Calibri"/>
              </a:rPr>
              <a:t>An increase in the average number of psychiatry provider visits suggests an increase in access to care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100" dirty="0">
                <a:latin typeface="+mj-lt"/>
                <a:cs typeface="Calibri"/>
              </a:rPr>
              <a:t>Pharmacist’s can provide services through medication education, laboratory follow-up, and mental health evaluations at each visit</a:t>
            </a:r>
            <a:endParaRPr lang="en-US" sz="5100" dirty="0">
              <a:latin typeface="+mj-lt"/>
              <a:cs typeface="Times New Roman"/>
            </a:endParaRPr>
          </a:p>
          <a:p>
            <a:endParaRPr lang="en-US" sz="4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5895" y="4564277"/>
            <a:ext cx="23713412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418978" y="13663413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5873" y="4535463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ko-KR" sz="6700" b="1">
                <a:solidFill>
                  <a:srgbClr val="FFFFFF"/>
                </a:solidFill>
                <a:latin typeface="Arial"/>
                <a:ea typeface="굴림"/>
                <a:cs typeface="Arial"/>
              </a:rPr>
              <a:t>Discussion</a:t>
            </a:r>
            <a:endParaRPr lang="en-US"/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1570" y="104669"/>
            <a:ext cx="28370581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8000" b="1" i="1">
                <a:solidFill>
                  <a:schemeClr val="bg1"/>
                </a:solidFill>
                <a:latin typeface="Arial"/>
                <a:cs typeface="Arial"/>
              </a:rPr>
              <a:t>Evaluating the Impact of a Pharmacist at a Long-Acting Injection Clinic on Patient Outcomes</a:t>
            </a:r>
            <a:endParaRPr lang="en-US">
              <a:solidFill>
                <a:schemeClr val="bg1"/>
              </a:solidFill>
            </a:endParaRPr>
          </a:p>
          <a:p>
            <a:pPr algn="ctr"/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Justin Long, PharmD Candidate; Allison Wadlow, </a:t>
            </a:r>
            <a:r>
              <a:rPr lang="en-US" sz="6600" b="1">
                <a:solidFill>
                  <a:schemeClr val="bg1"/>
                </a:solidFill>
                <a:latin typeface="Calibri"/>
                <a:cs typeface="Calibri"/>
              </a:rPr>
              <a:t>PharmD</a:t>
            </a:r>
            <a:endParaRPr lang="en-US" sz="66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6072" y="16427076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ko-KR" sz="6700" b="1">
                <a:solidFill>
                  <a:srgbClr val="FFFFFF"/>
                </a:solidFill>
                <a:latin typeface="Arial"/>
                <a:ea typeface="굴림"/>
                <a:cs typeface="Arial"/>
              </a:rPr>
              <a:t>Conclusion</a:t>
            </a:r>
            <a:endParaRPr lang="en-US"/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8026852" y="18129859"/>
            <a:ext cx="12473096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/>
              </a:rPr>
              <a:t>The implementation of a psychiatric pharmacist in an outpatient LAI clinic resulted in increased LAI adherence, improved metabolic laboratory monitoring, and improved access to care.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BC6442-B1ED-5CE9-AF7C-1F145DF120CB}"/>
              </a:ext>
            </a:extLst>
          </p:cNvPr>
          <p:cNvSpPr txBox="1"/>
          <p:nvPr/>
        </p:nvSpPr>
        <p:spPr>
          <a:xfrm>
            <a:off x="13543037" y="6098899"/>
            <a:ext cx="23725937" cy="33547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latin typeface="Times New Roman"/>
                <a:cs typeface="Times New Roman"/>
              </a:rPr>
              <a:t>Table 1. Baseline Characteristics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/>
                <a:cs typeface="Times New Roman"/>
              </a:rPr>
              <a:t>82 unique patients total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Times New Roman"/>
                <a:cs typeface="Times New Roman"/>
              </a:rPr>
              <a:t>31 patients included in both groups</a:t>
            </a:r>
          </a:p>
          <a:p>
            <a:endParaRPr lang="en-US" sz="4400" b="1" dirty="0">
              <a:latin typeface="Times New Roman"/>
              <a:cs typeface="Times New Roman"/>
            </a:endParaRPr>
          </a:p>
          <a:p>
            <a:r>
              <a:rPr lang="en-US" sz="4800" b="1" dirty="0">
                <a:latin typeface="Times New Roman"/>
                <a:cs typeface="Times New Roman"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B3D309-DDE5-F5B9-69A9-37EDD72BCA0F}"/>
              </a:ext>
            </a:extLst>
          </p:cNvPr>
          <p:cNvSpPr txBox="1"/>
          <p:nvPr/>
        </p:nvSpPr>
        <p:spPr>
          <a:xfrm>
            <a:off x="38174094" y="24268137"/>
            <a:ext cx="12473096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/>
              </a:rPr>
              <a:t>Evaluate long-term adherence trends with a larger sample size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/>
              </a:rPr>
              <a:t>Expand this study to other long-acting injection clinics (SSM Health DePaul Hospital)</a:t>
            </a: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300B3E4-7C87-641C-C94A-0AC2EFC652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318784"/>
              </p:ext>
            </p:extLst>
          </p:nvPr>
        </p:nvGraphicFramePr>
        <p:xfrm>
          <a:off x="13543037" y="8013276"/>
          <a:ext cx="11780859" cy="1322884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26976">
                  <a:extLst>
                    <a:ext uri="{9D8B030D-6E8A-4147-A177-3AD203B41FA5}">
                      <a16:colId xmlns:a16="http://schemas.microsoft.com/office/drawing/2014/main" val="1441104102"/>
                    </a:ext>
                  </a:extLst>
                </a:gridCol>
                <a:gridCol w="3226930">
                  <a:extLst>
                    <a:ext uri="{9D8B030D-6E8A-4147-A177-3AD203B41FA5}">
                      <a16:colId xmlns:a16="http://schemas.microsoft.com/office/drawing/2014/main" val="1394081895"/>
                    </a:ext>
                  </a:extLst>
                </a:gridCol>
                <a:gridCol w="3926953">
                  <a:extLst>
                    <a:ext uri="{9D8B030D-6E8A-4147-A177-3AD203B41FA5}">
                      <a16:colId xmlns:a16="http://schemas.microsoft.com/office/drawing/2014/main" val="2860693542"/>
                    </a:ext>
                  </a:extLst>
                </a:gridCol>
              </a:tblGrid>
              <a:tr h="2088788">
                <a:tc>
                  <a:txBody>
                    <a:bodyPr/>
                    <a:lstStyle/>
                    <a:p>
                      <a:pPr algn="ctr"/>
                      <a:endParaRPr lang="en-US" sz="4800" dirty="0"/>
                    </a:p>
                    <a:p>
                      <a:pPr algn="ctr"/>
                      <a:r>
                        <a:rPr lang="en-US" sz="4800" dirty="0"/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Pre-Pharmacist</a:t>
                      </a:r>
                    </a:p>
                    <a:p>
                      <a:pPr algn="ctr"/>
                      <a:r>
                        <a:rPr lang="en-US" sz="4800" dirty="0"/>
                        <a:t>(n=57)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Post-Pharmacist</a:t>
                      </a:r>
                    </a:p>
                    <a:p>
                      <a:pPr algn="ctr"/>
                      <a:r>
                        <a:rPr lang="en-US" sz="4800" dirty="0"/>
                        <a:t>(n=56)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71733"/>
                  </a:ext>
                </a:extLst>
              </a:tr>
              <a:tr h="52916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Average Age – yr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480013"/>
                  </a:ext>
                </a:extLst>
              </a:tr>
              <a:tr h="52916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Male sex – no.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33 (57.9)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 (64.3)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324463"/>
                  </a:ext>
                </a:extLst>
              </a:tr>
              <a:tr h="1865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Race – no. (%)</a:t>
                      </a:r>
                    </a:p>
                    <a:p>
                      <a:pPr algn="ctr"/>
                      <a:r>
                        <a:rPr lang="en-US" sz="3200" dirty="0"/>
                        <a:t>African American</a:t>
                      </a:r>
                    </a:p>
                    <a:p>
                      <a:pPr algn="ctr"/>
                      <a:r>
                        <a:rPr lang="en-US" sz="3200" dirty="0"/>
                        <a:t>White</a:t>
                      </a:r>
                    </a:p>
                    <a:p>
                      <a:pPr algn="ctr"/>
                      <a:r>
                        <a:rPr lang="en-US" sz="32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39 (68.4)</a:t>
                      </a:r>
                    </a:p>
                    <a:p>
                      <a:pPr algn="ctr"/>
                      <a:r>
                        <a:rPr lang="en-US" sz="3200" dirty="0"/>
                        <a:t>14 (24.6)</a:t>
                      </a:r>
                    </a:p>
                    <a:p>
                      <a:pPr algn="ctr"/>
                      <a:r>
                        <a:rPr lang="en-US" sz="3200" dirty="0"/>
                        <a:t>4 (7)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36 (64.3)</a:t>
                      </a:r>
                    </a:p>
                    <a:p>
                      <a:pPr algn="ctr"/>
                      <a:r>
                        <a:rPr lang="en-US" sz="3200" dirty="0"/>
                        <a:t>14 (25)</a:t>
                      </a:r>
                    </a:p>
                    <a:p>
                      <a:pPr algn="ctr"/>
                      <a:r>
                        <a:rPr lang="en-US" sz="3200" dirty="0"/>
                        <a:t>6 (10.7)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520069"/>
                  </a:ext>
                </a:extLst>
              </a:tr>
              <a:tr h="275720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Diagnosis – no. (%)</a:t>
                      </a:r>
                    </a:p>
                    <a:p>
                      <a:pPr algn="ctr"/>
                      <a:r>
                        <a:rPr lang="en-US" sz="3200" dirty="0"/>
                        <a:t>Schizophrenia</a:t>
                      </a:r>
                    </a:p>
                    <a:p>
                      <a:pPr algn="ctr"/>
                      <a:r>
                        <a:rPr lang="en-US" sz="3200" dirty="0"/>
                        <a:t>Schizoaffective Disorder</a:t>
                      </a:r>
                    </a:p>
                    <a:p>
                      <a:pPr algn="ctr"/>
                      <a:r>
                        <a:rPr lang="en-US" sz="3200" dirty="0"/>
                        <a:t>Bipolar Disorder</a:t>
                      </a:r>
                    </a:p>
                    <a:p>
                      <a:pPr algn="ctr"/>
                      <a:r>
                        <a:rPr lang="en-US" sz="32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34 (59.6)</a:t>
                      </a:r>
                    </a:p>
                    <a:p>
                      <a:pPr algn="ctr"/>
                      <a:r>
                        <a:rPr lang="en-US" sz="3200" dirty="0"/>
                        <a:t>10 (17.5)</a:t>
                      </a:r>
                    </a:p>
                    <a:p>
                      <a:pPr algn="ctr"/>
                      <a:r>
                        <a:rPr lang="en-US" sz="3200" dirty="0"/>
                        <a:t>10 (17.5)</a:t>
                      </a:r>
                    </a:p>
                    <a:p>
                      <a:pPr algn="ctr"/>
                      <a:r>
                        <a:rPr lang="en-US" sz="3200" dirty="0"/>
                        <a:t>3 (5.4)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27 (48.2)</a:t>
                      </a:r>
                    </a:p>
                    <a:p>
                      <a:pPr algn="ctr"/>
                      <a:r>
                        <a:rPr lang="en-US" sz="3200" dirty="0"/>
                        <a:t>8 (14.3)</a:t>
                      </a:r>
                    </a:p>
                    <a:p>
                      <a:pPr algn="ctr"/>
                      <a:r>
                        <a:rPr lang="en-US" sz="3200" dirty="0"/>
                        <a:t>14 (25)</a:t>
                      </a:r>
                    </a:p>
                    <a:p>
                      <a:pPr algn="ctr"/>
                      <a:r>
                        <a:rPr lang="en-US" sz="3200" dirty="0"/>
                        <a:t>7 (12.5)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276589"/>
                  </a:ext>
                </a:extLst>
              </a:tr>
              <a:tr h="498524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Antipsychotic – no. (%)</a:t>
                      </a:r>
                    </a:p>
                    <a:p>
                      <a:pPr algn="ctr"/>
                      <a:r>
                        <a:rPr lang="en-US" sz="3200" dirty="0"/>
                        <a:t>Invega </a:t>
                      </a:r>
                      <a:r>
                        <a:rPr lang="en-US" sz="3200" dirty="0" err="1"/>
                        <a:t>Sustenna</a:t>
                      </a:r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Haloperidol</a:t>
                      </a:r>
                    </a:p>
                    <a:p>
                      <a:pPr algn="ctr"/>
                      <a:r>
                        <a:rPr lang="en-US" sz="3200" dirty="0"/>
                        <a:t>Fluphenazine</a:t>
                      </a:r>
                    </a:p>
                    <a:p>
                      <a:pPr algn="ctr"/>
                      <a:r>
                        <a:rPr lang="en-US" sz="3200" dirty="0" err="1"/>
                        <a:t>Aristada</a:t>
                      </a:r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Abilify </a:t>
                      </a:r>
                      <a:r>
                        <a:rPr lang="en-US" sz="3200" dirty="0" err="1"/>
                        <a:t>Maintena</a:t>
                      </a:r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Invega </a:t>
                      </a:r>
                      <a:r>
                        <a:rPr lang="en-US" sz="3200" dirty="0" err="1"/>
                        <a:t>Trinza</a:t>
                      </a:r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Risperidone Consta</a:t>
                      </a:r>
                    </a:p>
                    <a:p>
                      <a:pPr algn="ctr"/>
                      <a:r>
                        <a:rPr lang="en-US" sz="3200" dirty="0" err="1"/>
                        <a:t>Perseris</a:t>
                      </a:r>
                      <a:endParaRPr lang="en-US" sz="3200" dirty="0"/>
                    </a:p>
                    <a:p>
                      <a:pPr algn="ctr"/>
                      <a:r>
                        <a:rPr lang="en-US" sz="3200" dirty="0" err="1"/>
                        <a:t>Uzedy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22 (38.5)</a:t>
                      </a:r>
                    </a:p>
                    <a:p>
                      <a:pPr algn="ctr"/>
                      <a:r>
                        <a:rPr lang="en-US" sz="3200" dirty="0"/>
                        <a:t>9 (15.7)</a:t>
                      </a:r>
                    </a:p>
                    <a:p>
                      <a:pPr algn="ctr"/>
                      <a:r>
                        <a:rPr lang="en-US" sz="3200" dirty="0"/>
                        <a:t>3 (5.3)</a:t>
                      </a:r>
                    </a:p>
                    <a:p>
                      <a:pPr algn="ctr"/>
                      <a:r>
                        <a:rPr lang="en-US" sz="3200" dirty="0"/>
                        <a:t>5 (8.8)</a:t>
                      </a:r>
                    </a:p>
                    <a:p>
                      <a:pPr algn="ctr"/>
                      <a:r>
                        <a:rPr lang="en-US" sz="3200" dirty="0"/>
                        <a:t>3 (5.3)</a:t>
                      </a:r>
                    </a:p>
                    <a:p>
                      <a:pPr algn="ctr"/>
                      <a:r>
                        <a:rPr lang="en-US" sz="3200" dirty="0"/>
                        <a:t>7 (12.3)</a:t>
                      </a:r>
                    </a:p>
                    <a:p>
                      <a:pPr algn="ctr"/>
                      <a:r>
                        <a:rPr lang="en-US" sz="3200" dirty="0"/>
                        <a:t>1 (1.8)</a:t>
                      </a:r>
                    </a:p>
                    <a:p>
                      <a:pPr algn="ctr"/>
                      <a:r>
                        <a:rPr lang="en-US" sz="3200" dirty="0"/>
                        <a:t>4 (7)</a:t>
                      </a:r>
                    </a:p>
                    <a:p>
                      <a:pPr algn="ctr"/>
                      <a:r>
                        <a:rPr lang="en-US" sz="3200" dirty="0"/>
                        <a:t>3 (5.3)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en-US" sz="3200" dirty="0"/>
                        <a:t>18 (32.1)</a:t>
                      </a:r>
                    </a:p>
                    <a:p>
                      <a:pPr algn="ctr"/>
                      <a:r>
                        <a:rPr lang="en-US" sz="3200" dirty="0"/>
                        <a:t>9 (16.1)</a:t>
                      </a:r>
                    </a:p>
                    <a:p>
                      <a:pPr algn="ctr"/>
                      <a:r>
                        <a:rPr lang="en-US" sz="3200" dirty="0"/>
                        <a:t>1 (1.8)</a:t>
                      </a:r>
                    </a:p>
                    <a:p>
                      <a:pPr algn="ctr"/>
                      <a:r>
                        <a:rPr lang="en-US" sz="3200" dirty="0"/>
                        <a:t>10 (17.9)</a:t>
                      </a:r>
                    </a:p>
                    <a:p>
                      <a:pPr algn="ctr"/>
                      <a:r>
                        <a:rPr lang="en-US" sz="3200" dirty="0"/>
                        <a:t>6 (10.7)</a:t>
                      </a:r>
                    </a:p>
                    <a:p>
                      <a:pPr algn="ctr"/>
                      <a:r>
                        <a:rPr lang="en-US" sz="3200" dirty="0"/>
                        <a:t>6 (10.7)</a:t>
                      </a:r>
                    </a:p>
                    <a:p>
                      <a:pPr algn="ctr"/>
                      <a:r>
                        <a:rPr lang="en-US" sz="3200" dirty="0"/>
                        <a:t>0</a:t>
                      </a:r>
                    </a:p>
                    <a:p>
                      <a:pPr algn="ctr"/>
                      <a:r>
                        <a:rPr lang="en-US" sz="3200" dirty="0"/>
                        <a:t>2 (3.6)</a:t>
                      </a:r>
                    </a:p>
                    <a:p>
                      <a:pPr algn="ctr"/>
                      <a:r>
                        <a:rPr lang="en-US" sz="3200" dirty="0"/>
                        <a:t>4 (7.1)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60362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5EF193-589A-E364-749D-7EFF5684DE90}"/>
              </a:ext>
            </a:extLst>
          </p:cNvPr>
          <p:cNvSpPr txBox="1"/>
          <p:nvPr/>
        </p:nvSpPr>
        <p:spPr>
          <a:xfrm>
            <a:off x="25991639" y="6115821"/>
            <a:ext cx="1112860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Table 2. Primary Endpoint – LAI Adherence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6B863233-CF6E-2F08-BA9B-3BF79EE7C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553824"/>
              </p:ext>
            </p:extLst>
          </p:nvPr>
        </p:nvGraphicFramePr>
        <p:xfrm>
          <a:off x="26024976" y="6958271"/>
          <a:ext cx="11061933" cy="341565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87311">
                  <a:extLst>
                    <a:ext uri="{9D8B030D-6E8A-4147-A177-3AD203B41FA5}">
                      <a16:colId xmlns:a16="http://schemas.microsoft.com/office/drawing/2014/main" val="3507300780"/>
                    </a:ext>
                  </a:extLst>
                </a:gridCol>
                <a:gridCol w="3687311">
                  <a:extLst>
                    <a:ext uri="{9D8B030D-6E8A-4147-A177-3AD203B41FA5}">
                      <a16:colId xmlns:a16="http://schemas.microsoft.com/office/drawing/2014/main" val="465648804"/>
                    </a:ext>
                  </a:extLst>
                </a:gridCol>
                <a:gridCol w="3687311">
                  <a:extLst>
                    <a:ext uri="{9D8B030D-6E8A-4147-A177-3AD203B41FA5}">
                      <a16:colId xmlns:a16="http://schemas.microsoft.com/office/drawing/2014/main" val="487507150"/>
                    </a:ext>
                  </a:extLst>
                </a:gridCol>
              </a:tblGrid>
              <a:tr h="106258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LAI Adherence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Pre-Pharmacist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Post-Pharmacist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8275"/>
                  </a:ext>
                </a:extLst>
              </a:tr>
              <a:tr h="78975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Yes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087065"/>
                  </a:ext>
                </a:extLst>
              </a:tr>
              <a:tr h="77334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517158"/>
                  </a:ext>
                </a:extLst>
              </a:tr>
              <a:tr h="78997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152656"/>
                  </a:ext>
                </a:extLst>
              </a:tr>
            </a:tbl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D45CA1BE-C338-602F-2A06-64CB362969FB}"/>
              </a:ext>
            </a:extLst>
          </p:cNvPr>
          <p:cNvSpPr txBox="1"/>
          <p:nvPr/>
        </p:nvSpPr>
        <p:spPr>
          <a:xfrm>
            <a:off x="26038784" y="10513230"/>
            <a:ext cx="1116766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Table 3. Primary Endpoint – Completion of Laboratory Monitoring</a:t>
            </a:r>
          </a:p>
        </p:txBody>
      </p: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FFC960D-5FFC-3EB1-F1AF-B1525A26D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024619"/>
              </p:ext>
            </p:extLst>
          </p:nvPr>
        </p:nvGraphicFramePr>
        <p:xfrm>
          <a:off x="26024976" y="11866298"/>
          <a:ext cx="11020842" cy="390662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73614">
                  <a:extLst>
                    <a:ext uri="{9D8B030D-6E8A-4147-A177-3AD203B41FA5}">
                      <a16:colId xmlns:a16="http://schemas.microsoft.com/office/drawing/2014/main" val="3507300780"/>
                    </a:ext>
                  </a:extLst>
                </a:gridCol>
                <a:gridCol w="3673614">
                  <a:extLst>
                    <a:ext uri="{9D8B030D-6E8A-4147-A177-3AD203B41FA5}">
                      <a16:colId xmlns:a16="http://schemas.microsoft.com/office/drawing/2014/main" val="465648804"/>
                    </a:ext>
                  </a:extLst>
                </a:gridCol>
                <a:gridCol w="3673614">
                  <a:extLst>
                    <a:ext uri="{9D8B030D-6E8A-4147-A177-3AD203B41FA5}">
                      <a16:colId xmlns:a16="http://schemas.microsoft.com/office/drawing/2014/main" val="487507150"/>
                    </a:ext>
                  </a:extLst>
                </a:gridCol>
              </a:tblGrid>
              <a:tr h="136666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Lab Monitoring Follow-up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Pre-Pharmacist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Post-Pharmacist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8275"/>
                  </a:ext>
                </a:extLst>
              </a:tr>
              <a:tr h="88843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087065"/>
                  </a:ext>
                </a:extLst>
              </a:tr>
              <a:tr h="91563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517158"/>
                  </a:ext>
                </a:extLst>
              </a:tr>
              <a:tr h="73589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152656"/>
                  </a:ext>
                </a:extLst>
              </a:tr>
            </a:tbl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8ED6E0D1-52CC-5131-C8DA-3D989EFB13CA}"/>
              </a:ext>
            </a:extLst>
          </p:cNvPr>
          <p:cNvSpPr txBox="1"/>
          <p:nvPr/>
        </p:nvSpPr>
        <p:spPr>
          <a:xfrm rot="10800000" flipV="1">
            <a:off x="26038784" y="16174572"/>
            <a:ext cx="11067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Table 4. </a:t>
            </a:r>
            <a:r>
              <a:rPr lang="en-US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Psychiatry Provider Visits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6EC883FF-06B3-8185-403D-AC4FA8A91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948122"/>
              </p:ext>
            </p:extLst>
          </p:nvPr>
        </p:nvGraphicFramePr>
        <p:xfrm>
          <a:off x="26111070" y="17022130"/>
          <a:ext cx="11128608" cy="42640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09536">
                  <a:extLst>
                    <a:ext uri="{9D8B030D-6E8A-4147-A177-3AD203B41FA5}">
                      <a16:colId xmlns:a16="http://schemas.microsoft.com/office/drawing/2014/main" val="3507300780"/>
                    </a:ext>
                  </a:extLst>
                </a:gridCol>
                <a:gridCol w="3709536">
                  <a:extLst>
                    <a:ext uri="{9D8B030D-6E8A-4147-A177-3AD203B41FA5}">
                      <a16:colId xmlns:a16="http://schemas.microsoft.com/office/drawing/2014/main" val="465648804"/>
                    </a:ext>
                  </a:extLst>
                </a:gridCol>
                <a:gridCol w="3709536">
                  <a:extLst>
                    <a:ext uri="{9D8B030D-6E8A-4147-A177-3AD203B41FA5}">
                      <a16:colId xmlns:a16="http://schemas.microsoft.com/office/drawing/2014/main" val="487507150"/>
                    </a:ext>
                  </a:extLst>
                </a:gridCol>
              </a:tblGrid>
              <a:tr h="680274"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Pre-Pharmacist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Post-Pharmacist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8275"/>
                  </a:ext>
                </a:extLst>
              </a:tr>
              <a:tr h="159209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Average # of provider visits/person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087065"/>
                  </a:ext>
                </a:extLst>
              </a:tr>
              <a:tr h="184645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Average # of pharmacist visits/person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63573"/>
                  </a:ext>
                </a:extLst>
              </a:tr>
            </a:tbl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CC320816-E9C0-78E3-D9F2-96FB1E8765F3}"/>
              </a:ext>
            </a:extLst>
          </p:cNvPr>
          <p:cNvSpPr txBox="1"/>
          <p:nvPr/>
        </p:nvSpPr>
        <p:spPr>
          <a:xfrm>
            <a:off x="13543037" y="21504130"/>
            <a:ext cx="97299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Figure </a:t>
            </a:r>
            <a:r>
              <a:rPr lang="en-US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. </a:t>
            </a:r>
            <a:r>
              <a:rPr lang="en-US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Summary of Patient Outcomes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62" name="Chart 61">
            <a:extLst>
              <a:ext uri="{FF2B5EF4-FFF2-40B4-BE49-F238E27FC236}">
                <a16:creationId xmlns:a16="http://schemas.microsoft.com/office/drawing/2014/main" id="{4A96D1C0-16DF-55D5-3A4C-3AEE3F2426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1820268"/>
              </p:ext>
            </p:extLst>
          </p:nvPr>
        </p:nvGraphicFramePr>
        <p:xfrm>
          <a:off x="13460927" y="22343483"/>
          <a:ext cx="23725937" cy="6473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5"/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62ce654-f5af-4a45-9b20-5fdc4840ab60"/>
    <ds:schemaRef ds:uri="a2cd7ae3-5402-456d-8933-4c018a18049f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667</Words>
  <Application>Microsoft Office PowerPoint</Application>
  <PresentationFormat>Custom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Arial,Sans-Serif</vt:lpstr>
      <vt:lpstr>Calibri</vt:lpstr>
      <vt:lpstr>Courier New</vt:lpstr>
      <vt:lpstr>Courier New,monospace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275</cp:revision>
  <cp:lastPrinted>2006-11-02T20:06:02Z</cp:lastPrinted>
  <dcterms:created xsi:type="dcterms:W3CDTF">1998-05-12T01:50:54Z</dcterms:created>
  <dcterms:modified xsi:type="dcterms:W3CDTF">2026-03-30T18:02:22Z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