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7" r:id="rId5"/>
  </p:sldIdLst>
  <p:sldSz cx="51206400" cy="288036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hili Deshpande" initials="MD" lastIdx="5" clrIdx="0">
    <p:extLst>
      <p:ext uri="{19B8F6BF-5375-455C-9EA6-DF929625EA0E}">
        <p15:presenceInfo xmlns:p15="http://schemas.microsoft.com/office/powerpoint/2012/main" userId="S-1-5-21-3267252026-959778862-486524141-50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000"/>
    <a:srgbClr val="AD0000"/>
    <a:srgbClr val="5D739A"/>
    <a:srgbClr val="8784C7"/>
    <a:srgbClr val="AD84C6"/>
    <a:srgbClr val="BD9DD1"/>
    <a:srgbClr val="996633"/>
    <a:srgbClr val="FFFFCC"/>
    <a:srgbClr val="DBB691"/>
    <a:srgbClr val="E6CD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229ED4-4F3D-4FF6-98E9-9EE7E332DE11}" v="5" dt="2026-03-19T21:37:08.08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19"/>
    <p:restoredTop sz="94723"/>
  </p:normalViewPr>
  <p:slideViewPr>
    <p:cSldViewPr snapToGrid="0">
      <p:cViewPr varScale="1">
        <p:scale>
          <a:sx n="25" d="100"/>
          <a:sy n="25" d="100"/>
        </p:scale>
        <p:origin x="1290" y="78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4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1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3.6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7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46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16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4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6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8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0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1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3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4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</p:spPr>
        <p:txBody>
          <a:bodyPr/>
          <a:lstStyle>
            <a:lvl1pPr marL="0" indent="0" algn="ctr">
              <a:buNone/>
              <a:defRPr/>
            </a:lvl1pPr>
            <a:lvl2pPr marL="360045" indent="0" algn="ctr">
              <a:buNone/>
              <a:defRPr/>
            </a:lvl2pPr>
            <a:lvl3pPr marL="720090" indent="0" algn="ctr">
              <a:buNone/>
              <a:defRPr/>
            </a:lvl3pPr>
            <a:lvl4pPr marL="1080135" indent="0" algn="ctr">
              <a:buNone/>
              <a:defRPr/>
            </a:lvl4pPr>
            <a:lvl5pPr marL="1440180" indent="0" algn="ctr">
              <a:buNone/>
              <a:defRPr/>
            </a:lvl5pPr>
            <a:lvl6pPr marL="1800225" indent="0" algn="ctr">
              <a:buNone/>
              <a:defRPr/>
            </a:lvl6pPr>
            <a:lvl7pPr marL="2160270" indent="0" algn="ctr">
              <a:buNone/>
              <a:defRPr/>
            </a:lvl7pPr>
            <a:lvl8pPr marL="2520315" indent="0" algn="ctr">
              <a:buNone/>
              <a:defRPr/>
            </a:lvl8pPr>
            <a:lvl9pPr marL="288036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560320"/>
            <a:ext cx="10880725" cy="23042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4" y="2560320"/>
            <a:ext cx="32492950" cy="23042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</p:spPr>
        <p:txBody>
          <a:bodyPr anchor="t"/>
          <a:lstStyle>
            <a:lvl1pPr algn="l">
              <a:defRPr sz="31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</p:spPr>
        <p:txBody>
          <a:bodyPr anchor="b"/>
          <a:lstStyle>
            <a:lvl1pPr marL="0" indent="0">
              <a:buNone/>
              <a:defRPr sz="1575"/>
            </a:lvl1pPr>
            <a:lvl2pPr marL="360045" indent="0">
              <a:buNone/>
              <a:defRPr sz="1418"/>
            </a:lvl2pPr>
            <a:lvl3pPr marL="720090" indent="0">
              <a:buNone/>
              <a:defRPr sz="1260"/>
            </a:lvl3pPr>
            <a:lvl4pPr marL="1080135" indent="0">
              <a:buNone/>
              <a:defRPr sz="1103"/>
            </a:lvl4pPr>
            <a:lvl5pPr marL="1440180" indent="0">
              <a:buNone/>
              <a:defRPr sz="1103"/>
            </a:lvl5pPr>
            <a:lvl6pPr marL="1800225" indent="0">
              <a:buNone/>
              <a:defRPr sz="1103"/>
            </a:lvl6pPr>
            <a:lvl7pPr marL="2160270" indent="0">
              <a:buNone/>
              <a:defRPr sz="1103"/>
            </a:lvl7pPr>
            <a:lvl8pPr marL="2520315" indent="0">
              <a:buNone/>
              <a:defRPr sz="1103"/>
            </a:lvl8pPr>
            <a:lvl9pPr marL="2880360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8321040"/>
            <a:ext cx="21686837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321040"/>
            <a:ext cx="21686838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9" y="9134893"/>
            <a:ext cx="22625050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6447057"/>
            <a:ext cx="22632988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9134893"/>
            <a:ext cx="22632988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146393"/>
            <a:ext cx="28625800" cy="2458307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9" y="6027003"/>
            <a:ext cx="16846550" cy="1970246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574072"/>
            <a:ext cx="30724475" cy="172821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2542817"/>
            <a:ext cx="30724475" cy="338042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4" y="2560320"/>
            <a:ext cx="435260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4" y="8321040"/>
            <a:ext cx="43526075" cy="1728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9" y="26243280"/>
            <a:ext cx="1621472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+mj-lt"/>
          <a:ea typeface="+mj-ea"/>
          <a:cs typeface="+mj-cs"/>
        </a:defRPr>
      </a:lvl1pPr>
      <a:lvl2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2pPr>
      <a:lvl3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3pPr>
      <a:lvl4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4pPr>
      <a:lvl5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5pPr>
      <a:lvl6pPr marL="36004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6pPr>
      <a:lvl7pPr marL="72009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7pPr>
      <a:lvl8pPr marL="108013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8pPr>
      <a:lvl9pPr marL="144018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9pPr>
    </p:titleStyle>
    <p:bodyStyle>
      <a:lvl1pPr marL="1542693" indent="-1542693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4254">
          <a:solidFill>
            <a:schemeClr val="tx1"/>
          </a:solidFill>
          <a:latin typeface="+mn-lt"/>
          <a:ea typeface="+mn-ea"/>
          <a:cs typeface="+mn-cs"/>
        </a:defRPr>
      </a:lvl1pPr>
      <a:lvl2pPr marL="3346669" indent="-1282660" algn="l" defTabSz="4121766" rtl="0" eaLnBrk="0" fontAlgn="base" hangingPunct="0">
        <a:spcBef>
          <a:spcPct val="20000"/>
        </a:spcBef>
        <a:spcAft>
          <a:spcPct val="0"/>
        </a:spcAft>
        <a:buChar char="–"/>
        <a:defRPr sz="12521">
          <a:solidFill>
            <a:schemeClr val="tx1"/>
          </a:solidFill>
          <a:latin typeface="+mn-lt"/>
        </a:defRPr>
      </a:lvl2pPr>
      <a:lvl3pPr marL="5150644" indent="-1028879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0789">
          <a:solidFill>
            <a:schemeClr val="tx1"/>
          </a:solidFill>
          <a:latin typeface="+mn-lt"/>
        </a:defRPr>
      </a:lvl3pPr>
      <a:lvl4pPr marL="7207151" indent="-1021378" algn="l" defTabSz="4121766" rtl="0" eaLnBrk="0" fontAlgn="base" hangingPunct="0">
        <a:spcBef>
          <a:spcPct val="20000"/>
        </a:spcBef>
        <a:spcAft>
          <a:spcPct val="0"/>
        </a:spcAft>
        <a:buChar char="–"/>
        <a:defRPr sz="9056">
          <a:solidFill>
            <a:schemeClr val="tx1"/>
          </a:solidFill>
          <a:latin typeface="+mn-lt"/>
        </a:defRPr>
      </a:lvl4pPr>
      <a:lvl5pPr marL="926490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5pPr>
      <a:lvl6pPr marL="962495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6pPr>
      <a:lvl7pPr marL="998499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7pPr>
      <a:lvl8pPr marL="1034504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8pPr>
      <a:lvl9pPr marL="1070508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customXml" Target="../ink/ink7.xml"/><Relationship Id="rId18" Type="http://schemas.openxmlformats.org/officeDocument/2006/relationships/customXml" Target="../ink/ink12.xml"/><Relationship Id="rId26" Type="http://schemas.openxmlformats.org/officeDocument/2006/relationships/image" Target="../media/image1.png"/><Relationship Id="rId3" Type="http://schemas.openxmlformats.org/officeDocument/2006/relationships/notesSlide" Target="../notesSlides/notesSlide1.xml"/><Relationship Id="rId21" Type="http://schemas.openxmlformats.org/officeDocument/2006/relationships/customXml" Target="../ink/ink15.xml"/><Relationship Id="rId7" Type="http://schemas.openxmlformats.org/officeDocument/2006/relationships/image" Target="../media/image4.png"/><Relationship Id="rId12" Type="http://schemas.openxmlformats.org/officeDocument/2006/relationships/customXml" Target="../ink/ink6.xml"/><Relationship Id="rId17" Type="http://schemas.openxmlformats.org/officeDocument/2006/relationships/customXml" Target="../ink/ink11.xml"/><Relationship Id="rId25" Type="http://schemas.openxmlformats.org/officeDocument/2006/relationships/customXml" Target="../ink/ink19.xml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10.xml"/><Relationship Id="rId20" Type="http://schemas.openxmlformats.org/officeDocument/2006/relationships/customXml" Target="../ink/ink14.xml"/><Relationship Id="rId1" Type="http://schemas.openxmlformats.org/officeDocument/2006/relationships/tags" Target="../tags/tag1.xml"/><Relationship Id="rId11" Type="http://schemas.openxmlformats.org/officeDocument/2006/relationships/customXml" Target="../ink/ink5.xml"/><Relationship Id="rId24" Type="http://schemas.openxmlformats.org/officeDocument/2006/relationships/customXml" Target="../ink/ink18.xml"/><Relationship Id="rId15" Type="http://schemas.openxmlformats.org/officeDocument/2006/relationships/customXml" Target="../ink/ink9.xml"/><Relationship Id="rId23" Type="http://schemas.openxmlformats.org/officeDocument/2006/relationships/customXml" Target="../ink/ink17.xml"/><Relationship Id="rId10" Type="http://schemas.openxmlformats.org/officeDocument/2006/relationships/customXml" Target="../ink/ink4.xml"/><Relationship Id="rId19" Type="http://schemas.openxmlformats.org/officeDocument/2006/relationships/customXml" Target="../ink/ink13.xml"/><Relationship Id="rId4" Type="http://schemas.openxmlformats.org/officeDocument/2006/relationships/customXml" Target="../ink/ink1.xml"/><Relationship Id="rId9" Type="http://schemas.openxmlformats.org/officeDocument/2006/relationships/customXml" Target="../ink/ink3.xml"/><Relationship Id="rId14" Type="http://schemas.openxmlformats.org/officeDocument/2006/relationships/customXml" Target="../ink/ink8.xml"/><Relationship Id="rId22" Type="http://schemas.openxmlformats.org/officeDocument/2006/relationships/customXml" Target="../ink/ink16.xml"/><Relationship Id="rId27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605">
            <a:extLst>
              <a:ext uri="{FF2B5EF4-FFF2-40B4-BE49-F238E27FC236}">
                <a16:creationId xmlns:a16="http://schemas.microsoft.com/office/drawing/2014/main" id="{29E51F4A-00D9-451F-90B5-AD0A21C78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22" y="4564277"/>
            <a:ext cx="16196311" cy="15744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BACKGROUND</a:t>
            </a:r>
          </a:p>
        </p:txBody>
      </p:sp>
      <p:sp>
        <p:nvSpPr>
          <p:cNvPr id="10" name="Text Box 4607">
            <a:extLst>
              <a:ext uri="{FF2B5EF4-FFF2-40B4-BE49-F238E27FC236}">
                <a16:creationId xmlns:a16="http://schemas.microsoft.com/office/drawing/2014/main" id="{634DC8F5-E345-4ADB-B48E-1F31421B00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042" y="14970883"/>
            <a:ext cx="16361092" cy="153211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METHODS</a:t>
            </a:r>
          </a:p>
        </p:txBody>
      </p:sp>
      <p:sp>
        <p:nvSpPr>
          <p:cNvPr id="12" name="Text Box 4607">
            <a:extLst>
              <a:ext uri="{FF2B5EF4-FFF2-40B4-BE49-F238E27FC236}">
                <a16:creationId xmlns:a16="http://schemas.microsoft.com/office/drawing/2014/main" id="{D83FB904-192E-40FC-B8CE-1BD24E82E8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3619" y="23355203"/>
            <a:ext cx="13932212" cy="154927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REFERENCES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405A69D-F5D7-4118-B676-5D09CF0E6E46}"/>
              </a:ext>
            </a:extLst>
          </p:cNvPr>
          <p:cNvSpPr/>
          <p:nvPr/>
        </p:nvSpPr>
        <p:spPr>
          <a:xfrm>
            <a:off x="727628" y="6209563"/>
            <a:ext cx="16002505" cy="901785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Group A Streptococcal (GAS) pharyngitis is one of the most common reasons for outpatient visits, affecting nearly 5.2 million people each year.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Rates of infection with GAS have increased in adults aged 18-64 years old since 2014.</a:t>
            </a:r>
            <a:r>
              <a:rPr lang="en-US" sz="6000" baseline="300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1</a:t>
            </a:r>
            <a:endParaRPr lang="en-US" sz="5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Previous studies have shown inconsistent prescribing patterns for GAS pharyngitis, largely nonadherent to treatment guidelines.</a:t>
            </a:r>
            <a:r>
              <a:rPr lang="en-US" sz="6000" baseline="300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2,3</a:t>
            </a:r>
            <a:endParaRPr lang="en-US" sz="5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Inappropriate antibiotic prescribing can lead to patient harm and antibiotic resistance.</a:t>
            </a:r>
            <a:r>
              <a:rPr lang="en-US" sz="6000" baseline="300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4</a:t>
            </a:r>
            <a:endParaRPr lang="en-US" sz="56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A641A2-86B6-474C-AEA8-ABA41359313B}"/>
              </a:ext>
            </a:extLst>
          </p:cNvPr>
          <p:cNvSpPr txBox="1"/>
          <p:nvPr/>
        </p:nvSpPr>
        <p:spPr>
          <a:xfrm>
            <a:off x="706452" y="16502998"/>
            <a:ext cx="16002505" cy="143116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Single-center, retrospective chart review via electronic health records at SIUE Health Services Clinic.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IRB Approval was obtained.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Recommended dosing from the 2024 CDC GAS Pharyngitis Treatment Guidelines.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Inclusion criteria: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Patients that tested positive for GAS pharyngitis from January 1, 2024 – December 31, 2024.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Exclusion criteria: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Less than 18 years old and above the age of 89 years old.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5600" dirty="0">
                <a:latin typeface="Calibri" panose="020F0502020204030204" pitchFamily="34" charset="0"/>
                <a:cs typeface="Calibri" panose="020F0502020204030204" pitchFamily="34" charset="0"/>
              </a:rPr>
              <a:t>Secondary infections of GAS pharyngitis within the preset date of chart review.</a:t>
            </a:r>
          </a:p>
          <a:p>
            <a:pPr lvl="1"/>
            <a:endParaRPr lang="en-US" sz="5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2610FB-8CC4-4241-A3FF-84F81A61B9EF}"/>
              </a:ext>
            </a:extLst>
          </p:cNvPr>
          <p:cNvSpPr txBox="1"/>
          <p:nvPr/>
        </p:nvSpPr>
        <p:spPr>
          <a:xfrm>
            <a:off x="36303979" y="24958430"/>
            <a:ext cx="14665354" cy="393954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1.Group A strep disease surveillance and trends. Centers for Disease Control and Prevention. July 8, 2024. Accessed June 8, 2025. https://www.cdc.gov/group-a-strep/php/surveillance/index.html.  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Roberts RM, Hicks LA, 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Bartoces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M. Variation in US Outpatient Antibiotic Prescribing Quality Measures According to Health Plan and Geography. The American Journal of Managed Care. 2016;22. 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Linder JA, Chan JC, Bates DW. Evaluation and Treatment of Pharyngitis in Primary Care Practice: The Difference Between Guidelines Is Largely Academic. Arch Intern Med. 2006;166(13):1374–1379. doi:10.1001/archinte.166.13.1374.</a:t>
            </a:r>
          </a:p>
          <a:p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Haynes MA, </a:t>
            </a:r>
            <a:r>
              <a:rPr lang="en-US" sz="25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Temkit</a:t>
            </a:r>
            <a:r>
              <a:rPr lang="en-US" sz="25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M, Kushner I, Hindman DE. Appropriateness of Use of Streptococcal Pharyngitis Testing and Associated Antibiotic Prescribing in the Urgent Care Setting. Clinical Pediatrics. 2024;63(12):1691-1697. doi:10.1177/00099228241237908.</a:t>
            </a:r>
          </a:p>
        </p:txBody>
      </p:sp>
      <p:sp>
        <p:nvSpPr>
          <p:cNvPr id="23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152" y="4575727"/>
            <a:ext cx="18682827" cy="1551544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RESULTS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558985" y="857173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558985" y="857173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14:cNvPr>
              <p14:cNvContentPartPr/>
              <p14:nvPr/>
            </p14:nvContentPartPr>
            <p14:xfrm>
              <a:off x="33412175" y="18946367"/>
              <a:ext cx="66675" cy="66675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078425" y="1561261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14:cNvPr>
              <p14:cNvContentPartPr/>
              <p14:nvPr/>
            </p14:nvContentPartPr>
            <p14:xfrm>
              <a:off x="34948367" y="13185647"/>
              <a:ext cx="66675" cy="66675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614617" y="985189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14:cNvPr>
              <p14:cNvContentPartPr/>
              <p14:nvPr/>
            </p14:nvContentPartPr>
            <p14:xfrm>
              <a:off x="30851855" y="20546567"/>
              <a:ext cx="66675" cy="66675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518105" y="1721281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14:cNvPr>
              <p14:cNvContentPartPr/>
              <p14:nvPr/>
            </p14:nvContentPartPr>
            <p14:xfrm>
              <a:off x="35076383" y="12353543"/>
              <a:ext cx="66675" cy="66675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742633" y="901979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14:cNvPr>
              <p14:cNvContentPartPr/>
              <p14:nvPr/>
            </p14:nvContentPartPr>
            <p14:xfrm>
              <a:off x="34052255" y="14529815"/>
              <a:ext cx="66675" cy="6667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718505" y="1119606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14:cNvPr>
              <p14:cNvContentPartPr/>
              <p14:nvPr/>
            </p14:nvContentPartPr>
            <p14:xfrm>
              <a:off x="34820351" y="10817351"/>
              <a:ext cx="66675" cy="66675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486601" y="748360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14:cNvPr>
              <p14:cNvContentPartPr/>
              <p14:nvPr/>
            </p14:nvContentPartPr>
            <p14:xfrm>
              <a:off x="30659831" y="13569695"/>
              <a:ext cx="66675" cy="6667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326081" y="1023594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14:cNvPr>
              <p14:cNvContentPartPr/>
              <p14:nvPr/>
            </p14:nvContentPartPr>
            <p14:xfrm>
              <a:off x="-5760719" y="8257031"/>
              <a:ext cx="66675" cy="66675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9094469" y="492328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14:cNvPr>
              <p14:cNvContentPartPr/>
              <p14:nvPr/>
            </p14:nvContentPartPr>
            <p14:xfrm>
              <a:off x="8641079" y="12609575"/>
              <a:ext cx="66675" cy="666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307329" y="927582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14:cNvPr>
              <p14:cNvContentPartPr/>
              <p14:nvPr/>
            </p14:nvContentPartPr>
            <p14:xfrm>
              <a:off x="47749967" y="21442679"/>
              <a:ext cx="66675" cy="66675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4416217" y="18108929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14:cNvPr>
              <p14:cNvContentPartPr/>
              <p14:nvPr/>
            </p14:nvContentPartPr>
            <p14:xfrm>
              <a:off x="53574695" y="21634703"/>
              <a:ext cx="66675" cy="66675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0240945" y="1830095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14:cNvPr>
              <p14:cNvContentPartPr/>
              <p14:nvPr/>
            </p14:nvContentPartPr>
            <p14:xfrm>
              <a:off x="-3712463" y="11073383"/>
              <a:ext cx="66675" cy="666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7046213" y="773963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14:cNvPr>
              <p14:cNvContentPartPr/>
              <p14:nvPr/>
            </p14:nvContentPartPr>
            <p14:xfrm>
              <a:off x="32580071" y="10497311"/>
              <a:ext cx="66675" cy="66675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246321" y="716356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14:cNvPr>
              <p14:cNvContentPartPr/>
              <p14:nvPr/>
            </p14:nvContentPartPr>
            <p14:xfrm>
              <a:off x="32132015" y="22018751"/>
              <a:ext cx="66675" cy="66675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798265" y="18685001"/>
                <a:ext cx="6667500" cy="6667500"/>
              </a:xfrm>
              <a:prstGeom prst="rect">
                <a:avLst/>
              </a:prstGeom>
            </p:spPr>
          </p:pic>
        </mc:Fallback>
      </mc:AlternateContent>
      <p:sp>
        <p:nvSpPr>
          <p:cNvPr id="41" name="Rectangle 2">
            <a:extLst>
              <a:ext uri="{FF2B5EF4-FFF2-40B4-BE49-F238E27FC236}">
                <a16:creationId xmlns:a16="http://schemas.microsoft.com/office/drawing/2014/main" id="{D5530633-EDE5-400A-B6C8-9D11D914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239"/>
            <a:ext cx="51206400" cy="4343959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90" dirty="0">
              <a:latin typeface="Times" pitchFamily="-124" charset="0"/>
            </a:endParaRPr>
          </a:p>
        </p:txBody>
      </p:sp>
      <p:sp>
        <p:nvSpPr>
          <p:cNvPr id="42" name="Rectangle 28">
            <a:extLst>
              <a:ext uri="{FF2B5EF4-FFF2-40B4-BE49-F238E27FC236}">
                <a16:creationId xmlns:a16="http://schemas.microsoft.com/office/drawing/2014/main" id="{B8C5FEDE-6D25-4026-9CB2-DC8993390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10332" y="-138239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F7A0E9A9-C0DF-4186-B4FC-4E6F836F6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24785" y="-167389"/>
            <a:ext cx="28370581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8000" b="1" i="1" dirty="0">
                <a:solidFill>
                  <a:schemeClr val="bg1"/>
                </a:solidFill>
                <a:latin typeface="Arial"/>
                <a:cs typeface="Arial"/>
              </a:rPr>
              <a:t>Drug Utilization Evaluation for Group A Streptococcal Pharyngitis Treatments</a:t>
            </a:r>
            <a:endParaRPr lang="en-US" sz="3600" b="1" i="1" u="none" strike="noStrike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en-US" sz="6600" b="1" dirty="0">
                <a:solidFill>
                  <a:schemeClr val="bg1"/>
                </a:solidFill>
                <a:latin typeface="Calibri"/>
                <a:cs typeface="Calibri"/>
              </a:rPr>
              <a:t>Jillian Barber, </a:t>
            </a:r>
            <a:r>
              <a:rPr lang="en-US" sz="6600" b="1" dirty="0" err="1">
                <a:solidFill>
                  <a:schemeClr val="bg1"/>
                </a:solidFill>
                <a:latin typeface="Calibri"/>
                <a:cs typeface="Calibri"/>
              </a:rPr>
              <a:t>Pharm.D</a:t>
            </a:r>
            <a:r>
              <a:rPr lang="en-US" sz="6600" b="1" dirty="0">
                <a:solidFill>
                  <a:schemeClr val="bg1"/>
                </a:solidFill>
                <a:latin typeface="Calibri"/>
                <a:cs typeface="Calibri"/>
              </a:rPr>
              <a:t> Candidate, Guadalupe Lopez-Vergara, </a:t>
            </a:r>
            <a:r>
              <a:rPr lang="en-US" sz="6600" b="1" dirty="0" err="1">
                <a:solidFill>
                  <a:schemeClr val="bg1"/>
                </a:solidFill>
                <a:latin typeface="Calibri"/>
                <a:cs typeface="Calibri"/>
              </a:rPr>
              <a:t>Pharm.D</a:t>
            </a:r>
            <a:r>
              <a:rPr lang="en-US" sz="6600" b="1" dirty="0">
                <a:solidFill>
                  <a:schemeClr val="bg1"/>
                </a:solidFill>
                <a:latin typeface="Calibri"/>
                <a:cs typeface="Calibri"/>
              </a:rPr>
              <a:t> Candidate</a:t>
            </a:r>
          </a:p>
          <a:p>
            <a:pPr algn="ctr"/>
            <a:r>
              <a:rPr lang="en-US" sz="6600" b="1" dirty="0">
                <a:solidFill>
                  <a:schemeClr val="bg1"/>
                </a:solidFill>
                <a:latin typeface="Calibri"/>
                <a:cs typeface="Calibri"/>
              </a:rPr>
              <a:t>Miranda Wilhelm, </a:t>
            </a:r>
            <a:r>
              <a:rPr lang="en-US" sz="6600" b="1" dirty="0" err="1">
                <a:solidFill>
                  <a:schemeClr val="bg1"/>
                </a:solidFill>
                <a:latin typeface="Calibri"/>
                <a:cs typeface="Calibri"/>
              </a:rPr>
              <a:t>Pharm.D</a:t>
            </a:r>
            <a:endParaRPr lang="en-US" sz="6600" b="1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FFA6DA6-95C2-4EE5-9B63-74A4EF3DABE8}"/>
              </a:ext>
            </a:extLst>
          </p:cNvPr>
          <p:cNvSpPr txBox="1"/>
          <p:nvPr/>
        </p:nvSpPr>
        <p:spPr>
          <a:xfrm>
            <a:off x="42830141" y="-467982"/>
            <a:ext cx="5656449" cy="40626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br>
              <a:rPr lang="en-US" sz="6600" cap="small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9600" cap="small" dirty="0">
                <a:solidFill>
                  <a:schemeClr val="bg1"/>
                </a:solidFill>
                <a:latin typeface="Calibri"/>
                <a:cs typeface="Calibri"/>
              </a:rPr>
              <a:t>School of </a:t>
            </a:r>
          </a:p>
          <a:p>
            <a:pPr algn="ctr"/>
            <a:r>
              <a:rPr lang="en-US" sz="9600" cap="small" dirty="0">
                <a:solidFill>
                  <a:schemeClr val="bg1"/>
                </a:solidFill>
                <a:latin typeface="Calibri"/>
                <a:cs typeface="Calibri"/>
              </a:rPr>
              <a:t>Pharmacy</a:t>
            </a:r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E350CEE2-D586-4F7F-BEBC-8246F841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540" y="-105402"/>
            <a:ext cx="11096068" cy="4311121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1026" name="Picture 2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9D6D906D-2204-9DF5-2BA5-7F634768ED9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9" t="18898" r="16236" b="41223"/>
          <a:stretch/>
        </p:blipFill>
        <p:spPr bwMode="auto">
          <a:xfrm>
            <a:off x="369042" y="-83997"/>
            <a:ext cx="10425305" cy="401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E83B130-1E8C-8F37-BBEC-F63A91596E88}"/>
              </a:ext>
            </a:extLst>
          </p:cNvPr>
          <p:cNvSpPr txBox="1"/>
          <p:nvPr/>
        </p:nvSpPr>
        <p:spPr>
          <a:xfrm>
            <a:off x="13860846" y="21459839"/>
            <a:ext cx="23298461" cy="175432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24" name="TextBox 1023">
            <a:extLst>
              <a:ext uri="{FF2B5EF4-FFF2-40B4-BE49-F238E27FC236}">
                <a16:creationId xmlns:a16="http://schemas.microsoft.com/office/drawing/2014/main" id="{23AA00DC-B897-7104-A7F9-39A579B99A53}"/>
              </a:ext>
            </a:extLst>
          </p:cNvPr>
          <p:cNvSpPr txBox="1"/>
          <p:nvPr/>
        </p:nvSpPr>
        <p:spPr>
          <a:xfrm>
            <a:off x="36546560" y="15986590"/>
            <a:ext cx="13592724" cy="507831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/>
                <a:cs typeface="Calibri"/>
              </a:rPr>
              <a:t>Nearly half of prescribed therapy did not follow the treatment guidelines properly.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/>
                <a:cs typeface="Calibri"/>
              </a:rPr>
              <a:t>Highlights the importance of antimicrobial stewardship and the potential role of pharmacists to improve this initiative. 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F7F13E1-E5D6-DD03-C485-AB17BA68EC96}"/>
              </a:ext>
            </a:extLst>
          </p:cNvPr>
          <p:cNvSpPr/>
          <p:nvPr/>
        </p:nvSpPr>
        <p:spPr>
          <a:xfrm>
            <a:off x="18116425" y="6262041"/>
            <a:ext cx="17692283" cy="871007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Primary Endpoint: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Adherence to 2024 CDC GAS Pharyngitis Treatment Guidelines. Reported as Yes or No.</a:t>
            </a:r>
            <a:endParaRPr lang="en-US" sz="54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Secondary Endpoints: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Appropriate medication strength, frequency, and/or duration.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Documented allergy to the preferred therapy.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If the prescription was filled at the SIUE Health Services Pharmacy. </a:t>
            </a:r>
          </a:p>
          <a:p>
            <a:pPr marL="1143000" lvl="1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Reported as Yes or No.</a:t>
            </a: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E6378F3B-BA0C-E7A1-91D9-98B4DF96F2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51206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F875548C-D462-18EF-3F72-55F892034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51206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0" name="Picture 19" descr="A red circle with white text&#10;&#10;AI-generated content may be incorrect.">
            <a:extLst>
              <a:ext uri="{FF2B5EF4-FFF2-40B4-BE49-F238E27FC236}">
                <a16:creationId xmlns:a16="http://schemas.microsoft.com/office/drawing/2014/main" id="{6A5AD683-0FF7-C049-81D6-D7E69B4552E1}"/>
              </a:ext>
            </a:extLst>
          </p:cNvPr>
          <p:cNvPicPr>
            <a:picLocks noChangeAspect="1"/>
          </p:cNvPicPr>
          <p:nvPr/>
        </p:nvPicPr>
        <p:blipFill>
          <a:blip r:embed="rId2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746" r="18245"/>
          <a:stretch>
            <a:fillRect/>
          </a:stretch>
        </p:blipFill>
        <p:spPr>
          <a:xfrm>
            <a:off x="38160650" y="4937230"/>
            <a:ext cx="10704032" cy="9406424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389C5ACE-C1B6-601A-73B6-A7ED424806D9}"/>
              </a:ext>
            </a:extLst>
          </p:cNvPr>
          <p:cNvSpPr txBox="1"/>
          <p:nvPr/>
        </p:nvSpPr>
        <p:spPr>
          <a:xfrm>
            <a:off x="38275014" y="4353259"/>
            <a:ext cx="1239756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Adherence to Treatment Guidelines</a:t>
            </a:r>
          </a:p>
        </p:txBody>
      </p:sp>
      <p:sp>
        <p:nvSpPr>
          <p:cNvPr id="40" name="Text Box 4607">
            <a:extLst>
              <a:ext uri="{FF2B5EF4-FFF2-40B4-BE49-F238E27FC236}">
                <a16:creationId xmlns:a16="http://schemas.microsoft.com/office/drawing/2014/main" id="{7A2CCBE3-196E-D8FD-23B6-3AD9E763F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33619" y="20286145"/>
            <a:ext cx="13932212" cy="154927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DISCLOSURES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263C339-F1C0-0D07-D1B6-F4BD8A877A9A}"/>
              </a:ext>
            </a:extLst>
          </p:cNvPr>
          <p:cNvSpPr txBox="1"/>
          <p:nvPr/>
        </p:nvSpPr>
        <p:spPr>
          <a:xfrm>
            <a:off x="36546560" y="21034021"/>
            <a:ext cx="13297608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400" dirty="0">
                <a:latin typeface="Calibri"/>
                <a:cs typeface="Calibri"/>
              </a:rPr>
              <a:t>There are no conflicts of interest to disclose.</a:t>
            </a:r>
            <a:endParaRPr lang="en-US" dirty="0"/>
          </a:p>
          <a:p>
            <a:endParaRPr lang="en-US" sz="5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Text Box 4607">
            <a:extLst>
              <a:ext uri="{FF2B5EF4-FFF2-40B4-BE49-F238E27FC236}">
                <a16:creationId xmlns:a16="http://schemas.microsoft.com/office/drawing/2014/main" id="{E84590FB-75E8-48C3-B608-C96459B22E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46560" y="14234548"/>
            <a:ext cx="13932212" cy="1551545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72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CONCLUSIONS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AA6B0C9-5D2F-A540-EE4C-13D01FA83F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814272"/>
              </p:ext>
            </p:extLst>
          </p:nvPr>
        </p:nvGraphicFramePr>
        <p:xfrm>
          <a:off x="17621151" y="14529816"/>
          <a:ext cx="18290805" cy="14273781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0594898">
                  <a:extLst>
                    <a:ext uri="{9D8B030D-6E8A-4147-A177-3AD203B41FA5}">
                      <a16:colId xmlns:a16="http://schemas.microsoft.com/office/drawing/2014/main" val="3900572683"/>
                    </a:ext>
                  </a:extLst>
                </a:gridCol>
                <a:gridCol w="7695907">
                  <a:extLst>
                    <a:ext uri="{9D8B030D-6E8A-4147-A177-3AD203B41FA5}">
                      <a16:colId xmlns:a16="http://schemas.microsoft.com/office/drawing/2014/main" val="2263855002"/>
                    </a:ext>
                  </a:extLst>
                </a:gridCol>
              </a:tblGrid>
              <a:tr h="5991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Results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 (%)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72996194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 patients reviewed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63 (100%)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02457765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Primary Objectives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76827229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Guideline adherence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endParaRPr lang="en-US" sz="3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21800373"/>
                  </a:ext>
                </a:extLst>
              </a:tr>
              <a:tr h="133808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Appropriate therapy:  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Amoxicillin 500 mg PO BID for 10 days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 (46%)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88311834"/>
                  </a:ext>
                </a:extLst>
              </a:tr>
              <a:tr h="197456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Patients with penicillin allergy: 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Azithromycin 250 mg PO 2 tabs day 1, then 1 tab days 2-5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 (5%)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65300308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32 (51%)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47934418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Inappropriate treatment regimen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buNone/>
                      </a:pPr>
                      <a:endParaRPr lang="en-US" sz="3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78385473"/>
                  </a:ext>
                </a:extLst>
              </a:tr>
              <a:tr h="12355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Incorrect dose, correct frequency and duration: </a:t>
                      </a:r>
                      <a:b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Amoxicillin 875 mg PO BID for 10 days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29 (46%)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82478581"/>
                  </a:ext>
                </a:extLst>
              </a:tr>
              <a:tr h="1235597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Incorrect frequency, correct dose and duration: </a:t>
                      </a:r>
                      <a:br>
                        <a:rPr lang="en-US" sz="3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3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Amoxicillin 500 mg PO TID for 10 days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(1.5%)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42482302"/>
                  </a:ext>
                </a:extLst>
              </a:tr>
              <a:tr h="24779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Incorrect dose and duration due to concomitant infection: </a:t>
                      </a:r>
                      <a:b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Amoxicillin/clavulanate 875/125 mg PO BID for 7 days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 (1.5%)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99953053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b="1" kern="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31 (49%)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67289165"/>
                  </a:ext>
                </a:extLst>
              </a:tr>
              <a:tr h="5991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Secondary Objective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12664248"/>
                  </a:ext>
                </a:extLst>
              </a:tr>
              <a:tr h="1219026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Prescription filled at SIUE Health Service Pharmacy 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indent="45720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36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54 (85%)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9957194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49827A4C6917438B0D04EA865DBAC2" ma:contentTypeVersion="13" ma:contentTypeDescription="Create a new document." ma:contentTypeScope="" ma:versionID="aad025f90cd8e132d356aeed00a7de76">
  <xsd:schema xmlns:xsd="http://www.w3.org/2001/XMLSchema" xmlns:xs="http://www.w3.org/2001/XMLSchema" xmlns:p="http://schemas.microsoft.com/office/2006/metadata/properties" xmlns:ns3="262ce654-f5af-4a45-9b20-5fdc4840ab60" xmlns:ns4="a2cd7ae3-5402-456d-8933-4c018a18049f" targetNamespace="http://schemas.microsoft.com/office/2006/metadata/properties" ma:root="true" ma:fieldsID="c0b24bbef53123ecfca822c1d7cf8502" ns3:_="" ns4:_="">
    <xsd:import namespace="262ce654-f5af-4a45-9b20-5fdc4840ab60"/>
    <xsd:import namespace="a2cd7ae3-5402-456d-8933-4c018a18049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2ce654-f5af-4a45-9b20-5fdc4840ab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cd7ae3-5402-456d-8933-4c018a18049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557E216-2294-4FBB-B93B-1446CA2C66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2ce654-f5af-4a45-9b20-5fdc4840ab60"/>
    <ds:schemaRef ds:uri="a2cd7ae3-5402-456d-8933-4c018a1804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F8811F-2A2D-45E4-A2E2-FD15FE9E3E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5524F6-DD0E-43D3-A915-CE68DD4D15E4}">
  <ds:schemaRefs>
    <ds:schemaRef ds:uri="http://purl.org/dc/elements/1.1/"/>
    <ds:schemaRef ds:uri="http://purl.org/dc/dcmitype/"/>
    <ds:schemaRef ds:uri="a2cd7ae3-5402-456d-8933-4c018a18049f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262ce654-f5af-4a45-9b20-5fdc4840ab60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1004</TotalTime>
  <Words>612</Words>
  <Application>Microsoft Office PowerPoint</Application>
  <PresentationFormat>Custom</PresentationFormat>
  <Paragraphs>69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Times New Roman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115</cp:revision>
  <cp:lastPrinted>2006-11-02T20:06:02Z</cp:lastPrinted>
  <dcterms:created xsi:type="dcterms:W3CDTF">1998-05-12T01:50:54Z</dcterms:created>
  <dcterms:modified xsi:type="dcterms:W3CDTF">2026-03-30T17:45:53Z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