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00_6FCA34CB.xml" ContentType="application/vnd.ms-powerpoint.comment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6A57419-EF93-DFB9-7012-C0DBBDAEADC0}" name="Pauley, Jessica" initials="PJ" userId="S::jepaule@siue.edu::866f1710-0e59-4598-8902-364efa3159be" providerId="AD"/>
  <p188:author id="{E3A7D59E-C074-8E17-D458-139BCBAE8F71}" name="Keys, Tessa" initials="TK" userId="S::tlockha@siue.edu::302a6a05-22d3-4cb2-9395-409a30596999" providerId="AD"/>
  <p188:author id="{0130D4E1-1CEE-29E2-CF9B-FDC46999EE53}" name="Vogler, Carrie" initials="VC" userId="S::cvogler@siue.edu::329503cb-8dca-44e9-ac93-13839602d37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1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DC1895-470A-384D-83EE-E8E292ED58DE}" v="7" dt="2026-01-27T04:11:20.358"/>
  </p1510:revLst>
</p1510:revInfo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8301"/>
    <p:restoredTop sz="94805"/>
  </p:normalViewPr>
  <p:slideViewPr>
    <p:cSldViewPr snapToGrid="0">
      <p:cViewPr varScale="1">
        <p:scale>
          <a:sx n="28" d="100"/>
          <a:sy n="28" d="100"/>
        </p:scale>
        <p:origin x="3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siuecougars-my.sharepoint.com/personal/jepaule_siue_edu/Documents/data%20tables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84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Final VTE Enoxaparin</a:t>
            </a:r>
            <a:r>
              <a:rPr lang="en-US" baseline="0"/>
              <a:t> </a:t>
            </a:r>
            <a:r>
              <a:rPr lang="en-US"/>
              <a:t>Dose Used (n=49)</a:t>
            </a:r>
          </a:p>
        </c:rich>
      </c:tx>
      <c:layout>
        <c:manualLayout>
          <c:xMode val="edge"/>
          <c:yMode val="edge"/>
          <c:x val="0.16896887015493353"/>
          <c:y val="3.69712493170579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84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Sheet1!$Z$65</c:f>
              <c:strCache>
                <c:ptCount val="1"/>
                <c:pt idx="0">
                  <c:v>n(%)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2.0894721861637456E-3"/>
                  <c:y val="-1.909201965036062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B9D-7048-ABF6-16E0BA7457FA}"/>
                </c:ext>
              </c:extLst>
            </c:dLbl>
            <c:dLbl>
              <c:idx val="1"/>
              <c:layout>
                <c:manualLayout>
                  <c:x val="3.8306547559162441E-17"/>
                  <c:y val="-7.232723252204954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9D-7048-ABF6-16E0BA7457FA}"/>
                </c:ext>
              </c:extLst>
            </c:dLbl>
            <c:dLbl>
              <c:idx val="5"/>
              <c:layout>
                <c:manualLayout>
                  <c:x val="-1.0447360930818728E-3"/>
                  <c:y val="1.583586899219301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9D-7048-ABF6-16E0BA7457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Sheet1!$Y$66:$Y$71</c:f>
              <c:strCache>
                <c:ptCount val="6"/>
                <c:pt idx="0">
                  <c:v> 30mg bid </c:v>
                </c:pt>
                <c:pt idx="1">
                  <c:v> 40 mg once daily </c:v>
                </c:pt>
                <c:pt idx="2">
                  <c:v> 40mg bid </c:v>
                </c:pt>
                <c:pt idx="3">
                  <c:v> 50mg bid </c:v>
                </c:pt>
                <c:pt idx="4">
                  <c:v> 60mg bid </c:v>
                </c:pt>
                <c:pt idx="5">
                  <c:v>70mg bid </c:v>
                </c:pt>
              </c:strCache>
            </c:strRef>
          </c:cat>
          <c:val>
            <c:numRef>
              <c:f>Sheet1!$Z$66:$Z$71</c:f>
              <c:numCache>
                <c:formatCode>0%</c:formatCode>
                <c:ptCount val="6"/>
                <c:pt idx="0">
                  <c:v>0.02</c:v>
                </c:pt>
                <c:pt idx="1">
                  <c:v>0.02</c:v>
                </c:pt>
                <c:pt idx="2">
                  <c:v>0.3</c:v>
                </c:pt>
                <c:pt idx="3">
                  <c:v>0.34</c:v>
                </c:pt>
                <c:pt idx="4">
                  <c:v>0.28000000000000003</c:v>
                </c:pt>
                <c:pt idx="5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B9D-7048-ABF6-16E0BA7457F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134480832"/>
        <c:axId val="1969216624"/>
      </c:barChart>
      <c:catAx>
        <c:axId val="2134480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9216624"/>
        <c:crosses val="autoZero"/>
        <c:auto val="1"/>
        <c:lblAlgn val="ctr"/>
        <c:lblOffset val="100"/>
        <c:noMultiLvlLbl val="0"/>
      </c:catAx>
      <c:valAx>
        <c:axId val="1969216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4480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 sz="3200"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omments/modernComment_100_6FCA34C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55DB584A-E1D1-4A96-94B6-54AC4414DBE2}" authorId="{0130D4E1-1CEE-29E2-CF9B-FDC46999EE53}" created="2025-12-02T16:15:59.016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875522763" sldId="256"/>
      <ac:spMk id="46" creationId="{D2834534-092E-E6E9-61E5-48AB670FC4EC}"/>
    </ac:deMkLst>
    <p188:txBody>
      <a:bodyPr/>
      <a:lstStyle/>
      <a:p>
        <a:r>
          <a:rPr lang="en-US"/>
          <a:t>UFH need to write out in methods.  h make hours
data analyzed using descriptive statistics last bullet too many : : : use commas
write out packed red blood cells 
Table 1 &gt;40 looks cut off 
Put reference table to far right so demographic table can be stretched.  Font of refereces can be smaller but I think at least 14 is needed. Ok to just do one auther et al to shorten both references.  
Make all SubQ-  SUBQ  which I believe is the appropriate abbreviation 
Table 2 capitalize the A in Anti-Xa levels title.  Same with each header on 1st column of table 2 all capitalized (Subtherapeutic, Supratherapeutic) 
Table 3 you will want to talk about the levels for each of the groups that developed bleed and DVT.   
Figure 1 - can we change title to Final VTE Enoxaparin Dose Used (n=48 or whatever it is then remove heparin 5000 column), remove enoxaparin name from x axis so we just have 30mg BID, 40mg BID etc.  If you have room you could put a footer stating x pt on heparin 5000 SUBQ q 8 hr.  Were any on zero anticoagulaiton ex bleed?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5-12-02T19:15:49.809" authorId="{46A57419-EF93-DFB9-7012-C0DBBDAEADC0}"/>
          </p223:rxn>
        </p223:reactions>
      </p:ext>
    </p188:extLst>
  </p188:cm>
  <p188:cm id="{FD3A2808-2501-4D20-8E66-73C01A0F9B28}" authorId="{0130D4E1-1CEE-29E2-CF9B-FDC46999EE53}" status="resolved" created="2025-12-02T16:16:48.063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875522763" sldId="256"/>
      <ac:graphicFrameMk id="35" creationId="{40E94EF2-8435-C8DA-97BC-A846D087095A}"/>
    </ac:deMkLst>
    <p188:txBody>
      <a:bodyPr/>
      <a:lstStyle/>
      <a:p>
        <a:r>
          <a:rPr lang="en-US"/>
          <a:t>If you put number of male pt, you don't need the female as it is implied 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5-12-02T17:04:31.043" authorId="{46A57419-EF93-DFB9-7012-C0DBBDAEADC0}"/>
          </p223:rxn>
        </p223:reactions>
      </p:ext>
    </p188:extLst>
  </p188:cm>
  <p188:cm id="{E6A0455D-DBD8-4963-8904-48C3A777DD82}" authorId="{0130D4E1-1CEE-29E2-CF9B-FDC46999EE53}" created="2025-12-02T16:17:11.47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875522763" sldId="256"/>
      <ac:graphicFrameMk id="18" creationId="{EC9C2AA0-3CBF-FE25-2C81-3F6F4413D8AB}"/>
    </ac:deMkLst>
    <p188:replyLst>
      <p188:reply id="{E96572F8-269C-43FE-88E2-30269AC7DA8D}" authorId="{0130D4E1-1CEE-29E2-CF9B-FDC46999EE53}" created="2025-12-02T18:43:46.272">
        <p188:txBody>
          <a:bodyPr/>
          <a:lstStyle/>
          <a:p>
            <a:r>
              <a:rPr lang="en-US"/>
              <a:t>in figure 1 is title overlapping ?  also for footnote n=1 heparin (remove "on") </a:t>
            </a:r>
          </a:p>
        </p188:txBody>
        <p188:extLst>
          <p:ext xmlns:p="http://schemas.openxmlformats.org/presentationml/2006/main" uri="{57CB4572-C831-44C2-8A1C-0ADB6CCDFE69}">
            <p223:reactions xmlns:p223="http://schemas.microsoft.com/office/powerpoint/2022/03/main">
              <p223:rxn type="👍">
                <p223:instance time="2025-12-02T19:16:18.964" authorId="{46A57419-EF93-DFB9-7012-C0DBBDAEADC0}"/>
              </p223:rxn>
            </p223:reactions>
          </p:ext>
        </p188:extLst>
      </p188:reply>
    </p188:replyLst>
    <p188:txBody>
      <a:bodyPr/>
      <a:lstStyle/>
      <a:p>
        <a:r>
          <a:rPr lang="en-US"/>
          <a:t>Capitalized O in Other 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5-12-02T17:04:17.168" authorId="{46A57419-EF93-DFB9-7012-C0DBBDAEADC0}"/>
          </p223:rxn>
        </p223:reactions>
      </p:ext>
    </p188:extLst>
  </p188:cm>
  <p188:cm id="{03930A76-B545-403B-B04A-4EFCB978BDAB}" authorId="{0130D4E1-1CEE-29E2-CF9B-FDC46999EE53}" status="resolved" created="2025-12-02T16:18:02.173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875522763" sldId="256"/>
      <ac:spMk id="6" creationId="{AF1A33B8-A822-7F00-8F24-E14F092003A8}"/>
    </ac:deMkLst>
    <p188:txBody>
      <a:bodyPr/>
      <a:lstStyle/>
      <a:p>
        <a:r>
          <a:rPr lang="en-US"/>
          <a:t>In methods, do we need to state which guidelines our hospital is following?</a:t>
        </a:r>
      </a:p>
    </p188:txBody>
  </p188:cm>
  <p188:cm id="{A0446C44-F217-4A60-98DC-6B4F6128F926}" authorId="{0130D4E1-1CEE-29E2-CF9B-FDC46999EE53}" status="resolved" created="2025-12-02T16:22:47.116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875522763" sldId="256"/>
      <ac:spMk id="6" creationId="{AF1A33B8-A822-7F00-8F24-E14F092003A8}"/>
    </ac:deMkLst>
    <p188:replyLst>
      <p188:reply id="{41265192-2807-1B4C-A6BC-2B075C8686DB}" authorId="{46A57419-EF93-DFB9-7012-C0DBBDAEADC0}" created="2025-12-02T17:11:25.423">
        <p188:txBody>
          <a:bodyPr/>
          <a:lstStyle/>
          <a:p>
            <a:r>
              <a:rPr lang="en-US"/>
              <a:t>I am free as well now 
</a:t>
            </a:r>
          </a:p>
        </p188:txBody>
      </p188:reply>
    </p188:replyLst>
    <p188:txBody>
      <a:bodyPr/>
      <a:lstStyle/>
      <a:p>
        <a:r>
          <a:rPr lang="en-US"/>
          <a:t>I'm free to chat if you need to! My next meeting is at noon</a:t>
        </a:r>
      </a:p>
    </p188:txBody>
  </p188:cm>
  <p188:cm id="{D343DFCD-8F2F-4FA1-82DD-82027E070038}" authorId="{0130D4E1-1CEE-29E2-CF9B-FDC46999EE53}" created="2025-12-02T18:45:15.71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875522763" sldId="256"/>
      <ac:spMk id="20" creationId="{6F19E235-A999-AD2D-AA48-FDF93047F693}"/>
    </ac:deMkLst>
    <p188:txBody>
      <a:bodyPr/>
      <a:lstStyle/>
      <a:p>
        <a:r>
          <a:rPr lang="en-US"/>
          <a:t>bullet 2 remove at SMH  just state protocols at the hospital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5-12-02T19:15:34.182" authorId="{46A57419-EF93-DFB9-7012-C0DBBDAEADC0}"/>
          </p223:rxn>
        </p223:reactions>
      </p:ext>
    </p188:extLst>
  </p188:cm>
  <p188:cm id="{9C4DA075-2F94-49F1-AF0A-4843FC344E94}" authorId="{0130D4E1-1CEE-29E2-CF9B-FDC46999EE53}" created="2025-12-02T18:57:35.078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875522763" sldId="256"/>
      <ac:spMk id="42" creationId="{3AAC4380-739F-2BF7-7866-900D0B75F7C9}"/>
      <ac:txMk cp="0" len="10">
        <ac:context len="11" hash="2778721770"/>
      </ac:txMk>
    </ac:txMkLst>
    <p188:pos x="2348951" y="827511"/>
    <p188:txBody>
      <a:bodyPr/>
      <a:lstStyle/>
      <a:p>
        <a:r>
          <a:rPr lang="en-US"/>
          <a:t>is there room to put a little space between figure 1 and conclusion bar?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5-12-02T19:15:36.284" authorId="{46A57419-EF93-DFB9-7012-C0DBBDAEADC0}"/>
          </p223:rxn>
        </p223:reactions>
      </p:ext>
    </p188:extLst>
  </p188:cm>
  <p188:cm id="{72B18120-C039-4AC7-819D-4CB0AD74E6FE}" authorId="{0130D4E1-1CEE-29E2-CF9B-FDC46999EE53}" created="2025-12-02T18:59:27.189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875522763" sldId="256"/>
      <ac:spMk id="7" creationId="{E4C3E5E7-D717-CE68-A671-00A49A6600EC}"/>
    </ac:deMkLst>
    <p188:txBody>
      <a:bodyPr/>
      <a:lstStyle/>
      <a:p>
        <a:r>
          <a:rPr lang="en-US"/>
          <a:t>if you need more space, you may be able to shorten the width of  the intro, methods, and results bars. Also, references does not need to be a bar- it could just be References: (if you have space, you can leave it.  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5-12-02T19:15:45.440" authorId="{46A57419-EF93-DFB9-7012-C0DBBDAEADC0}"/>
          </p223:rxn>
        </p223:reactions>
      </p:ext>
    </p188:extLst>
  </p188:cm>
</p188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0.49241</cdr:x>
      <cdr:y>0.95088</cdr:y>
    </cdr:from>
    <cdr:to>
      <cdr:x>0.90914</cdr:x>
      <cdr:y>0.98242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E84ABFEF-093A-25BA-6A87-4DCEB4328BBF}"/>
            </a:ext>
          </a:extLst>
        </cdr:cNvPr>
        <cdr:cNvSpPr txBox="1"/>
      </cdr:nvSpPr>
      <cdr:spPr>
        <a:xfrm xmlns:a="http://schemas.openxmlformats.org/drawingml/2006/main">
          <a:off x="5985825" y="6805355"/>
          <a:ext cx="5065889" cy="2257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kern="1200"/>
        </a:p>
      </cdr:txBody>
    </cdr:sp>
  </cdr:relSizeAnchor>
  <cdr:relSizeAnchor xmlns:cdr="http://schemas.openxmlformats.org/drawingml/2006/chartDrawing">
    <cdr:from>
      <cdr:x>0.11631</cdr:x>
      <cdr:y>0.13962</cdr:y>
    </cdr:from>
    <cdr:to>
      <cdr:x>0.39722</cdr:x>
      <cdr:y>0.23481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99E63AE5-F47C-C6B0-8968-69670A9B6FDA}"/>
            </a:ext>
          </a:extLst>
        </cdr:cNvPr>
        <cdr:cNvSpPr txBox="1"/>
      </cdr:nvSpPr>
      <cdr:spPr>
        <a:xfrm xmlns:a="http://schemas.openxmlformats.org/drawingml/2006/main">
          <a:off x="1413825" y="1076244"/>
          <a:ext cx="3414889" cy="7337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kern="1200"/>
        </a:p>
      </cdr:txBody>
    </cdr:sp>
  </cdr:relSizeAnchor>
  <cdr:relSizeAnchor xmlns:cdr="http://schemas.openxmlformats.org/drawingml/2006/chartDrawing">
    <cdr:from>
      <cdr:x>0.63698</cdr:x>
      <cdr:y>0.94833</cdr:y>
    </cdr:from>
    <cdr:to>
      <cdr:x>1</cdr:x>
      <cdr:y>0.99126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F2C082C3-DBDF-D098-CDE1-6473B554B0A5}"/>
            </a:ext>
          </a:extLst>
        </cdr:cNvPr>
        <cdr:cNvSpPr txBox="1"/>
      </cdr:nvSpPr>
      <cdr:spPr>
        <a:xfrm xmlns:a="http://schemas.openxmlformats.org/drawingml/2006/main">
          <a:off x="7743201" y="7658080"/>
          <a:ext cx="4412979" cy="346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kern="1200" dirty="0">
              <a:solidFill>
                <a:schemeClr val="bg1"/>
              </a:solidFill>
            </a:rPr>
            <a:t>*n=1</a:t>
          </a:r>
          <a:r>
            <a:rPr lang="en-US" sz="2000" kern="1200" baseline="0" dirty="0">
              <a:solidFill>
                <a:schemeClr val="bg1"/>
              </a:solidFill>
            </a:rPr>
            <a:t>  heparin 5000 units SUBQ q 8hr</a:t>
          </a:r>
          <a:endParaRPr lang="en-US" sz="2000" kern="1200" dirty="0">
            <a:solidFill>
              <a:schemeClr val="bg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470BEE-99C1-6F4A-9715-5C93EE060D8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143000"/>
            <a:ext cx="4629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87D49D-DBEC-4D49-BB05-0254EFB9D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006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3 you will want to talk about the levels for each of the groups that developed bleed and DVT.  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-what dose were they on when they bled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-2patients had bleed on 40mg bid (1 major and 1 minor)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-1 minor bleed &amp; 1 minor on 50mg bid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-1 major bleed on 60mg bid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-1 minor bleed on 40mg once daily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-know if they were sub, supra, in target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-our 2 patients that were supratherapeutic made up 1 major and 1 minor bleed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-the rest of the patients that bled (1 was in target range and the other 3 patients were supratherapeutic based off of anti-Xa levels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-2 patients that developed VTEs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-1 patient was subtherapeutic (50mg BID)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-1 patient in target range (40mg BID)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Conclusion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-we are underdosing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-new protocols made based on these results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-minimal risk of bleeding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occuring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-WTA used at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springfield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memorial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87D49D-DBEC-4D49-BB05-0254EFB9D9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084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2"/>
            <a:ext cx="2798064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09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396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306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54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7"/>
            <a:ext cx="283921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7"/>
            <a:ext cx="283921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23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02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5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5379722"/>
            <a:ext cx="13926024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8016240"/>
            <a:ext cx="13926024" cy="117906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2"/>
            <a:ext cx="13994608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302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4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97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5"/>
            <a:ext cx="166649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569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33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5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581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0_6FCA34CB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4964" y="3208857"/>
            <a:ext cx="10149904" cy="9593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56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sz="3456" b="1">
                <a:solidFill>
                  <a:sysClr val="windowText" lastClr="000000"/>
                </a:solidFill>
              </a:rPr>
              <a:t>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309175" y="18369176"/>
            <a:ext cx="12898376" cy="68106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456" b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456" b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456" b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456" b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456" b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456" b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456" b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665315" y="19943684"/>
            <a:ext cx="8216299" cy="54524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56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6229" y="12125739"/>
            <a:ext cx="10143844" cy="98853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56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476C60-FC95-318B-8FFD-BFBDC04F5D46}"/>
              </a:ext>
            </a:extLst>
          </p:cNvPr>
          <p:cNvSpPr txBox="1"/>
          <p:nvPr/>
        </p:nvSpPr>
        <p:spPr>
          <a:xfrm>
            <a:off x="200024" y="4571667"/>
            <a:ext cx="10080049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Venous thromboembolism (VTE) is a frequent, preventable complication in trauma patients.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Guideline gap: AAST/ACS and WTA recommend enoxaparin, but optimal dosing and monitoring remain unclear.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Rationale: Standard fixed doses often yield subtherapeutic anti-Xa levels, risking inadequate prophylaxis.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Target anti-Xa levels (peak 0.2–0.4 IU/mL; trough 0.1–0.2 IU/mL)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Purpose: Evaluate enoxaparin dosing strategies and anti-Xa–guided adjustments to optimize VTE prevention and safety outcomes.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12194D-3A84-7296-618E-6CB893600A40}"/>
              </a:ext>
            </a:extLst>
          </p:cNvPr>
          <p:cNvSpPr txBox="1"/>
          <p:nvPr/>
        </p:nvSpPr>
        <p:spPr>
          <a:xfrm>
            <a:off x="100011" y="10225672"/>
            <a:ext cx="108812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1A33B8-A822-7F00-8F24-E14F092003A8}"/>
              </a:ext>
            </a:extLst>
          </p:cNvPr>
          <p:cNvSpPr txBox="1"/>
          <p:nvPr/>
        </p:nvSpPr>
        <p:spPr>
          <a:xfrm>
            <a:off x="114964" y="13237436"/>
            <a:ext cx="10398483" cy="89562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/>
                <a:cs typeface="Times New Roman"/>
              </a:rPr>
              <a:t>Design: Single-center, retrospective cohort study at Springfield Memorial Hospital (Springfield, IL); March 2021 – May 2025.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/>
                <a:cs typeface="Times New Roman"/>
              </a:rPr>
              <a:t>Protocols at the hospital follow WTA VTE prophylaxis guidelines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/>
                <a:cs typeface="Times New Roman"/>
              </a:rPr>
              <a:t>Inclusion: Adult trauma patients (≥18 yr) receiving enoxaparin or Unfractionated Heparin for VTE prophylaxis with ≥1 anti-Xa level obtained.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/>
                <a:cs typeface="Times New Roman"/>
              </a:rPr>
              <a:t>Exclusions</a:t>
            </a:r>
            <a:r>
              <a:rPr lang="en-US" sz="3600" i="1" dirty="0">
                <a:latin typeface="Times New Roman"/>
                <a:cs typeface="Times New Roman"/>
              </a:rPr>
              <a:t>:</a:t>
            </a:r>
            <a:r>
              <a:rPr lang="en-US" sz="3600" dirty="0">
                <a:latin typeface="Times New Roman"/>
                <a:cs typeface="Times New Roman"/>
              </a:rPr>
              <a:t> pregnancy, therapeutic anticoagulation on admission, transfer/death &lt; 24 h.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/>
                <a:cs typeface="Times New Roman"/>
              </a:rPr>
              <a:t>Data analyzed; Descriptive statistics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/>
                <a:cs typeface="Times New Roman"/>
              </a:rPr>
              <a:t>Outcomes: assessing Efficacy, VTE occurrence (DVT/PE). Safety,  Bleeding (none, minor, </a:t>
            </a:r>
          </a:p>
          <a:p>
            <a:r>
              <a:rPr lang="en-US" sz="3600" dirty="0">
                <a:latin typeface="Times New Roman"/>
                <a:cs typeface="Times New Roman"/>
              </a:rPr>
              <a:t>  major = fatal/critical site or Hgb ↓ ≥2 g/dL or ≥2                                  	 packed red blood cells).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C3E5E7-D717-CE68-A671-00A49A6600EC}"/>
              </a:ext>
            </a:extLst>
          </p:cNvPr>
          <p:cNvSpPr/>
          <p:nvPr/>
        </p:nvSpPr>
        <p:spPr>
          <a:xfrm>
            <a:off x="10665316" y="3207755"/>
            <a:ext cx="21551888" cy="101118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56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DF44EEC-2161-03E4-ED09-EFEBBB770E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246090"/>
              </p:ext>
            </p:extLst>
          </p:nvPr>
        </p:nvGraphicFramePr>
        <p:xfrm>
          <a:off x="10665315" y="6833933"/>
          <a:ext cx="8205152" cy="321945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743699">
                  <a:extLst>
                    <a:ext uri="{9D8B030D-6E8A-4147-A177-3AD203B41FA5}">
                      <a16:colId xmlns:a16="http://schemas.microsoft.com/office/drawing/2014/main" val="2308856262"/>
                    </a:ext>
                  </a:extLst>
                </a:gridCol>
                <a:gridCol w="4461453">
                  <a:extLst>
                    <a:ext uri="{9D8B030D-6E8A-4147-A177-3AD203B41FA5}">
                      <a16:colId xmlns:a16="http://schemas.microsoft.com/office/drawing/2014/main" val="1995438868"/>
                    </a:ext>
                  </a:extLst>
                </a:gridCol>
              </a:tblGrid>
              <a:tr h="257175"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BMI</a:t>
                      </a:r>
                      <a:r>
                        <a:rPr lang="en-US" sz="3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endParaRPr lang="en-US" sz="3200" b="1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949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&lt;30 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(40%)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8712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30-34.9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(12%)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20734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35-39.99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(22%)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4196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&gt;40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(26%)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endParaRPr lang="en-US" sz="32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4604792"/>
                  </a:ext>
                </a:extLst>
              </a:tr>
            </a:tbl>
          </a:graphicData>
        </a:graphic>
      </p:graphicFrame>
      <p:sp>
        <p:nvSpPr>
          <p:cNvPr id="15" name="Rectangle 2">
            <a:extLst>
              <a:ext uri="{FF2B5EF4-FFF2-40B4-BE49-F238E27FC236}">
                <a16:creationId xmlns:a16="http://schemas.microsoft.com/office/drawing/2014/main" id="{15CCD960-841E-0773-E05F-F0766913E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66499" y="4754376"/>
            <a:ext cx="32918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FB257BB-974D-71E4-E541-2BC8F9FB28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2230691"/>
              </p:ext>
            </p:extLst>
          </p:nvPr>
        </p:nvGraphicFramePr>
        <p:xfrm>
          <a:off x="10675723" y="15205721"/>
          <a:ext cx="8216299" cy="440436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701226">
                  <a:extLst>
                    <a:ext uri="{9D8B030D-6E8A-4147-A177-3AD203B41FA5}">
                      <a16:colId xmlns:a16="http://schemas.microsoft.com/office/drawing/2014/main" val="3661266322"/>
                    </a:ext>
                  </a:extLst>
                </a:gridCol>
                <a:gridCol w="2570294">
                  <a:extLst>
                    <a:ext uri="{9D8B030D-6E8A-4147-A177-3AD203B41FA5}">
                      <a16:colId xmlns:a16="http://schemas.microsoft.com/office/drawing/2014/main" val="3442898026"/>
                    </a:ext>
                  </a:extLst>
                </a:gridCol>
                <a:gridCol w="1944779">
                  <a:extLst>
                    <a:ext uri="{9D8B030D-6E8A-4147-A177-3AD203B41FA5}">
                      <a16:colId xmlns:a16="http://schemas.microsoft.com/office/drawing/2014/main" val="43463418"/>
                    </a:ext>
                  </a:extLst>
                </a:gridCol>
              </a:tblGrid>
              <a:tr h="303436"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Initial dosing</a:t>
                      </a:r>
                      <a:r>
                        <a:rPr lang="en-US" sz="3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endParaRPr lang="en-US" sz="3200" b="1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BMI&lt; 30 </a:t>
                      </a:r>
                      <a:r>
                        <a:rPr lang="en-US" sz="3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endParaRPr lang="en-US" sz="3200" b="1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BMI&gt; 30</a:t>
                      </a:r>
                      <a:r>
                        <a:rPr lang="en-US" sz="3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endParaRPr lang="en-US" sz="3200" b="1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551484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Enoxaparin 30mg</a:t>
                      </a:r>
                    </a:p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SUBQ q12hrs 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endParaRPr lang="en-US" sz="3200" b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89427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Enoxaparin 40mg </a:t>
                      </a:r>
                    </a:p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SUBQ q 12hrs 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96016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Enoxaparin 40mg </a:t>
                      </a:r>
                    </a:p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SUBQ once daily 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endParaRPr lang="en-US" sz="32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373857"/>
                  </a:ext>
                </a:extLst>
              </a:tr>
            </a:tbl>
          </a:graphicData>
        </a:graphic>
      </p:graphicFrame>
      <p:sp>
        <p:nvSpPr>
          <p:cNvPr id="17" name="Rectangle 3">
            <a:extLst>
              <a:ext uri="{FF2B5EF4-FFF2-40B4-BE49-F238E27FC236}">
                <a16:creationId xmlns:a16="http://schemas.microsoft.com/office/drawing/2014/main" id="{301B44BF-C3C5-8067-4232-B6AD17719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7409" y="4753900"/>
            <a:ext cx="32918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C9C2AA0-3CBF-FE25-2C81-3F6F4413D8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690686"/>
              </p:ext>
            </p:extLst>
          </p:nvPr>
        </p:nvGraphicFramePr>
        <p:xfrm>
          <a:off x="10665315" y="10328132"/>
          <a:ext cx="8216299" cy="4572491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742985">
                  <a:extLst>
                    <a:ext uri="{9D8B030D-6E8A-4147-A177-3AD203B41FA5}">
                      <a16:colId xmlns:a16="http://schemas.microsoft.com/office/drawing/2014/main" val="1677708484"/>
                    </a:ext>
                  </a:extLst>
                </a:gridCol>
                <a:gridCol w="4473314">
                  <a:extLst>
                    <a:ext uri="{9D8B030D-6E8A-4147-A177-3AD203B41FA5}">
                      <a16:colId xmlns:a16="http://schemas.microsoft.com/office/drawing/2014/main" val="4103029512"/>
                    </a:ext>
                  </a:extLst>
                </a:gridCol>
              </a:tblGrid>
              <a:tr h="653213"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Trauma Type </a:t>
                      </a:r>
                      <a:r>
                        <a:rPr lang="en-US" sz="3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 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​</a:t>
                      </a:r>
                      <a:endParaRPr lang="en-US" sz="3200" b="0" i="0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47052"/>
                  </a:ext>
                </a:extLst>
              </a:tr>
              <a:tr h="653213"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  Burns 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14 (28%)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788769"/>
                  </a:ext>
                </a:extLst>
              </a:tr>
              <a:tr h="653213"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  TBI/ Spinal injury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​</a:t>
                      </a:r>
                      <a:endParaRPr lang="en-US" sz="3200" b="0" i="0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11 (22%)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4421162"/>
                  </a:ext>
                </a:extLst>
              </a:tr>
              <a:tr h="653213"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  Abdomen or Trunk 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4 (8%)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975737"/>
                  </a:ext>
                </a:extLst>
              </a:tr>
              <a:tr h="653213"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  Extremity 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4 (8%)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​</a:t>
                      </a:r>
                      <a:endParaRPr lang="en-US" sz="3200" b="0" i="0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253842"/>
                  </a:ext>
                </a:extLst>
              </a:tr>
              <a:tr h="653213"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  Polytrauma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8 (16%)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429434"/>
                  </a:ext>
                </a:extLst>
              </a:tr>
              <a:tr h="653213"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  Other </a:t>
                      </a:r>
                      <a:r>
                        <a:rPr lang="en-US" sz="3200" b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​</a:t>
                      </a:r>
                      <a:endParaRPr lang="en-US" sz="3200" b="0" i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800"/>
                        </a:lnSpc>
                        <a:buNone/>
                      </a:pPr>
                      <a:r>
                        <a:rPr lang="en-US" sz="3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9 (18%)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​</a:t>
                      </a:r>
                      <a:endParaRPr lang="en-US" sz="3200" b="0" i="0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541615"/>
                  </a:ext>
                </a:extLst>
              </a:tr>
            </a:tbl>
          </a:graphicData>
        </a:graphic>
      </p:graphicFrame>
      <p:sp>
        <p:nvSpPr>
          <p:cNvPr id="19" name="Rectangle 4">
            <a:extLst>
              <a:ext uri="{FF2B5EF4-FFF2-40B4-BE49-F238E27FC236}">
                <a16:creationId xmlns:a16="http://schemas.microsoft.com/office/drawing/2014/main" id="{AA78B663-08AC-42BF-6D58-EDA8A2C0B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8380" y="7875403"/>
            <a:ext cx="12055879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5">
            <a:extLst>
              <a:ext uri="{FF2B5EF4-FFF2-40B4-BE49-F238E27FC236}">
                <a16:creationId xmlns:a16="http://schemas.microsoft.com/office/drawing/2014/main" id="{74D1319B-1621-6CB5-E25A-70A9DBC75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73931" y="6459644"/>
            <a:ext cx="32918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6">
            <a:extLst>
              <a:ext uri="{FF2B5EF4-FFF2-40B4-BE49-F238E27FC236}">
                <a16:creationId xmlns:a16="http://schemas.microsoft.com/office/drawing/2014/main" id="{B2289AEA-3776-A466-7181-9336BD6A0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83407" y="9298186"/>
            <a:ext cx="32918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FFE325A4-6FB8-D212-6661-64E9272E52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42137"/>
              </p:ext>
            </p:extLst>
          </p:nvPr>
        </p:nvGraphicFramePr>
        <p:xfrm>
          <a:off x="26497807" y="4894436"/>
          <a:ext cx="5516385" cy="3350174"/>
        </p:xfrm>
        <a:graphic>
          <a:graphicData uri="http://schemas.openxmlformats.org/drawingml/2006/table">
            <a:tbl>
              <a:tblPr/>
              <a:tblGrid>
                <a:gridCol w="3883528">
                  <a:extLst>
                    <a:ext uri="{9D8B030D-6E8A-4147-A177-3AD203B41FA5}">
                      <a16:colId xmlns:a16="http://schemas.microsoft.com/office/drawing/2014/main" val="1863671086"/>
                    </a:ext>
                  </a:extLst>
                </a:gridCol>
                <a:gridCol w="1632857">
                  <a:extLst>
                    <a:ext uri="{9D8B030D-6E8A-4147-A177-3AD203B41FA5}">
                      <a16:colId xmlns:a16="http://schemas.microsoft.com/office/drawing/2014/main" val="959279316"/>
                    </a:ext>
                  </a:extLst>
                </a:gridCol>
              </a:tblGrid>
              <a:tr h="974766"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Safety &amp; Efficacy 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n=50 </a:t>
                      </a:r>
                      <a:r>
                        <a:rPr lang="en-US" sz="2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628370"/>
                  </a:ext>
                </a:extLst>
              </a:tr>
              <a:tr h="546736"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Major Bleed </a:t>
                      </a:r>
                      <a:r>
                        <a:rPr lang="en-US" sz="2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(6%)</a:t>
                      </a:r>
                      <a:r>
                        <a:rPr lang="en-US" sz="2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4511185"/>
                  </a:ext>
                </a:extLst>
              </a:tr>
              <a:tr h="546736"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Minor Bleed </a:t>
                      </a:r>
                      <a:r>
                        <a:rPr lang="en-US" sz="2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(6%)</a:t>
                      </a:r>
                      <a:r>
                        <a:rPr lang="en-US" sz="2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8547668"/>
                  </a:ext>
                </a:extLst>
              </a:tr>
              <a:tr h="546736"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Developed DVT</a:t>
                      </a:r>
                      <a:r>
                        <a:rPr lang="en-US" sz="2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(4%) </a:t>
                      </a:r>
                      <a:r>
                        <a:rPr lang="en-US" sz="2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835657"/>
                  </a:ext>
                </a:extLst>
              </a:tr>
              <a:tr h="546736"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Developed PE </a:t>
                      </a:r>
                      <a:r>
                        <a:rPr lang="en-US" sz="2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(0%) 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6766596"/>
                  </a:ext>
                </a:extLst>
              </a:tr>
            </a:tbl>
          </a:graphicData>
        </a:graphic>
      </p:graphicFrame>
      <p:sp>
        <p:nvSpPr>
          <p:cNvPr id="25" name="Rectangle 7">
            <a:extLst>
              <a:ext uri="{FF2B5EF4-FFF2-40B4-BE49-F238E27FC236}">
                <a16:creationId xmlns:a16="http://schemas.microsoft.com/office/drawing/2014/main" id="{03876E80-62D4-665F-2573-B8C5A13D6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48502" y="10926310"/>
            <a:ext cx="450369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40E94EF2-8435-C8DA-97BC-A846D08709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104368"/>
              </p:ext>
            </p:extLst>
          </p:nvPr>
        </p:nvGraphicFramePr>
        <p:xfrm>
          <a:off x="10665316" y="5073476"/>
          <a:ext cx="8205152" cy="174830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719591">
                  <a:extLst>
                    <a:ext uri="{9D8B030D-6E8A-4147-A177-3AD203B41FA5}">
                      <a16:colId xmlns:a16="http://schemas.microsoft.com/office/drawing/2014/main" val="2821945029"/>
                    </a:ext>
                  </a:extLst>
                </a:gridCol>
                <a:gridCol w="4485561">
                  <a:extLst>
                    <a:ext uri="{9D8B030D-6E8A-4147-A177-3AD203B41FA5}">
                      <a16:colId xmlns:a16="http://schemas.microsoft.com/office/drawing/2014/main" val="2198713202"/>
                    </a:ext>
                  </a:extLst>
                </a:gridCol>
              </a:tblGrid>
              <a:tr h="582767">
                <a:tc>
                  <a:txBody>
                    <a:bodyPr/>
                    <a:lstStyle/>
                    <a:p>
                      <a:r>
                        <a:rPr lang="en-US" sz="3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Sex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8803968"/>
                  </a:ext>
                </a:extLst>
              </a:tr>
              <a:tr h="582767">
                <a:tc>
                  <a:txBody>
                    <a:bodyPr/>
                    <a:lstStyle/>
                    <a:p>
                      <a:r>
                        <a:rPr lang="en-US" sz="3200">
                          <a:latin typeface="Times New Roman"/>
                          <a:cs typeface="Times New Roman"/>
                        </a:rPr>
                        <a:t>  Male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Times New Roman"/>
                          <a:cs typeface="Times New Roman"/>
                        </a:rPr>
                        <a:t>38 (76%)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550754"/>
                  </a:ext>
                </a:extLst>
              </a:tr>
              <a:tr h="582767"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Times New Roman"/>
                          <a:cs typeface="Times New Roman"/>
                        </a:rPr>
                        <a:t>Age, mean ± SD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Times New Roman"/>
                          <a:cs typeface="Times New Roman"/>
                        </a:rPr>
                        <a:t>47.4 ±17.5 years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8350613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6B63E125-E71C-74EB-E82E-232556929A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695702"/>
              </p:ext>
            </p:extLst>
          </p:nvPr>
        </p:nvGraphicFramePr>
        <p:xfrm>
          <a:off x="19318380" y="4901932"/>
          <a:ext cx="6702620" cy="2375408"/>
        </p:xfrm>
        <a:graphic>
          <a:graphicData uri="http://schemas.openxmlformats.org/drawingml/2006/table">
            <a:tbl>
              <a:tblPr/>
              <a:tblGrid>
                <a:gridCol w="3543114">
                  <a:extLst>
                    <a:ext uri="{9D8B030D-6E8A-4147-A177-3AD203B41FA5}">
                      <a16:colId xmlns:a16="http://schemas.microsoft.com/office/drawing/2014/main" val="789756535"/>
                    </a:ext>
                  </a:extLst>
                </a:gridCol>
                <a:gridCol w="3159506">
                  <a:extLst>
                    <a:ext uri="{9D8B030D-6E8A-4147-A177-3AD203B41FA5}">
                      <a16:colId xmlns:a16="http://schemas.microsoft.com/office/drawing/2014/main" val="2933556113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1st Anti-Xa level </a:t>
                      </a:r>
                      <a:r>
                        <a:rPr lang="en-US" sz="2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n=50 </a:t>
                      </a:r>
                      <a:r>
                        <a:rPr lang="en-US" sz="2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45048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 target range  </a:t>
                      </a:r>
                      <a:r>
                        <a:rPr lang="en-US" sz="2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(10%)</a:t>
                      </a:r>
                      <a:r>
                        <a:rPr lang="en-US" sz="2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11069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Subtherapeutic </a:t>
                      </a:r>
                      <a:r>
                        <a:rPr lang="en-US" sz="2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 (86%)</a:t>
                      </a:r>
                      <a:r>
                        <a:rPr lang="en-US" sz="2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70098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Supratherapeutic </a:t>
                      </a:r>
                      <a:r>
                        <a:rPr lang="en-US" sz="2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(4%)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843081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-51220"/>
            <a:ext cx="32918400" cy="304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0" i="0" u="none" strike="noStrike" kern="1200" cap="small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School of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0" i="0" u="none" strike="noStrike" kern="1200" cap="small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Pharmacy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B80F648-7EC8-E080-47F4-4DD91E622E39}"/>
              </a:ext>
            </a:extLst>
          </p:cNvPr>
          <p:cNvSpPr/>
          <p:nvPr/>
        </p:nvSpPr>
        <p:spPr>
          <a:xfrm>
            <a:off x="6857999" y="-51219"/>
            <a:ext cx="19153797" cy="304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5000" b="1" dirty="0">
                <a:solidFill>
                  <a:schemeClr val="tx1"/>
                </a:solidFill>
                <a:latin typeface="Times New Roman"/>
                <a:cs typeface="Times New Roman"/>
              </a:rPr>
              <a:t>Evaluation of Enoxaparin Dosing Strategies and Anti-Factor Xa-guided Adjustments for VTE prophylaxis in Trauma Patients </a:t>
            </a:r>
          </a:p>
          <a:p>
            <a:pPr algn="ctr"/>
            <a:r>
              <a:rPr lang="en-US" sz="4800" b="1" dirty="0">
                <a:solidFill>
                  <a:schemeClr val="bg1"/>
                </a:solidFill>
                <a:latin typeface="Times New Roman"/>
                <a:cs typeface="Times New Roman"/>
              </a:rPr>
              <a:t>Jessica Pauley PharmD Candidate, Carrie Vogler PharmD, BCPS, Billee Samples PharmD, BCPS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1E30553-99FE-B7D3-2C53-CB2CE264E6A0}"/>
              </a:ext>
            </a:extLst>
          </p:cNvPr>
          <p:cNvSpPr txBox="1"/>
          <p:nvPr/>
        </p:nvSpPr>
        <p:spPr>
          <a:xfrm>
            <a:off x="10666639" y="4491294"/>
            <a:ext cx="59480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Table 1: Demographics (n=50)</a:t>
            </a: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5747CDC-8689-7033-05B7-2FC53C3C5A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655577"/>
              </p:ext>
            </p:extLst>
          </p:nvPr>
        </p:nvGraphicFramePr>
        <p:xfrm>
          <a:off x="19318380" y="7277340"/>
          <a:ext cx="6702621" cy="2375408"/>
        </p:xfrm>
        <a:graphic>
          <a:graphicData uri="http://schemas.openxmlformats.org/drawingml/2006/table">
            <a:tbl>
              <a:tblPr/>
              <a:tblGrid>
                <a:gridCol w="3534716">
                  <a:extLst>
                    <a:ext uri="{9D8B030D-6E8A-4147-A177-3AD203B41FA5}">
                      <a16:colId xmlns:a16="http://schemas.microsoft.com/office/drawing/2014/main" val="694022685"/>
                    </a:ext>
                  </a:extLst>
                </a:gridCol>
                <a:gridCol w="3167905">
                  <a:extLst>
                    <a:ext uri="{9D8B030D-6E8A-4147-A177-3AD203B41FA5}">
                      <a16:colId xmlns:a16="http://schemas.microsoft.com/office/drawing/2014/main" val="1828200876"/>
                    </a:ext>
                  </a:extLst>
                </a:gridCol>
              </a:tblGrid>
              <a:tr h="484016"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2nd Anti-Xa level 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n=45 </a:t>
                      </a:r>
                      <a:r>
                        <a:rPr lang="en-US" sz="2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775391"/>
                  </a:ext>
                </a:extLst>
              </a:tr>
              <a:tr h="484016"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 target range  </a:t>
                      </a:r>
                      <a:r>
                        <a:rPr lang="en-US" sz="2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(44.4%)</a:t>
                      </a:r>
                      <a:r>
                        <a:rPr lang="en-US" sz="2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069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Subtherapeutic 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(55.6%)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04128"/>
                  </a:ext>
                </a:extLst>
              </a:tr>
              <a:tr h="484016"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Supratherapeutic </a:t>
                      </a:r>
                      <a:r>
                        <a:rPr lang="en-US" sz="2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4350"/>
                        </a:lnSpc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(0%)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281335"/>
                  </a:ext>
                </a:extLst>
              </a:tr>
            </a:tbl>
          </a:graphicData>
        </a:graphic>
      </p:graphicFrame>
      <p:sp>
        <p:nvSpPr>
          <p:cNvPr id="42" name="TextBox 41">
            <a:extLst>
              <a:ext uri="{FF2B5EF4-FFF2-40B4-BE49-F238E27FC236}">
                <a16:creationId xmlns:a16="http://schemas.microsoft.com/office/drawing/2014/main" id="{3AAC4380-739F-2BF7-7866-900D0B75F7C9}"/>
              </a:ext>
            </a:extLst>
          </p:cNvPr>
          <p:cNvSpPr txBox="1"/>
          <p:nvPr/>
        </p:nvSpPr>
        <p:spPr>
          <a:xfrm>
            <a:off x="24594653" y="18349537"/>
            <a:ext cx="3975265" cy="624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6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pic>
        <p:nvPicPr>
          <p:cNvPr id="44" name="Picture 2" descr="SIUE Marketing and Communications - Graphic Design - Wordmarks for Download">
            <a:extLst>
              <a:ext uri="{FF2B5EF4-FFF2-40B4-BE49-F238E27FC236}">
                <a16:creationId xmlns:a16="http://schemas.microsoft.com/office/drawing/2014/main" id="{985DA787-492B-FE76-847C-BB0618D4DD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9" t="18898" r="16236" b="41223"/>
          <a:stretch/>
        </p:blipFill>
        <p:spPr bwMode="auto">
          <a:xfrm>
            <a:off x="0" y="48559"/>
            <a:ext cx="6857999" cy="2892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E2A39ADD-49BE-CA8F-4E89-B401AC3DCDDA}"/>
              </a:ext>
            </a:extLst>
          </p:cNvPr>
          <p:cNvSpPr txBox="1"/>
          <p:nvPr/>
        </p:nvSpPr>
        <p:spPr>
          <a:xfrm>
            <a:off x="27322416" y="320655"/>
            <a:ext cx="47762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School of Pharmacy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2834534-092E-E6E9-61E5-48AB670FC4EC}"/>
              </a:ext>
            </a:extLst>
          </p:cNvPr>
          <p:cNvSpPr txBox="1"/>
          <p:nvPr/>
        </p:nvSpPr>
        <p:spPr>
          <a:xfrm>
            <a:off x="10665315" y="20685158"/>
            <a:ext cx="8371915" cy="12464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500"/>
              <a:t>1. Ley EJ, et al. Updated guidelines to reduce venous thromboembolism in trauma patients: A Western Trauma Association critical decisions algorithm. J Trauma Acute Care Surg. 2020 Nov;89(5):971-981. </a:t>
            </a:r>
            <a:endParaRPr lang="en-US" sz="1500">
              <a:ea typeface="Calibri"/>
              <a:cs typeface="Calibri"/>
            </a:endParaRPr>
          </a:p>
          <a:p>
            <a:r>
              <a:rPr lang="en-US" sz="1500"/>
              <a:t>2. </a:t>
            </a:r>
            <a:r>
              <a:rPr lang="en-US" sz="1500" err="1"/>
              <a:t>Yorkgitis</a:t>
            </a:r>
            <a:r>
              <a:rPr lang="en-US" sz="1500"/>
              <a:t> BK, et al. American Association for the Surgery of Trauma/American College of Surgeons-committee on trauma clinical protocol for inpatient venous thromboembolism prophylaxis after trauma. </a:t>
            </a:r>
            <a:r>
              <a:rPr lang="en-US" sz="1500" i="1"/>
              <a:t>J Trauma Acute Care Surg</a:t>
            </a:r>
            <a:r>
              <a:rPr lang="en-US" sz="1500"/>
              <a:t>. 2022;92(3):597-604 </a:t>
            </a:r>
            <a:endParaRPr lang="en-US" sz="1500">
              <a:ea typeface="Calibri"/>
              <a:cs typeface="Calibri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FBA0D80-C060-AD6E-92E8-BCF0B52B4DD1}"/>
              </a:ext>
            </a:extLst>
          </p:cNvPr>
          <p:cNvSpPr txBox="1"/>
          <p:nvPr/>
        </p:nvSpPr>
        <p:spPr>
          <a:xfrm>
            <a:off x="19309175" y="4367362"/>
            <a:ext cx="60654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Table 2: Anti-Xa levels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72A9024-6B8C-6915-9772-99CE28FB55FD}"/>
              </a:ext>
            </a:extLst>
          </p:cNvPr>
          <p:cNvSpPr txBox="1"/>
          <p:nvPr/>
        </p:nvSpPr>
        <p:spPr>
          <a:xfrm>
            <a:off x="26358574" y="4378193"/>
            <a:ext cx="52077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3: Safety and efficacy 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6CAE1DB-05D9-6C75-76CB-42D94447A5B8}"/>
              </a:ext>
            </a:extLst>
          </p:cNvPr>
          <p:cNvSpPr txBox="1"/>
          <p:nvPr/>
        </p:nvSpPr>
        <p:spPr>
          <a:xfrm>
            <a:off x="26034507" y="8768625"/>
            <a:ext cx="59796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Figure 1: Final VTE prophylaxis dose 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155F0BA-C9AE-58DF-CBB9-B326689615D3}"/>
              </a:ext>
            </a:extLst>
          </p:cNvPr>
          <p:cNvSpPr txBox="1"/>
          <p:nvPr/>
        </p:nvSpPr>
        <p:spPr>
          <a:xfrm>
            <a:off x="33898114" y="37882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A03CE6D-5D12-D89D-3770-0459752989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9245714"/>
              </p:ext>
            </p:extLst>
          </p:nvPr>
        </p:nvGraphicFramePr>
        <p:xfrm>
          <a:off x="19435498" y="10239689"/>
          <a:ext cx="12681779" cy="8075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6F19E235-A999-AD2D-AA48-FDF93047F693}"/>
              </a:ext>
            </a:extLst>
          </p:cNvPr>
          <p:cNvSpPr txBox="1"/>
          <p:nvPr/>
        </p:nvSpPr>
        <p:spPr>
          <a:xfrm>
            <a:off x="19309175" y="19058401"/>
            <a:ext cx="129080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fixed-dose enoxaparin regimens frequently underdose trauma patients.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Findings support the need for updated Anti-Xa guided dosing protocols at Springfield Memorial Hospital.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Minimal bleeding observed, suggesting adjusted dosing is safe.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455A9F-41E5-21D0-0731-0809AD0E0E6D}"/>
              </a:ext>
            </a:extLst>
          </p:cNvPr>
          <p:cNvSpPr txBox="1"/>
          <p:nvPr/>
        </p:nvSpPr>
        <p:spPr>
          <a:xfrm>
            <a:off x="34830327" y="183711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52276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1374</TotalTime>
  <Words>854</Words>
  <Application>Microsoft Office PowerPoint</Application>
  <PresentationFormat>Custom</PresentationFormat>
  <Paragraphs>137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Times New Roman</vt:lpstr>
      <vt:lpstr>-webkit-standard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Lauth, Sheryl</dc:creator>
  <cp:lastModifiedBy>Keys, Tessa</cp:lastModifiedBy>
  <cp:revision>2</cp:revision>
  <dcterms:created xsi:type="dcterms:W3CDTF">2017-11-09T16:21:33Z</dcterms:created>
  <dcterms:modified xsi:type="dcterms:W3CDTF">2026-03-30T18:29:13Z</dcterms:modified>
</cp:coreProperties>
</file>