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9BD9D9E-BE39-1012-7194-3E47FA2095F3}" name="Morgan, Jarret" initials="MJ" userId="S::jarmorg@siue.edu::18406da7-6d9b-41c6-aabd-ef218f32452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000"/>
    <a:srgbClr val="CC99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4BB59E-A489-D6CE-9FD5-E784B9F60F4C}" v="55" dt="2026-03-19T20:06:33.949"/>
    <p1510:client id="{929FE361-F911-3EBD-CFD3-FBC4DABD12E7}" v="94" dt="2026-03-17T22:30:51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80" y="33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10" Type="http://schemas.openxmlformats.org/officeDocument/2006/relationships/customXml" Target="../ink/ink6.xml"/><Relationship Id="rId19" Type="http://schemas.openxmlformats.org/officeDocument/2006/relationships/image" Target="../media/image5.png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16847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89" y="15021416"/>
            <a:ext cx="11817208" cy="1572768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2355" y="18283722"/>
            <a:ext cx="11336174" cy="128182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535003" y="6312457"/>
            <a:ext cx="12324926" cy="85459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z="4000" b="1">
                <a:latin typeface="Cambria"/>
                <a:ea typeface="Cambria"/>
                <a:cs typeface="Calibri"/>
              </a:rPr>
              <a:t>Currently FDA-approved bispecific T-cell engagers (BiTEs) for the treatment of relapsed or refractory (R/R) multiple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myeloma</a:t>
            </a:r>
            <a:r>
              <a:rPr lang="en-US" sz="4000" b="1">
                <a:latin typeface="Cambria"/>
                <a:ea typeface="Cambria"/>
                <a:cs typeface="Calibri"/>
              </a:rPr>
              <a:t> (MM) includes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teclistamab</a:t>
            </a:r>
            <a:r>
              <a:rPr lang="en-US" sz="4000" b="1">
                <a:latin typeface="Cambria"/>
                <a:ea typeface="Cambria"/>
                <a:cs typeface="Calibri"/>
              </a:rPr>
              <a:t>,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talquetamab</a:t>
            </a:r>
            <a:r>
              <a:rPr lang="en-US" sz="4000" b="1">
                <a:latin typeface="Cambria"/>
                <a:ea typeface="Cambria"/>
                <a:cs typeface="Calibri"/>
              </a:rPr>
              <a:t>,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elranatamab</a:t>
            </a:r>
            <a:r>
              <a:rPr lang="en-US" sz="4000" b="1">
                <a:latin typeface="Cambria"/>
                <a:ea typeface="Cambria"/>
                <a:cs typeface="Calibri"/>
              </a:rPr>
              <a:t>, and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linvoseltamab</a:t>
            </a:r>
          </a:p>
          <a:p>
            <a:pPr marL="571500" indent="-571500"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4000" b="1">
                <a:latin typeface="Cambria"/>
                <a:ea typeface="Cambria"/>
                <a:cs typeface="Calibri"/>
              </a:rPr>
              <a:t>These agents have shown meaningful efficacy in clinical trials, though carry risks of cytokine release syndrome (CRS) and immune effector cell-associated neurotoxicity syndrome (ICANS)</a:t>
            </a:r>
            <a:endParaRPr lang="en-US" sz="4000" b="1">
              <a:latin typeface="Cambria"/>
              <a:ea typeface="Cambria"/>
              <a:cs typeface="Calibri" panose="020F0502020204030204" pitchFamily="34" charset="0"/>
            </a:endParaRPr>
          </a:p>
          <a:p>
            <a:pPr marL="685800" indent="-685800"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4000" b="1">
                <a:latin typeface="Cambria"/>
                <a:ea typeface="Cambria"/>
                <a:cs typeface="Calibri"/>
              </a:rPr>
              <a:t>The objective of this study is to generate real-world evidence assessing the efficacy and safety outcomes of BiTEs in the treatment of R/R MM at a community teaching hospital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595650" y="16671542"/>
            <a:ext cx="11708596" cy="117859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b="1" dirty="0">
                <a:latin typeface="Cambria"/>
                <a:ea typeface="Cambria"/>
                <a:cs typeface="Calibri"/>
              </a:rPr>
              <a:t>This project was granted IRB approval from St. Luke's and Southern Illinois University Edwardsville</a:t>
            </a:r>
            <a:endParaRPr lang="en-US" sz="4000" b="1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b="1" dirty="0">
                <a:latin typeface="Cambria"/>
                <a:ea typeface="Cambria"/>
                <a:cs typeface="Calibri"/>
              </a:rPr>
              <a:t>Data was collected as a retrospective chart review using the institution’s electronic health record, Cerner</a:t>
            </a:r>
            <a:endParaRPr lang="en-US" sz="4000" b="1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b="1" dirty="0">
                <a:latin typeface="Cambria"/>
                <a:ea typeface="Cambria"/>
                <a:cs typeface="Calibri"/>
              </a:rPr>
              <a:t>Inclusion Criteria: ≥ 18 years diagnosed with MM, progression/measurable disease at screening, received a </a:t>
            </a:r>
            <a:r>
              <a:rPr lang="en-US" sz="4000" b="1" dirty="0" err="1">
                <a:latin typeface="Cambria"/>
                <a:ea typeface="Cambria"/>
                <a:cs typeface="Calibri"/>
              </a:rPr>
              <a:t>BiTE</a:t>
            </a:r>
            <a:r>
              <a:rPr lang="en-US" sz="4000" b="1" dirty="0">
                <a:latin typeface="Cambria"/>
                <a:ea typeface="Cambria"/>
                <a:cs typeface="Calibri"/>
              </a:rPr>
              <a:t> therapy at St. Luke's Center for Cancer Care or St. Luke's hospital, and ≥ 1 disease assessment following the initiation of </a:t>
            </a:r>
            <a:r>
              <a:rPr lang="en-US" sz="4000" b="1" noProof="1">
                <a:latin typeface="Cambria"/>
                <a:ea typeface="Cambria"/>
                <a:cs typeface="Calibri"/>
              </a:rPr>
              <a:t>BiTE</a:t>
            </a:r>
            <a:r>
              <a:rPr lang="en-US" sz="4000" b="1" dirty="0">
                <a:latin typeface="Cambria"/>
                <a:ea typeface="Cambria"/>
                <a:cs typeface="Calibri"/>
              </a:rPr>
              <a:t> therapy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b="1" dirty="0">
                <a:latin typeface="Cambria"/>
                <a:ea typeface="Cambria"/>
                <a:cs typeface="Calibri"/>
              </a:rPr>
              <a:t>Primary Objective: Describe the efficacy of </a:t>
            </a:r>
            <a:r>
              <a:rPr lang="en-US" sz="4000" b="1" dirty="0" err="1">
                <a:latin typeface="Cambria"/>
                <a:ea typeface="Cambria"/>
                <a:cs typeface="Calibri"/>
              </a:rPr>
              <a:t>BiTEs</a:t>
            </a:r>
            <a:r>
              <a:rPr lang="en-US" sz="4000" b="1" dirty="0">
                <a:latin typeface="Cambria"/>
                <a:ea typeface="Cambria"/>
                <a:cs typeface="Calibri"/>
              </a:rPr>
              <a:t> in the treatment of MM</a:t>
            </a:r>
            <a:endParaRPr lang="en-US" sz="4000" b="1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800" b="1">
              <a:latin typeface="Cambria"/>
              <a:ea typeface="Cambria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b="1" dirty="0">
                <a:latin typeface="Cambria"/>
                <a:ea typeface="Cambria"/>
                <a:cs typeface="Calibri"/>
              </a:rPr>
              <a:t>Secondary Objectives: Describe safety through incidence and severity of treatment-related adverse effects, specifically regarding CRS and ICANS</a:t>
            </a:r>
            <a:endParaRPr lang="en-US" sz="4000" dirty="0">
              <a:latin typeface="Calibri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5800" y="4561776"/>
            <a:ext cx="37146777" cy="1572768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2735" y="-138239"/>
            <a:ext cx="13313665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5894" y="591266"/>
            <a:ext cx="24683654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6000" b="1">
                <a:solidFill>
                  <a:srgbClr val="FFFFFF"/>
                </a:solidFill>
                <a:latin typeface="Cambria"/>
                <a:ea typeface="Cambria"/>
                <a:cs typeface="Calibri"/>
              </a:rPr>
              <a:t>Evaluation of Bispecific T-cell Engagers in Multiple Myeloma Patients at a Community Teaching Hospital  </a:t>
            </a:r>
            <a:endParaRPr lang="en-US" sz="6000" b="1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</a:endParaRPr>
          </a:p>
          <a:p>
            <a:pPr algn="ctr"/>
            <a:r>
              <a:rPr lang="en-US" sz="5400">
                <a:solidFill>
                  <a:schemeClr val="bg1"/>
                </a:solidFill>
                <a:latin typeface="Cambria"/>
                <a:ea typeface="Cambria"/>
                <a:cs typeface="Calibri"/>
              </a:rPr>
              <a:t>Jarret Morgan, PharmD Candidate and Keith Hecht, PharmD, BCOP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39502213" y="362310"/>
            <a:ext cx="9496796" cy="21852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000" cap="small">
                <a:solidFill>
                  <a:schemeClr val="bg1"/>
                </a:solidFill>
                <a:latin typeface="Calibri"/>
                <a:cs typeface="Calibri"/>
              </a:rPr>
              <a:t>School of 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38240"/>
            <a:ext cx="13459434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2" name="Picture 1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02107E57-34D8-C21B-4F45-4A1A2C51BC1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-5576" y="351077"/>
            <a:ext cx="13632366" cy="316174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6579E13-E777-9B79-5921-47E7B79023DD}"/>
              </a:ext>
            </a:extLst>
          </p:cNvPr>
          <p:cNvSpPr txBox="1"/>
          <p:nvPr/>
        </p:nvSpPr>
        <p:spPr>
          <a:xfrm>
            <a:off x="26251768" y="18407576"/>
            <a:ext cx="13143634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800" b="1">
                <a:latin typeface="Cambria"/>
                <a:ea typeface="Cambria"/>
                <a:cs typeface="Calibri"/>
              </a:rPr>
              <a:t>Figure 3: Incidence of Treatment-Related Adverse Events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7D52BC-5E3E-8015-81EB-D99B67CB2060}"/>
              </a:ext>
            </a:extLst>
          </p:cNvPr>
          <p:cNvSpPr txBox="1"/>
          <p:nvPr/>
        </p:nvSpPr>
        <p:spPr>
          <a:xfrm>
            <a:off x="26257066" y="6296950"/>
            <a:ext cx="1966940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latin typeface="Cambria"/>
                <a:ea typeface="Cambria"/>
                <a:cs typeface="Calibri"/>
              </a:rPr>
              <a:t>Table 1: Baseline Characteristics at BiTE Agent Initiation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08C829-F10E-BA41-B32C-5220B46643F6}"/>
              </a:ext>
            </a:extLst>
          </p:cNvPr>
          <p:cNvSpPr txBox="1"/>
          <p:nvPr/>
        </p:nvSpPr>
        <p:spPr>
          <a:xfrm>
            <a:off x="13451802" y="6300634"/>
            <a:ext cx="1493059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latin typeface="Cambria"/>
                <a:ea typeface="Cambria"/>
                <a:cs typeface="Calibri"/>
              </a:rPr>
              <a:t>Figure 1: Eligible Patients in Study (N = 10)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8071C8-7C55-9B62-297B-7E8D7F2EEB70}"/>
              </a:ext>
            </a:extLst>
          </p:cNvPr>
          <p:cNvSpPr txBox="1"/>
          <p:nvPr/>
        </p:nvSpPr>
        <p:spPr>
          <a:xfrm>
            <a:off x="26503614" y="26912046"/>
            <a:ext cx="1289858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cs typeface="Times New Roman"/>
              </a:rPr>
              <a:t>*100% of CRS events were grade 2</a:t>
            </a:r>
            <a:br>
              <a:rPr lang="en-US">
                <a:latin typeface="Times New Roman"/>
                <a:cs typeface="Times New Roman"/>
              </a:rPr>
            </a:br>
            <a:r>
              <a:rPr lang="en-US">
                <a:latin typeface="Times New Roman"/>
                <a:cs typeface="Times New Roman"/>
              </a:rPr>
              <a:t>**100% of ICANS events were grade 1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578F3C-C364-38A9-6BA7-8ADCE1B8451A}"/>
              </a:ext>
            </a:extLst>
          </p:cNvPr>
          <p:cNvSpPr txBox="1"/>
          <p:nvPr/>
        </p:nvSpPr>
        <p:spPr>
          <a:xfrm>
            <a:off x="39513649" y="19761908"/>
            <a:ext cx="11267523" cy="80945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4000" b="1">
                <a:latin typeface="Calibri"/>
                <a:ea typeface="Calibri"/>
                <a:cs typeface="Times New Roman"/>
              </a:rPr>
              <a:t>Observed disease response rates exceeded those previously reported in clinical trials for the agents assessed in this retrospective review out of St. Lukes Hospital</a:t>
            </a:r>
            <a:endParaRPr lang="en-US"/>
          </a:p>
          <a:p>
            <a:pPr marL="571500" indent="-571500">
              <a:buFont typeface="Arial"/>
              <a:buChar char="•"/>
            </a:pPr>
            <a:r>
              <a:rPr lang="en-US" sz="4000" b="1" dirty="0">
                <a:latin typeface="Calibri"/>
                <a:ea typeface="Calibri"/>
                <a:cs typeface="Times New Roman"/>
              </a:rPr>
              <a:t>Incidence of both ICANS and CRS were substantially lower than rates previously reported in clinical trials</a:t>
            </a:r>
            <a:endParaRPr lang="en-US" dirty="0"/>
          </a:p>
          <a:p>
            <a:pPr marL="571500" indent="-571500">
              <a:buFont typeface="Arial"/>
              <a:buChar char="•"/>
            </a:pPr>
            <a:r>
              <a:rPr lang="en-US" sz="4000" b="1" dirty="0">
                <a:latin typeface="Calibri"/>
                <a:ea typeface="Calibri"/>
                <a:cs typeface="Times New Roman"/>
              </a:rPr>
              <a:t>Longer treatment duration and higher utilization of </a:t>
            </a:r>
            <a:r>
              <a:rPr lang="en-US" sz="4000" b="1" dirty="0" err="1">
                <a:latin typeface="Calibri"/>
                <a:ea typeface="Calibri"/>
                <a:cs typeface="Times New Roman"/>
              </a:rPr>
              <a:t>teclistamab</a:t>
            </a:r>
            <a:r>
              <a:rPr lang="en-US" sz="4000" b="1" dirty="0">
                <a:latin typeface="Calibri"/>
                <a:ea typeface="Calibri"/>
                <a:cs typeface="Times New Roman"/>
              </a:rPr>
              <a:t> may be attributable to its comparatively greater incidence of adverse events </a:t>
            </a:r>
            <a:endParaRPr lang="en-US" dirty="0">
              <a:cs typeface="Times New Roman" pitchFamily="18" charset="0"/>
            </a:endParaRPr>
          </a:p>
          <a:p>
            <a:pPr marL="571500" indent="-571500">
              <a:buFont typeface="Arial"/>
              <a:buChar char="•"/>
            </a:pPr>
            <a:endParaRPr lang="en-US" sz="4000" b="1">
              <a:latin typeface="Calibri"/>
              <a:ea typeface="Calibri"/>
              <a:cs typeface="Times New Roman"/>
            </a:endParaRPr>
          </a:p>
          <a:p>
            <a:pPr marL="571500" indent="-571500">
              <a:buFont typeface="Arial"/>
              <a:buChar char="•"/>
            </a:pPr>
            <a:endParaRPr lang="en-US" sz="4000" b="1"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4AEF730-9873-89FF-D0E0-93F1E130B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866121"/>
              </p:ext>
            </p:extLst>
          </p:nvPr>
        </p:nvGraphicFramePr>
        <p:xfrm>
          <a:off x="26257369" y="7204542"/>
          <a:ext cx="23674640" cy="912921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918660">
                  <a:extLst>
                    <a:ext uri="{9D8B030D-6E8A-4147-A177-3AD203B41FA5}">
                      <a16:colId xmlns:a16="http://schemas.microsoft.com/office/drawing/2014/main" val="713610209"/>
                    </a:ext>
                  </a:extLst>
                </a:gridCol>
                <a:gridCol w="5918660">
                  <a:extLst>
                    <a:ext uri="{9D8B030D-6E8A-4147-A177-3AD203B41FA5}">
                      <a16:colId xmlns:a16="http://schemas.microsoft.com/office/drawing/2014/main" val="2896216088"/>
                    </a:ext>
                  </a:extLst>
                </a:gridCol>
                <a:gridCol w="5918660">
                  <a:extLst>
                    <a:ext uri="{9D8B030D-6E8A-4147-A177-3AD203B41FA5}">
                      <a16:colId xmlns:a16="http://schemas.microsoft.com/office/drawing/2014/main" val="3888880966"/>
                    </a:ext>
                  </a:extLst>
                </a:gridCol>
                <a:gridCol w="5918660">
                  <a:extLst>
                    <a:ext uri="{9D8B030D-6E8A-4147-A177-3AD203B41FA5}">
                      <a16:colId xmlns:a16="http://schemas.microsoft.com/office/drawing/2014/main" val="4250526305"/>
                    </a:ext>
                  </a:extLst>
                </a:gridCol>
              </a:tblGrid>
              <a:tr h="546055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Average (Range) </a:t>
                      </a:r>
                      <a:endParaRPr lang="en-US" sz="4000" b="1">
                        <a:solidFill>
                          <a:srgbClr val="FFFFFF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N (%) </a:t>
                      </a:r>
                      <a:endParaRPr lang="en-US" sz="4000" b="1">
                        <a:solidFill>
                          <a:srgbClr val="FFFFFF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047121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Age in Years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Received Transplant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168970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err="1">
                          <a:effectLst/>
                          <a:latin typeface="Cambria"/>
                        </a:rPr>
                        <a:t>Teclistamab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79 (58-89+)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Teclistamab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>
                          <a:effectLst/>
                          <a:latin typeface="Cambria"/>
                        </a:rPr>
                        <a:t>3 (38%)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75025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algn="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 err="1">
                          <a:effectLst/>
                          <a:latin typeface="Cambria"/>
                        </a:rPr>
                        <a:t>Talquetamab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80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Talquetamab</a:t>
                      </a:r>
                      <a:endParaRPr lang="en-US" sz="4000" b="0" i="0" u="none" strike="noStrike" noProof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1 (100%)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05176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algn="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 err="1">
                          <a:effectLst/>
                          <a:latin typeface="Cambria"/>
                        </a:rPr>
                        <a:t>Linvoseltamab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37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Linvoseltamab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1 (100%)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790025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Serum Creatinine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Male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879331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Teclistamab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1.64 (0.82-2.81)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Teclistamab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5 (63%)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424507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Talquetamab</a:t>
                      </a:r>
                      <a:endParaRPr lang="en-US" sz="4000" b="0" i="0" u="none" strike="noStrike" noProof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 1.76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Talquetamab</a:t>
                      </a:r>
                      <a:endParaRPr lang="en-US" sz="4000" b="0" i="0" u="none" strike="noStrike" noProof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1 (100%)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718098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Linvoseltamab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0.93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Linvoseltamab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1 (100%)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602419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Serum Albumin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40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endParaRPr lang="en-US" sz="4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endParaRPr lang="en-US" sz="4000" b="1" dirty="0">
                        <a:effectLst/>
                        <a:latin typeface="Cambria"/>
                      </a:endParaRPr>
                    </a:p>
                  </a:txBody>
                  <a:tcPr anchor="ctr">
                    <a:lnL w="9524">
                      <a:solidFill>
                        <a:srgbClr val="000000"/>
                      </a:solidFill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213569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Teclistamab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3.7 (3.2-4.2)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endParaRPr lang="en-US" sz="4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endParaRPr lang="en-US" sz="4000" b="1" dirty="0">
                        <a:effectLst/>
                        <a:latin typeface="Cambria"/>
                      </a:endParaRPr>
                    </a:p>
                  </a:txBody>
                  <a:tcPr anchor="ctr">
                    <a:lnL w="9524">
                      <a:solidFill>
                        <a:srgbClr val="000000"/>
                      </a:solidFill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711764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Talquetamab</a:t>
                      </a:r>
                      <a:endParaRPr lang="en-US" sz="4000" b="0" i="0" u="none" strike="noStrike" noProof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3.8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endParaRPr lang="en-US" sz="4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endParaRPr lang="en-US" sz="4000" b="1" dirty="0">
                        <a:effectLst/>
                        <a:latin typeface="Cambria"/>
                      </a:endParaRPr>
                    </a:p>
                  </a:txBody>
                  <a:tcPr anchor="ctr">
                    <a:lnL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437032"/>
                  </a:ext>
                </a:extLst>
              </a:tr>
              <a:tr h="546055"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r>
                        <a:rPr lang="en-US" sz="4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Linvoseltamab</a:t>
                      </a:r>
                      <a:endParaRPr lang="en-US" sz="4000"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r>
                        <a:rPr lang="en-US" sz="4000" b="1" dirty="0">
                          <a:effectLst/>
                          <a:latin typeface="Cambria"/>
                        </a:rPr>
                        <a:t>4.4 (N/A)</a:t>
                      </a:r>
                      <a:endParaRPr lang="en-US" sz="4000"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5175"/>
                        </a:lnSpc>
                        <a:buNone/>
                      </a:pPr>
                      <a:endParaRPr lang="en-US" sz="4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5175"/>
                        </a:lnSpc>
                        <a:buNone/>
                      </a:pPr>
                      <a:endParaRPr lang="en-US" sz="4000" b="1" dirty="0">
                        <a:effectLst/>
                        <a:latin typeface="Cambria"/>
                      </a:endParaRPr>
                    </a:p>
                  </a:txBody>
                  <a:tcPr anchor="ctr">
                    <a:lnL w="9524">
                      <a:solidFill>
                        <a:srgbClr val="000000"/>
                      </a:solidFill>
                    </a:lnL>
                    <a:lnR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313474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A4DE3C2B-6B88-14C8-B483-F06ABBA01E21}"/>
              </a:ext>
            </a:extLst>
          </p:cNvPr>
          <p:cNvSpPr txBox="1"/>
          <p:nvPr/>
        </p:nvSpPr>
        <p:spPr>
          <a:xfrm>
            <a:off x="12878124" y="18226696"/>
            <a:ext cx="12073548" cy="12618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800" b="1">
                <a:latin typeface="Cambria"/>
                <a:ea typeface="Cambria"/>
                <a:cs typeface="Calibri"/>
              </a:rPr>
              <a:t>Figure 3: Percentage of Patients Achieving a Disease Response</a:t>
            </a:r>
          </a:p>
        </p:txBody>
      </p:sp>
      <p:pic>
        <p:nvPicPr>
          <p:cNvPr id="5" name="Picture 4" descr="A red circle with blue and purple squares&#10;&#10;AI-generated content may be incorrect.">
            <a:extLst>
              <a:ext uri="{FF2B5EF4-FFF2-40B4-BE49-F238E27FC236}">
                <a16:creationId xmlns:a16="http://schemas.microsoft.com/office/drawing/2014/main" id="{31482F88-4FFF-9642-71B2-2D5F0BED6A87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 l="17460" t="1587" r="19253" b="3175"/>
          <a:stretch>
            <a:fillRect/>
          </a:stretch>
        </p:blipFill>
        <p:spPr>
          <a:xfrm>
            <a:off x="14886244" y="7907205"/>
            <a:ext cx="10015844" cy="8210376"/>
          </a:xfrm>
          <a:prstGeom prst="rect">
            <a:avLst/>
          </a:prstGeom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38E2EE7-FA0C-F364-48F6-4380897ACD75}"/>
              </a:ext>
            </a:extLst>
          </p:cNvPr>
          <p:cNvSpPr txBox="1"/>
          <p:nvPr/>
        </p:nvSpPr>
        <p:spPr>
          <a:xfrm flipH="1">
            <a:off x="17640233" y="9399068"/>
            <a:ext cx="65340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 dirty="0">
                <a:solidFill>
                  <a:schemeClr val="bg1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BF19F2-E7E9-D8F9-1D27-781395E826C6}"/>
              </a:ext>
            </a:extLst>
          </p:cNvPr>
          <p:cNvSpPr txBox="1"/>
          <p:nvPr/>
        </p:nvSpPr>
        <p:spPr>
          <a:xfrm>
            <a:off x="18974601" y="8478197"/>
            <a:ext cx="81204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 dirty="0">
                <a:solidFill>
                  <a:schemeClr val="bg1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AE4436-0F32-F9AA-5DDD-758423CE35B2}"/>
              </a:ext>
            </a:extLst>
          </p:cNvPr>
          <p:cNvSpPr txBox="1"/>
          <p:nvPr/>
        </p:nvSpPr>
        <p:spPr>
          <a:xfrm>
            <a:off x="21733194" y="12797944"/>
            <a:ext cx="81204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 dirty="0">
                <a:solidFill>
                  <a:schemeClr val="bg1"/>
                </a:solidFill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71D098-1F13-E47A-1DDB-7B6EA646E36F}"/>
              </a:ext>
            </a:extLst>
          </p:cNvPr>
          <p:cNvSpPr txBox="1"/>
          <p:nvPr/>
        </p:nvSpPr>
        <p:spPr>
          <a:xfrm rot="-10800000" flipH="1" flipV="1">
            <a:off x="21560799" y="21401532"/>
            <a:ext cx="282070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  <a:latin typeface="Times New Roman"/>
                <a:cs typeface="Times New Roman"/>
              </a:rPr>
              <a:t>88%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EEBF2EB-8AD9-E1E2-6A2D-2971FDCBAE8D}"/>
              </a:ext>
            </a:extLst>
          </p:cNvPr>
          <p:cNvSpPr txBox="1"/>
          <p:nvPr/>
        </p:nvSpPr>
        <p:spPr>
          <a:xfrm rot="-10800000" flipH="1" flipV="1">
            <a:off x="22964748" y="23228175"/>
            <a:ext cx="282070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  <a:latin typeface="Times New Roman"/>
                <a:cs typeface="Times New Roman"/>
              </a:rPr>
              <a:t>100%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05D18D-10AD-725F-1D61-5E5E1A5CAAF0}"/>
              </a:ext>
            </a:extLst>
          </p:cNvPr>
          <p:cNvSpPr txBox="1"/>
          <p:nvPr/>
        </p:nvSpPr>
        <p:spPr>
          <a:xfrm rot="-10800000" flipH="1" flipV="1">
            <a:off x="23010037" y="25085011"/>
            <a:ext cx="282070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  <a:latin typeface="Times New Roman"/>
                <a:cs typeface="Times New Roman"/>
              </a:rPr>
              <a:t>100%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F0EC94-1D55-6C95-3ED2-54CFBC4A5A6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255483" y="19608096"/>
            <a:ext cx="12119815" cy="7318700"/>
          </a:xfrm>
          <a:prstGeom prst="rect">
            <a:avLst/>
          </a:prstGeom>
        </p:spPr>
      </p:pic>
      <p:pic>
        <p:nvPicPr>
          <p:cNvPr id="28" name="Picture 27" descr="A graph with different colored bars&#10;&#10;AI-generated content may be incorrect.">
            <a:extLst>
              <a:ext uri="{FF2B5EF4-FFF2-40B4-BE49-F238E27FC236}">
                <a16:creationId xmlns:a16="http://schemas.microsoft.com/office/drawing/2014/main" id="{9DF2EF0A-7A29-AF25-3462-517489001C8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897727" y="19608424"/>
            <a:ext cx="12107664" cy="731869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7976B2F-3FA7-D14D-1DB1-8CDC677795A8}"/>
              </a:ext>
            </a:extLst>
          </p:cNvPr>
          <p:cNvSpPr txBox="1"/>
          <p:nvPr/>
        </p:nvSpPr>
        <p:spPr>
          <a:xfrm>
            <a:off x="22133553" y="24961794"/>
            <a:ext cx="1406769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solidFill>
                  <a:schemeClr val="bg1"/>
                </a:solidFill>
                <a:latin typeface="Times New Roman"/>
                <a:cs typeface="Times New Roman"/>
              </a:rPr>
              <a:t>88%</a:t>
            </a:r>
            <a:endParaRPr lang="en-US" sz="3000">
              <a:solidFill>
                <a:schemeClr val="bg1"/>
              </a:solidFill>
              <a:cs typeface="Times New Roman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78F4B1B-A8EC-4ACF-B23F-1354F70A2B2F}"/>
              </a:ext>
            </a:extLst>
          </p:cNvPr>
          <p:cNvSpPr txBox="1"/>
          <p:nvPr/>
        </p:nvSpPr>
        <p:spPr>
          <a:xfrm>
            <a:off x="23418959" y="23230429"/>
            <a:ext cx="1406769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solidFill>
                  <a:schemeClr val="bg1"/>
                </a:solidFill>
                <a:latin typeface="Times New Roman"/>
                <a:cs typeface="Times New Roman"/>
              </a:rPr>
              <a:t>100%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14EC6D-F719-2BAE-D17F-1F5C9F1EF775}"/>
              </a:ext>
            </a:extLst>
          </p:cNvPr>
          <p:cNvSpPr txBox="1"/>
          <p:nvPr/>
        </p:nvSpPr>
        <p:spPr>
          <a:xfrm>
            <a:off x="23418958" y="21472831"/>
            <a:ext cx="1406769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solidFill>
                  <a:schemeClr val="bg1"/>
                </a:solidFill>
                <a:latin typeface="Times New Roman"/>
                <a:cs typeface="Times New Roman"/>
              </a:rPr>
              <a:t>100%</a:t>
            </a:r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5524F6-DD0E-43D3-A915-CE68DD4D15E4}">
  <ds:schemaRefs>
    <ds:schemaRef ds:uri="262ce654-f5af-4a45-9b20-5fdc4840ab60"/>
    <ds:schemaRef ds:uri="a2cd7ae3-5402-456d-8933-4c018a18049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557E216-2294-4FBB-B93B-1446CA2C664B}">
  <ds:schemaRefs>
    <ds:schemaRef ds:uri="262ce654-f5af-4a45-9b20-5fdc4840ab60"/>
    <ds:schemaRef ds:uri="a2cd7ae3-5402-456d-8933-4c018a1804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Custom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145</cp:revision>
  <cp:lastPrinted>2006-11-02T20:06:02Z</cp:lastPrinted>
  <dcterms:created xsi:type="dcterms:W3CDTF">1998-05-12T01:50:54Z</dcterms:created>
  <dcterms:modified xsi:type="dcterms:W3CDTF">2026-03-30T18:06:49Z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