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7" r:id="rId5"/>
  </p:sldIdLst>
  <p:sldSz cx="51206400" cy="288036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1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thili Deshpande" initials="MD" lastIdx="5" clrIdx="0">
    <p:extLst>
      <p:ext uri="{19B8F6BF-5375-455C-9EA6-DF929625EA0E}">
        <p15:presenceInfo xmlns:p15="http://schemas.microsoft.com/office/powerpoint/2012/main" userId="S-1-5-21-3267252026-959778862-486524141-50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000"/>
    <a:srgbClr val="AD0000"/>
    <a:srgbClr val="5D739A"/>
    <a:srgbClr val="8784C7"/>
    <a:srgbClr val="AD84C6"/>
    <a:srgbClr val="BD9DD1"/>
    <a:srgbClr val="996633"/>
    <a:srgbClr val="FFFFCC"/>
    <a:srgbClr val="DBB691"/>
    <a:srgbClr val="E6C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1" d="100"/>
          <a:sy n="21" d="100"/>
        </p:scale>
        <p:origin x="180" y="330"/>
      </p:cViewPr>
      <p:guideLst>
        <p:guide orient="horz" pos="3251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4.8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1.1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2.2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3.6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6.4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7.1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46.7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16.3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41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6.6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8.6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0.0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1.8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3.5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4.7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5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fld id="{D071F007-1291-471D-8277-D0976C0165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491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71F007-1291-471D-8277-D0976C0165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0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4" y="8947369"/>
            <a:ext cx="43526075" cy="61745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6322040"/>
            <a:ext cx="35845751" cy="7360920"/>
          </a:xfrm>
        </p:spPr>
        <p:txBody>
          <a:bodyPr/>
          <a:lstStyle>
            <a:lvl1pPr marL="0" indent="0" algn="ctr">
              <a:buNone/>
              <a:defRPr/>
            </a:lvl1pPr>
            <a:lvl2pPr marL="360045" indent="0" algn="ctr">
              <a:buNone/>
              <a:defRPr/>
            </a:lvl2pPr>
            <a:lvl3pPr marL="720090" indent="0" algn="ctr">
              <a:buNone/>
              <a:defRPr/>
            </a:lvl3pPr>
            <a:lvl4pPr marL="1080135" indent="0" algn="ctr">
              <a:buNone/>
              <a:defRPr/>
            </a:lvl4pPr>
            <a:lvl5pPr marL="1440180" indent="0" algn="ctr">
              <a:buNone/>
              <a:defRPr/>
            </a:lvl5pPr>
            <a:lvl6pPr marL="1800225" indent="0" algn="ctr">
              <a:buNone/>
              <a:defRPr/>
            </a:lvl6pPr>
            <a:lvl7pPr marL="2160270" indent="0" algn="ctr">
              <a:buNone/>
              <a:defRPr/>
            </a:lvl7pPr>
            <a:lvl8pPr marL="2520315" indent="0" algn="ctr">
              <a:buNone/>
              <a:defRPr/>
            </a:lvl8pPr>
            <a:lvl9pPr marL="288036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96BE3-0845-4110-9F5B-ACA10210A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032A0-9072-4367-A512-E616B88E4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4" y="2560320"/>
            <a:ext cx="10880725" cy="23042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4" y="2560320"/>
            <a:ext cx="32492950" cy="23042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EB0ED-EA5B-4569-A7D8-99B3B49A7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51DE-63B7-4A8E-A59E-20A58B7B9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1" y="18508564"/>
            <a:ext cx="43526075" cy="5720715"/>
          </a:xfrm>
        </p:spPr>
        <p:txBody>
          <a:bodyPr anchor="t"/>
          <a:lstStyle>
            <a:lvl1pPr algn="l">
              <a:defRPr sz="31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1" y="12207776"/>
            <a:ext cx="43526075" cy="6300788"/>
          </a:xfrm>
        </p:spPr>
        <p:txBody>
          <a:bodyPr anchor="b"/>
          <a:lstStyle>
            <a:lvl1pPr marL="0" indent="0">
              <a:buNone/>
              <a:defRPr sz="1575"/>
            </a:lvl1pPr>
            <a:lvl2pPr marL="360045" indent="0">
              <a:buNone/>
              <a:defRPr sz="1418"/>
            </a:lvl2pPr>
            <a:lvl3pPr marL="720090" indent="0">
              <a:buNone/>
              <a:defRPr sz="1260"/>
            </a:lvl3pPr>
            <a:lvl4pPr marL="1080135" indent="0">
              <a:buNone/>
              <a:defRPr sz="1103"/>
            </a:lvl4pPr>
            <a:lvl5pPr marL="1440180" indent="0">
              <a:buNone/>
              <a:defRPr sz="1103"/>
            </a:lvl5pPr>
            <a:lvl6pPr marL="1800225" indent="0">
              <a:buNone/>
              <a:defRPr sz="1103"/>
            </a:lvl6pPr>
            <a:lvl7pPr marL="2160270" indent="0">
              <a:buNone/>
              <a:defRPr sz="1103"/>
            </a:lvl7pPr>
            <a:lvl8pPr marL="2520315" indent="0">
              <a:buNone/>
              <a:defRPr sz="1103"/>
            </a:lvl8pPr>
            <a:lvl9pPr marL="2880360" indent="0">
              <a:buNone/>
              <a:defRPr sz="11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6EB74-01EA-41B6-9568-6B66CC78D6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4" y="8321040"/>
            <a:ext cx="21686837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1" y="8321040"/>
            <a:ext cx="21686838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76DBA-CCCC-45C7-8D8C-684B4F83C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53895"/>
            <a:ext cx="46085125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9" y="6447057"/>
            <a:ext cx="22625050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9" y="9134893"/>
            <a:ext cx="22625050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6447057"/>
            <a:ext cx="22632988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9134893"/>
            <a:ext cx="22632988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7347-4B18-43FD-B2FD-89EFC73ECA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E70E2-30CA-47AC-B627-A98691816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FE1A9-0039-42BE-8F87-49C5B7C85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46394"/>
            <a:ext cx="16846550" cy="4880610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146393"/>
            <a:ext cx="28625800" cy="24583073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9" y="6027003"/>
            <a:ext cx="16846550" cy="1970246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91AF8-C919-4FC5-9A8F-465D7B3DE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6" y="20162520"/>
            <a:ext cx="30724475" cy="2380298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6" y="2574072"/>
            <a:ext cx="30724475" cy="1728216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6" y="22542817"/>
            <a:ext cx="30724475" cy="338042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5831B-94D4-481E-ADDA-11D665AAE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4" y="2560320"/>
            <a:ext cx="435260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4" y="8321040"/>
            <a:ext cx="43526075" cy="1728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9" y="26243280"/>
            <a:ext cx="16214725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ct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fld id="{A9BE1DDC-285F-4D3E-B3A5-D383460F9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+mj-lt"/>
          <a:ea typeface="+mj-ea"/>
          <a:cs typeface="+mj-cs"/>
        </a:defRPr>
      </a:lvl1pPr>
      <a:lvl2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2pPr>
      <a:lvl3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3pPr>
      <a:lvl4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4pPr>
      <a:lvl5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5pPr>
      <a:lvl6pPr marL="36004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6pPr>
      <a:lvl7pPr marL="72009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7pPr>
      <a:lvl8pPr marL="108013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8pPr>
      <a:lvl9pPr marL="144018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9pPr>
    </p:titleStyle>
    <p:bodyStyle>
      <a:lvl1pPr marL="1542693" indent="-1542693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4254">
          <a:solidFill>
            <a:schemeClr val="tx1"/>
          </a:solidFill>
          <a:latin typeface="+mn-lt"/>
          <a:ea typeface="+mn-ea"/>
          <a:cs typeface="+mn-cs"/>
        </a:defRPr>
      </a:lvl1pPr>
      <a:lvl2pPr marL="3346669" indent="-1282660" algn="l" defTabSz="4121766" rtl="0" eaLnBrk="0" fontAlgn="base" hangingPunct="0">
        <a:spcBef>
          <a:spcPct val="20000"/>
        </a:spcBef>
        <a:spcAft>
          <a:spcPct val="0"/>
        </a:spcAft>
        <a:buChar char="–"/>
        <a:defRPr sz="12521">
          <a:solidFill>
            <a:schemeClr val="tx1"/>
          </a:solidFill>
          <a:latin typeface="+mn-lt"/>
        </a:defRPr>
      </a:lvl2pPr>
      <a:lvl3pPr marL="5150644" indent="-1028879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0789">
          <a:solidFill>
            <a:schemeClr val="tx1"/>
          </a:solidFill>
          <a:latin typeface="+mn-lt"/>
        </a:defRPr>
      </a:lvl3pPr>
      <a:lvl4pPr marL="7207151" indent="-1021378" algn="l" defTabSz="4121766" rtl="0" eaLnBrk="0" fontAlgn="base" hangingPunct="0">
        <a:spcBef>
          <a:spcPct val="20000"/>
        </a:spcBef>
        <a:spcAft>
          <a:spcPct val="0"/>
        </a:spcAft>
        <a:buChar char="–"/>
        <a:defRPr sz="9056">
          <a:solidFill>
            <a:schemeClr val="tx1"/>
          </a:solidFill>
          <a:latin typeface="+mn-lt"/>
        </a:defRPr>
      </a:lvl4pPr>
      <a:lvl5pPr marL="926490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5pPr>
      <a:lvl6pPr marL="962495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6pPr>
      <a:lvl7pPr marL="998499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7pPr>
      <a:lvl8pPr marL="1034504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8pPr>
      <a:lvl9pPr marL="1070508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customXml" Target="../ink/ink9.xml"/><Relationship Id="rId18" Type="http://schemas.openxmlformats.org/officeDocument/2006/relationships/customXml" Target="../ink/ink14.xml"/><Relationship Id="rId26" Type="http://schemas.openxmlformats.org/officeDocument/2006/relationships/image" Target="../media/image4.png"/><Relationship Id="rId3" Type="http://schemas.openxmlformats.org/officeDocument/2006/relationships/notesSlide" Target="../notesSlides/notesSlide1.xml"/><Relationship Id="rId21" Type="http://schemas.openxmlformats.org/officeDocument/2006/relationships/customXml" Target="../ink/ink17.xml"/><Relationship Id="rId7" Type="http://schemas.openxmlformats.org/officeDocument/2006/relationships/customXml" Target="../ink/ink3.xml"/><Relationship Id="rId12" Type="http://schemas.openxmlformats.org/officeDocument/2006/relationships/customXml" Target="../ink/ink8.xml"/><Relationship Id="rId17" Type="http://schemas.openxmlformats.org/officeDocument/2006/relationships/customXml" Target="../ink/ink13.xml"/><Relationship Id="rId25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6" Type="http://schemas.openxmlformats.org/officeDocument/2006/relationships/customXml" Target="../ink/ink12.xml"/><Relationship Id="rId20" Type="http://schemas.openxmlformats.org/officeDocument/2006/relationships/customXml" Target="../ink/ink16.xml"/><Relationship Id="rId1" Type="http://schemas.openxmlformats.org/officeDocument/2006/relationships/tags" Target="../tags/tag1.xml"/><Relationship Id="rId6" Type="http://schemas.openxmlformats.org/officeDocument/2006/relationships/customXml" Target="../ink/ink2.xml"/><Relationship Id="rId11" Type="http://schemas.openxmlformats.org/officeDocument/2006/relationships/customXml" Target="../ink/ink7.xml"/><Relationship Id="rId24" Type="http://schemas.openxmlformats.org/officeDocument/2006/relationships/image" Target="../media/image2.png"/><Relationship Id="rId5" Type="http://schemas.openxmlformats.org/officeDocument/2006/relationships/image" Target="../media/image1.png"/><Relationship Id="rId15" Type="http://schemas.openxmlformats.org/officeDocument/2006/relationships/customXml" Target="../ink/ink11.xml"/><Relationship Id="rId23" Type="http://schemas.openxmlformats.org/officeDocument/2006/relationships/customXml" Target="../ink/ink19.xml"/><Relationship Id="rId10" Type="http://schemas.openxmlformats.org/officeDocument/2006/relationships/customXml" Target="../ink/ink6.xml"/><Relationship Id="rId19" Type="http://schemas.openxmlformats.org/officeDocument/2006/relationships/customXml" Target="../ink/ink15.xml"/><Relationship Id="rId4" Type="http://schemas.openxmlformats.org/officeDocument/2006/relationships/customXml" Target="../ink/ink1.xml"/><Relationship Id="rId9" Type="http://schemas.openxmlformats.org/officeDocument/2006/relationships/customXml" Target="../ink/ink5.xml"/><Relationship Id="rId14" Type="http://schemas.openxmlformats.org/officeDocument/2006/relationships/customXml" Target="../ink/ink10.xml"/><Relationship Id="rId22" Type="http://schemas.openxmlformats.org/officeDocument/2006/relationships/customXml" Target="../ink/ink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605">
            <a:extLst>
              <a:ext uri="{FF2B5EF4-FFF2-40B4-BE49-F238E27FC236}">
                <a16:creationId xmlns:a16="http://schemas.microsoft.com/office/drawing/2014/main" id="{29E51F4A-00D9-451F-90B5-AD0A21C78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687" y="4731897"/>
            <a:ext cx="14587222" cy="124193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BACKGROUND</a:t>
            </a:r>
          </a:p>
        </p:txBody>
      </p:sp>
      <p:sp>
        <p:nvSpPr>
          <p:cNvPr id="10" name="Text Box 4607">
            <a:extLst>
              <a:ext uri="{FF2B5EF4-FFF2-40B4-BE49-F238E27FC236}">
                <a16:creationId xmlns:a16="http://schemas.microsoft.com/office/drawing/2014/main" id="{634DC8F5-E345-4ADB-B48E-1F31421B0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419" y="15962325"/>
            <a:ext cx="14380672" cy="1282733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METHODS</a:t>
            </a:r>
          </a:p>
        </p:txBody>
      </p:sp>
      <p:sp>
        <p:nvSpPr>
          <p:cNvPr id="12" name="Text Box 4607">
            <a:extLst>
              <a:ext uri="{FF2B5EF4-FFF2-40B4-BE49-F238E27FC236}">
                <a16:creationId xmlns:a16="http://schemas.microsoft.com/office/drawing/2014/main" id="{D83FB904-192E-40FC-B8CE-1BD24E82E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68634" y="14420845"/>
            <a:ext cx="10912109" cy="1216766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CONCLUSION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05A69D-F5D7-4118-B676-5D09CF0E6E46}"/>
              </a:ext>
            </a:extLst>
          </p:cNvPr>
          <p:cNvSpPr/>
          <p:nvPr/>
        </p:nvSpPr>
        <p:spPr>
          <a:xfrm>
            <a:off x="142529" y="6170201"/>
            <a:ext cx="14582613" cy="978729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Beta-lactam antibiotics are among the most prescribed antimicrobials, yet up to 10% of patients report a penicillin allergy. Over 90% of these reported allergies are inaccurate, outdated, or non–IgE mediated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Mislabeling penicillin allergies leads to: use of broader-spectrum, less effective, or more toxic alternatives; increased risk of antimicrobial resistance; higher rates of </a:t>
            </a:r>
            <a:r>
              <a:rPr lang="en-US" sz="4200" i="1">
                <a:latin typeface="Arial"/>
                <a:cs typeface="Arial"/>
              </a:rPr>
              <a:t>C. difficile</a:t>
            </a:r>
            <a:r>
              <a:rPr lang="en-US" sz="4200">
                <a:latin typeface="Arial"/>
                <a:cs typeface="Arial"/>
              </a:rPr>
              <a:t> infection; longer hospital stays; and higher costs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EHR allergy documentation is frequently incomplete, lacking reaction descriptions or incorrectly classifying adverse effects as allergies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Pharmacist-led allergy clarification is a proven strategy that improves antimicrobial stewardship (AMS) outcomes by restoring access to optimal beta-lactam therapy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A641A2-86B6-474C-AEA8-ABA41359313B}"/>
              </a:ext>
            </a:extLst>
          </p:cNvPr>
          <p:cNvSpPr txBox="1"/>
          <p:nvPr/>
        </p:nvSpPr>
        <p:spPr>
          <a:xfrm>
            <a:off x="137034" y="17249590"/>
            <a:ext cx="14582612" cy="110799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Prospective, pharmacy-driven clarification project conducted over five weeks at Sarah Bush Lincoln Health Center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b="1">
                <a:latin typeface="Arial"/>
                <a:cs typeface="Arial"/>
              </a:rPr>
              <a:t>Inclusion Criteria: </a:t>
            </a:r>
            <a:r>
              <a:rPr lang="en-US" sz="4200">
                <a:latin typeface="Arial"/>
                <a:cs typeface="Arial"/>
              </a:rPr>
              <a:t>Hospitalized adults ≥18 years old &amp; documented beta-lactam allergy in EHR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b="1">
                <a:latin typeface="Arial"/>
                <a:cs typeface="Arial"/>
              </a:rPr>
              <a:t>Exclusion Criteria</a:t>
            </a:r>
            <a:r>
              <a:rPr lang="en-US" sz="4200">
                <a:latin typeface="Arial"/>
                <a:cs typeface="Arial"/>
              </a:rPr>
              <a:t>: Admitted to behavioral health or labor &amp; delivery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b="1">
                <a:latin typeface="Arial"/>
                <a:cs typeface="Arial"/>
              </a:rPr>
              <a:t>Process: </a:t>
            </a:r>
            <a:r>
              <a:rPr lang="en-US" sz="4200">
                <a:latin typeface="Arial"/>
                <a:cs typeface="Arial"/>
              </a:rPr>
              <a:t>Daily Cerner EHR report identified eligible patients, pharmacist conducted structured interviews with patients or caregivers, EHR allergy documentation was immediately updated when warranted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Interview questions assessed: Reaction type, Timing, Severity, Outcome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b="1">
                <a:latin typeface="Arial"/>
                <a:cs typeface="Arial"/>
              </a:rPr>
              <a:t>Intervention Types: </a:t>
            </a:r>
            <a:r>
              <a:rPr lang="en-US" sz="4200">
                <a:latin typeface="Arial"/>
                <a:cs typeface="Arial"/>
              </a:rPr>
              <a:t>Allergy → intolerance/ contraindication, intolerance/contraindication → allergy, reaction added, reaction clarified, beta-lactam allergy removed, beta-lactam allergy added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2610FB-8CC4-4241-A3FF-84F81A61B9EF}"/>
              </a:ext>
            </a:extLst>
          </p:cNvPr>
          <p:cNvSpPr txBox="1"/>
          <p:nvPr/>
        </p:nvSpPr>
        <p:spPr>
          <a:xfrm>
            <a:off x="40181528" y="15756978"/>
            <a:ext cx="10953673" cy="123726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>
                <a:latin typeface="Arial"/>
                <a:cs typeface="Arial"/>
              </a:rPr>
              <a:t>Pharmacist-led allergy clarification significantly improves the accuracy and clinical usefulness of beta-lactam allergy documentation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>
                <a:latin typeface="Arial"/>
                <a:cs typeface="Arial"/>
              </a:rPr>
              <a:t>Nearly all patients reviewed had errors or omissions requiring correction, highlighting the need for routine verification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>
                <a:latin typeface="Arial"/>
                <a:cs typeface="Arial"/>
              </a:rPr>
              <a:t>Improved allergy accuracy directly supports antimicrobial stewardship by: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200" dirty="0">
                <a:latin typeface="Arial"/>
                <a:cs typeface="Arial"/>
              </a:rPr>
              <a:t>expanding use of first-line beta-lactams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200" dirty="0">
                <a:latin typeface="Arial"/>
                <a:cs typeface="Arial"/>
              </a:rPr>
              <a:t>reducing unnecessary broad-spectrum therapy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200" dirty="0">
                <a:latin typeface="Arial"/>
                <a:cs typeface="Arial"/>
              </a:rPr>
              <a:t>lowering risk of resistance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200" dirty="0">
                <a:latin typeface="Arial"/>
                <a:cs typeface="Arial"/>
              </a:rPr>
              <a:t>lowering risk of </a:t>
            </a:r>
            <a:r>
              <a:rPr lang="en-US" sz="4200" i="1" dirty="0">
                <a:latin typeface="Arial"/>
                <a:cs typeface="Arial"/>
              </a:rPr>
              <a:t>C. difficile </a:t>
            </a:r>
            <a:r>
              <a:rPr lang="en-US" sz="4200" dirty="0">
                <a:latin typeface="Arial"/>
                <a:cs typeface="Arial"/>
              </a:rPr>
              <a:t>infection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4200" dirty="0">
                <a:latin typeface="Arial"/>
                <a:cs typeface="Arial"/>
              </a:rPr>
              <a:t>enhancing patient safety and therapeutic outcomes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dirty="0">
                <a:latin typeface="Arial"/>
                <a:cs typeface="Arial"/>
              </a:rPr>
              <a:t>This structured clarification model is feasible, effective, and scalable across inpatient settings</a:t>
            </a:r>
          </a:p>
        </p:txBody>
      </p:sp>
      <p:sp>
        <p:nvSpPr>
          <p:cNvPr id="23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35748" y="4713233"/>
            <a:ext cx="24890186" cy="121903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RESULTS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14:cNvPr>
              <p14:cNvContentPartPr/>
              <p14:nvPr/>
            </p14:nvContentPartPr>
            <p14:xfrm>
              <a:off x="33412175" y="18946367"/>
              <a:ext cx="66675" cy="66675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14:cNvPr>
              <p14:cNvContentPartPr/>
              <p14:nvPr/>
            </p14:nvContentPartPr>
            <p14:xfrm>
              <a:off x="34948367" y="13185647"/>
              <a:ext cx="66675" cy="66675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14:cNvPr>
              <p14:cNvContentPartPr/>
              <p14:nvPr/>
            </p14:nvContentPartPr>
            <p14:xfrm>
              <a:off x="30851855" y="20546567"/>
              <a:ext cx="66675" cy="66675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14:cNvPr>
              <p14:cNvContentPartPr/>
              <p14:nvPr/>
            </p14:nvContentPartPr>
            <p14:xfrm>
              <a:off x="35076383" y="12353543"/>
              <a:ext cx="66675" cy="66675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14:cNvPr>
              <p14:cNvContentPartPr/>
              <p14:nvPr/>
            </p14:nvContentPartPr>
            <p14:xfrm>
              <a:off x="34052255" y="14529815"/>
              <a:ext cx="66675" cy="66675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14:cNvPr>
              <p14:cNvContentPartPr/>
              <p14:nvPr/>
            </p14:nvContentPartPr>
            <p14:xfrm>
              <a:off x="34820351" y="10817351"/>
              <a:ext cx="66675" cy="66675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14:cNvPr>
              <p14:cNvContentPartPr/>
              <p14:nvPr/>
            </p14:nvContentPartPr>
            <p14:xfrm>
              <a:off x="30659831" y="13569695"/>
              <a:ext cx="66675" cy="6667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14:cNvPr>
              <p14:cNvContentPartPr/>
              <p14:nvPr/>
            </p14:nvContentPartPr>
            <p14:xfrm>
              <a:off x="-5760719" y="8257031"/>
              <a:ext cx="66675" cy="66675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14:cNvPr>
              <p14:cNvContentPartPr/>
              <p14:nvPr/>
            </p14:nvContentPartPr>
            <p14:xfrm>
              <a:off x="8641079" y="12609575"/>
              <a:ext cx="66675" cy="66675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14:cNvPr>
              <p14:cNvContentPartPr/>
              <p14:nvPr/>
            </p14:nvContentPartPr>
            <p14:xfrm>
              <a:off x="47749967" y="21442679"/>
              <a:ext cx="66675" cy="66675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14:cNvPr>
              <p14:cNvContentPartPr/>
              <p14:nvPr/>
            </p14:nvContentPartPr>
            <p14:xfrm>
              <a:off x="53574695" y="21634703"/>
              <a:ext cx="66675" cy="66675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14:cNvPr>
              <p14:cNvContentPartPr/>
              <p14:nvPr/>
            </p14:nvContentPartPr>
            <p14:xfrm>
              <a:off x="-3712463" y="11073383"/>
              <a:ext cx="66675" cy="66675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14:cNvPr>
              <p14:cNvContentPartPr/>
              <p14:nvPr/>
            </p14:nvContentPartPr>
            <p14:xfrm>
              <a:off x="32580071" y="10497311"/>
              <a:ext cx="66675" cy="66675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14:cNvPr>
              <p14:cNvContentPartPr/>
              <p14:nvPr/>
            </p14:nvContentPartPr>
            <p14:xfrm>
              <a:off x="32132015" y="22018751"/>
              <a:ext cx="66675" cy="66675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47483648" y="-2147483648"/>
                <a:ext cx="0" cy="0"/>
              </a:xfrm>
              <a:prstGeom prst="rect">
                <a:avLst/>
              </a:prstGeom>
            </p:spPr>
          </p:pic>
        </mc:Fallback>
      </mc:AlternateContent>
      <p:sp>
        <p:nvSpPr>
          <p:cNvPr id="44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73023" y="21226633"/>
            <a:ext cx="12737175" cy="1440091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LESSONS LEARNED </a:t>
            </a:r>
          </a:p>
        </p:txBody>
      </p:sp>
      <p:sp>
        <p:nvSpPr>
          <p:cNvPr id="41" name="Rectangle 2">
            <a:extLst>
              <a:ext uri="{FF2B5EF4-FFF2-40B4-BE49-F238E27FC236}">
                <a16:creationId xmlns:a16="http://schemas.microsoft.com/office/drawing/2014/main" id="{D5530633-EDE5-400A-B6C8-9D11D914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239"/>
            <a:ext cx="51206400" cy="4343959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90">
              <a:latin typeface="Times" pitchFamily="-124" charset="0"/>
            </a:endParaRPr>
          </a:p>
        </p:txBody>
      </p:sp>
      <p:sp>
        <p:nvSpPr>
          <p:cNvPr id="42" name="Rectangle 28">
            <a:extLst>
              <a:ext uri="{FF2B5EF4-FFF2-40B4-BE49-F238E27FC236}">
                <a16:creationId xmlns:a16="http://schemas.microsoft.com/office/drawing/2014/main" id="{B8C5FEDE-6D25-4026-9CB2-DC8993390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10332" y="-138239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" name="TextBox 14">
            <a:extLst>
              <a:ext uri="{FF2B5EF4-FFF2-40B4-BE49-F238E27FC236}">
                <a16:creationId xmlns:a16="http://schemas.microsoft.com/office/drawing/2014/main" id="{F7A0E9A9-C0DF-4186-B4FC-4E6F836F6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51570" y="104669"/>
            <a:ext cx="28370581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8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Optimizing Beta-Lactam Allergy Documentation: A Pharmacy-Driven, Patient-Centered Approach </a:t>
            </a:r>
          </a:p>
          <a:p>
            <a:pPr algn="ctr"/>
            <a:endParaRPr lang="en-US" sz="3600" b="1" i="1" u="none" strike="noStrike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Noah Scott PharmD Candidate, Jack Livingston PharmD Candidate, Deidre Schipper, PharmD, BCPS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FFA6DA6-95C2-4EE5-9B63-74A4EF3DABE8}"/>
              </a:ext>
            </a:extLst>
          </p:cNvPr>
          <p:cNvSpPr txBox="1"/>
          <p:nvPr/>
        </p:nvSpPr>
        <p:spPr>
          <a:xfrm>
            <a:off x="42830141" y="-467982"/>
            <a:ext cx="5656449" cy="40626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br>
              <a:rPr lang="en-US" sz="6600" cap="small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9600" cap="small">
                <a:solidFill>
                  <a:schemeClr val="bg1"/>
                </a:solidFill>
                <a:latin typeface="Calibri"/>
                <a:cs typeface="Calibri"/>
              </a:rPr>
              <a:t>School of </a:t>
            </a:r>
          </a:p>
          <a:p>
            <a:pPr algn="ctr"/>
            <a:r>
              <a:rPr lang="en-US" sz="9600" cap="small">
                <a:solidFill>
                  <a:schemeClr val="bg1"/>
                </a:solidFill>
                <a:latin typeface="Calibri"/>
                <a:cs typeface="Calibri"/>
              </a:rPr>
              <a:t>Pharmacy</a:t>
            </a:r>
          </a:p>
        </p:txBody>
      </p:sp>
      <p:sp>
        <p:nvSpPr>
          <p:cNvPr id="46" name="Rectangle 28">
            <a:extLst>
              <a:ext uri="{FF2B5EF4-FFF2-40B4-BE49-F238E27FC236}">
                <a16:creationId xmlns:a16="http://schemas.microsoft.com/office/drawing/2014/main" id="{E350CEE2-D586-4F7F-BEBC-8246F8416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540" y="-105402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1026" name="Picture 2" descr="SIUE Marketing and Communications - Graphic Design - Wordmarks for Download">
            <a:extLst>
              <a:ext uri="{FF2B5EF4-FFF2-40B4-BE49-F238E27FC236}">
                <a16:creationId xmlns:a16="http://schemas.microsoft.com/office/drawing/2014/main" id="{9D6D906D-2204-9DF5-2BA5-7F634768ED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9" t="18898" r="16236" b="41223"/>
          <a:stretch/>
        </p:blipFill>
        <p:spPr bwMode="auto">
          <a:xfrm>
            <a:off x="369042" y="-83997"/>
            <a:ext cx="10425305" cy="401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Text Box 4607">
            <a:extLst>
              <a:ext uri="{FF2B5EF4-FFF2-40B4-BE49-F238E27FC236}">
                <a16:creationId xmlns:a16="http://schemas.microsoft.com/office/drawing/2014/main" id="{DBA68E2A-4D46-2036-3059-454BC5DE9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12331" y="21248160"/>
            <a:ext cx="12281437" cy="1414653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EXCEPTIONAL OUTCOMES</a:t>
            </a:r>
          </a:p>
        </p:txBody>
      </p:sp>
      <p:sp>
        <p:nvSpPr>
          <p:cNvPr id="58" name="Text Box 4607">
            <a:extLst>
              <a:ext uri="{FF2B5EF4-FFF2-40B4-BE49-F238E27FC236}">
                <a16:creationId xmlns:a16="http://schemas.microsoft.com/office/drawing/2014/main" id="{55AE7EA7-68CD-D4C9-4256-89AF87BC2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10331" y="4701783"/>
            <a:ext cx="10943980" cy="1260600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FUTURE PLANS</a:t>
            </a:r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23AA00DC-B897-7104-A7F9-39A579B99A53}"/>
              </a:ext>
            </a:extLst>
          </p:cNvPr>
          <p:cNvSpPr txBox="1"/>
          <p:nvPr/>
        </p:nvSpPr>
        <p:spPr>
          <a:xfrm>
            <a:off x="40110331" y="6188025"/>
            <a:ext cx="10874873" cy="784830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Develop a standardized beta-lactam allergy clarification toolkit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Implement EHR prompts requiring reaction details before saving an allergy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Train nursing staff to perform initial allergy interviews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Evaluate outcomes such as: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beta-lactam utilization before/after clarification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Cost impact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200" i="1">
                <a:latin typeface="Arial"/>
                <a:cs typeface="Arial"/>
              </a:rPr>
              <a:t>C. difficile</a:t>
            </a:r>
            <a:r>
              <a:rPr lang="en-US" sz="4200">
                <a:latin typeface="Arial"/>
                <a:cs typeface="Arial"/>
              </a:rPr>
              <a:t> rates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Length of stay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F9796E-B106-78B7-627B-2FB3ACA68B70}"/>
              </a:ext>
            </a:extLst>
          </p:cNvPr>
          <p:cNvSpPr txBox="1"/>
          <p:nvPr/>
        </p:nvSpPr>
        <p:spPr>
          <a:xfrm>
            <a:off x="27576544" y="22803239"/>
            <a:ext cx="12533654" cy="59093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Most “allergies” represent side effects, childhood reactions, or vague histories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Nursing and pharmacy staff benefit from standardized interview prompts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Real-time documentation correction prevents downstream antimicrobial misuse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>
                <a:latin typeface="Arial"/>
                <a:cs typeface="Arial"/>
              </a:rPr>
              <a:t>Many patients believed they were “allergic” based solely on family history or outdated childhood events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FE0951-0A2C-DDE8-B511-CCA0EE7C2ED3}"/>
              </a:ext>
            </a:extLst>
          </p:cNvPr>
          <p:cNvSpPr txBox="1"/>
          <p:nvPr/>
        </p:nvSpPr>
        <p:spPr>
          <a:xfrm>
            <a:off x="14912330" y="22899929"/>
            <a:ext cx="1228143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200" dirty="0">
                <a:latin typeface="Arial" panose="020B0604020202020204" pitchFamily="34" charset="0"/>
                <a:cs typeface="Arial" panose="020B0604020202020204" pitchFamily="34" charset="0"/>
              </a:rPr>
              <a:t>217 validated interventions improved EHR accuracy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200" dirty="0">
                <a:latin typeface="Arial" panose="020B0604020202020204" pitchFamily="34" charset="0"/>
                <a:cs typeface="Arial" panose="020B0604020202020204" pitchFamily="34" charset="0"/>
              </a:rPr>
              <a:t>94% correction rate revealed major documentation gaps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200" dirty="0">
                <a:latin typeface="Arial" panose="020B0604020202020204" pitchFamily="34" charset="0"/>
                <a:cs typeface="Arial" panose="020B0604020202020204" pitchFamily="34" charset="0"/>
              </a:rPr>
              <a:t>Multiple allergy downgrades increased access to optimal antibiotics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200" dirty="0">
                <a:latin typeface="Arial" panose="020B0604020202020204" pitchFamily="34" charset="0"/>
                <a:cs typeface="Arial" panose="020B0604020202020204" pitchFamily="34" charset="0"/>
              </a:rPr>
              <a:t>Reaction detail enhanced provider decision-making and AMS efficiency</a:t>
            </a:r>
          </a:p>
        </p:txBody>
      </p:sp>
      <p:pic>
        <p:nvPicPr>
          <p:cNvPr id="16" name="Picture 15" descr="intervention_types.png">
            <a:extLst>
              <a:ext uri="{FF2B5EF4-FFF2-40B4-BE49-F238E27FC236}">
                <a16:creationId xmlns:a16="http://schemas.microsoft.com/office/drawing/2014/main" id="{C55DCDB8-F7EB-0B6C-2C74-B8535FF615DB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5140925" y="6909802"/>
            <a:ext cx="14780408" cy="886824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7" name="Picture 16" descr="any_correction.png">
            <a:extLst>
              <a:ext uri="{FF2B5EF4-FFF2-40B4-BE49-F238E27FC236}">
                <a16:creationId xmlns:a16="http://schemas.microsoft.com/office/drawing/2014/main" id="{4AE9E434-23F9-89D3-AD18-927F05D88446}"/>
              </a:ext>
            </a:extLst>
          </p:cNvPr>
          <p:cNvPicPr>
            <a:picLocks noChangeAspect="1"/>
          </p:cNvPicPr>
          <p:nvPr/>
        </p:nvPicPr>
        <p:blipFill>
          <a:blip r:embed="rId26"/>
          <a:srcRect l="18303" t="2969" r="14855" b="17773"/>
          <a:stretch>
            <a:fillRect/>
          </a:stretch>
        </p:blipFill>
        <p:spPr>
          <a:xfrm>
            <a:off x="30027562" y="6909802"/>
            <a:ext cx="9841609" cy="659441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2446AB4-A793-E7E6-E6E1-F59AC219C576}"/>
              </a:ext>
            </a:extLst>
          </p:cNvPr>
          <p:cNvSpPr txBox="1"/>
          <p:nvPr/>
        </p:nvSpPr>
        <p:spPr>
          <a:xfrm>
            <a:off x="15165447" y="6171001"/>
            <a:ext cx="14780408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200">
                <a:latin typeface="Arial" panose="020B0604020202020204" pitchFamily="34" charset="0"/>
                <a:cs typeface="Arial" panose="020B0604020202020204" pitchFamily="34" charset="0"/>
              </a:rPr>
              <a:t>Figure 1: Interventions Types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101682-0783-538F-6E34-33C0B8C5DD96}"/>
              </a:ext>
            </a:extLst>
          </p:cNvPr>
          <p:cNvSpPr txBox="1"/>
          <p:nvPr/>
        </p:nvSpPr>
        <p:spPr>
          <a:xfrm>
            <a:off x="29938708" y="6166423"/>
            <a:ext cx="9993670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200">
                <a:latin typeface="Arial" panose="020B0604020202020204" pitchFamily="34" charset="0"/>
                <a:cs typeface="Arial" panose="020B0604020202020204" pitchFamily="34" charset="0"/>
              </a:rPr>
              <a:t>Figure 2: Patients Requiring Correction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A20EB30-581C-AE54-81F9-5C69DEB63BDB}"/>
              </a:ext>
            </a:extLst>
          </p:cNvPr>
          <p:cNvSpPr txBox="1"/>
          <p:nvPr/>
        </p:nvSpPr>
        <p:spPr>
          <a:xfrm>
            <a:off x="14997076" y="15990580"/>
            <a:ext cx="24779807" cy="52629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200" dirty="0">
                <a:latin typeface="Arial"/>
                <a:cs typeface="Arial"/>
              </a:rPr>
              <a:t>100 patients with a documented beta-lactam allergy were interviewed</a:t>
            </a:r>
            <a:endParaRPr lang="en-US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200" dirty="0">
                <a:latin typeface="Arial"/>
                <a:cs typeface="Arial"/>
              </a:rPr>
              <a:t>94% required at least one correction to their EHR allergy profile, while 6% required no correction to their profiles</a:t>
            </a:r>
            <a:endParaRPr lang="en-US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200" dirty="0">
                <a:latin typeface="Arial"/>
                <a:cs typeface="Arial"/>
              </a:rPr>
              <a:t>Pharmacists completed 217 total reaction interventions</a:t>
            </a:r>
            <a:endParaRPr lang="en-US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200" dirty="0">
                <a:latin typeface="Arial"/>
                <a:cs typeface="Arial"/>
              </a:rPr>
              <a:t>Most common changes were reaction clarifications (95) and newly added reactions (62)</a:t>
            </a:r>
            <a:endParaRPr lang="en-US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200" dirty="0">
                <a:latin typeface="Arial"/>
                <a:cs typeface="Arial"/>
              </a:rPr>
              <a:t>17 allergies were downgraded to intolerance or contraindication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200" dirty="0">
                <a:latin typeface="Arial"/>
                <a:cs typeface="Arial"/>
              </a:rPr>
              <a:t>8 beta-lactam allergies were removed entirely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200" dirty="0">
                <a:latin typeface="Arial"/>
                <a:cs typeface="Arial"/>
              </a:rPr>
              <a:t>No cases required upgrading from intolerance to allergy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QUESTION" val="1"/>
  <p:tag name="TIME" val="1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49827A4C6917438B0D04EA865DBAC2" ma:contentTypeVersion="13" ma:contentTypeDescription="Create a new document." ma:contentTypeScope="" ma:versionID="aad025f90cd8e132d356aeed00a7de76">
  <xsd:schema xmlns:xsd="http://www.w3.org/2001/XMLSchema" xmlns:xs="http://www.w3.org/2001/XMLSchema" xmlns:p="http://schemas.microsoft.com/office/2006/metadata/properties" xmlns:ns3="262ce654-f5af-4a45-9b20-5fdc4840ab60" xmlns:ns4="a2cd7ae3-5402-456d-8933-4c018a18049f" targetNamespace="http://schemas.microsoft.com/office/2006/metadata/properties" ma:root="true" ma:fieldsID="c0b24bbef53123ecfca822c1d7cf8502" ns3:_="" ns4:_="">
    <xsd:import namespace="262ce654-f5af-4a45-9b20-5fdc4840ab60"/>
    <xsd:import namespace="a2cd7ae3-5402-456d-8933-4c018a1804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ce654-f5af-4a45-9b20-5fdc4840a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d7ae3-5402-456d-8933-4c018a1804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57E216-2294-4FBB-B93B-1446CA2C664B}">
  <ds:schemaRefs>
    <ds:schemaRef ds:uri="262ce654-f5af-4a45-9b20-5fdc4840ab60"/>
    <ds:schemaRef ds:uri="a2cd7ae3-5402-456d-8933-4c018a18049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55524F6-DD0E-43D3-A915-CE68DD4D15E4}">
  <ds:schemaRefs>
    <ds:schemaRef ds:uri="http://schemas.openxmlformats.org/package/2006/metadata/core-properties"/>
    <ds:schemaRef ds:uri="262ce654-f5af-4a45-9b20-5fdc4840ab60"/>
    <ds:schemaRef ds:uri="http://schemas.microsoft.com/office/2006/metadata/properties"/>
    <ds:schemaRef ds:uri="http://purl.org/dc/dcmitype/"/>
    <ds:schemaRef ds:uri="a2cd7ae3-5402-456d-8933-4c018a18049f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2F8811F-2A2D-45E4-A2E2-FD15FE9E3E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3248</TotalTime>
  <Words>553</Words>
  <Application>Microsoft Office PowerPoint</Application>
  <PresentationFormat>Custom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Times New Roman</vt:lpstr>
      <vt:lpstr>Default Design</vt:lpstr>
      <vt:lpstr>PowerPoint Presentation</vt:lpstr>
    </vt:vector>
  </TitlesOfParts>
  <Company>small farmer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Laura Larsson</dc:creator>
  <cp:lastModifiedBy>Keys, Tessa</cp:lastModifiedBy>
  <cp:revision>6</cp:revision>
  <cp:lastPrinted>2006-11-02T20:06:02Z</cp:lastPrinted>
  <dcterms:created xsi:type="dcterms:W3CDTF">1998-05-12T01:50:54Z</dcterms:created>
  <dcterms:modified xsi:type="dcterms:W3CDTF">2026-03-30T18:01:01Z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0x0101003549827A4C6917438B0D04EA865DBAC2</vt:lpwstr>
  </property>
</Properties>
</file>