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7" r:id="rId5"/>
  </p:sldIdLst>
  <p:sldSz cx="51206400" cy="288036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1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ithili Deshpande" initials="MD" lastIdx="5" clrIdx="0">
    <p:extLst>
      <p:ext uri="{19B8F6BF-5375-455C-9EA6-DF929625EA0E}">
        <p15:presenceInfo xmlns:p15="http://schemas.microsoft.com/office/powerpoint/2012/main" userId="S-1-5-21-3267252026-959778862-486524141-50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0000"/>
    <a:srgbClr val="AD0000"/>
    <a:srgbClr val="5D739A"/>
    <a:srgbClr val="8784C7"/>
    <a:srgbClr val="AD84C6"/>
    <a:srgbClr val="BD9DD1"/>
    <a:srgbClr val="996633"/>
    <a:srgbClr val="FFFFCC"/>
    <a:srgbClr val="DBB691"/>
    <a:srgbClr val="E6C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1FEAD9-A00F-0854-0A10-3AC97B5FEB29}" v="4" dt="2025-11-19T17:09:49.418"/>
    <p1510:client id="{C46B7751-E045-9C4C-8F41-8B8E4E3BF8D7}" v="62" dt="2025-11-19T02:58:34.0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2"/>
    <p:restoredTop sz="94674"/>
  </p:normalViewPr>
  <p:slideViewPr>
    <p:cSldViewPr snapToGrid="0">
      <p:cViewPr varScale="1">
        <p:scale>
          <a:sx n="23" d="100"/>
          <a:sy n="23" d="100"/>
        </p:scale>
        <p:origin x="42" y="204"/>
      </p:cViewPr>
      <p:guideLst>
        <p:guide orient="horz" pos="3251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4.8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1.1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2.2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3.6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6.4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7.1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46.7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16.3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41.9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6.6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8.6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0.0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1.8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3.5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4.7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4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5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fld id="{D071F007-1291-471D-8277-D0976C0165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491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71F007-1291-471D-8277-D0976C0165F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04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4" y="8947369"/>
            <a:ext cx="43526075" cy="61745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16322040"/>
            <a:ext cx="35845751" cy="7360920"/>
          </a:xfrm>
        </p:spPr>
        <p:txBody>
          <a:bodyPr/>
          <a:lstStyle>
            <a:lvl1pPr marL="0" indent="0" algn="ctr">
              <a:buNone/>
              <a:defRPr/>
            </a:lvl1pPr>
            <a:lvl2pPr marL="360045" indent="0" algn="ctr">
              <a:buNone/>
              <a:defRPr/>
            </a:lvl2pPr>
            <a:lvl3pPr marL="720090" indent="0" algn="ctr">
              <a:buNone/>
              <a:defRPr/>
            </a:lvl3pPr>
            <a:lvl4pPr marL="1080135" indent="0" algn="ctr">
              <a:buNone/>
              <a:defRPr/>
            </a:lvl4pPr>
            <a:lvl5pPr marL="1440180" indent="0" algn="ctr">
              <a:buNone/>
              <a:defRPr/>
            </a:lvl5pPr>
            <a:lvl6pPr marL="1800225" indent="0" algn="ctr">
              <a:buNone/>
              <a:defRPr/>
            </a:lvl6pPr>
            <a:lvl7pPr marL="2160270" indent="0" algn="ctr">
              <a:buNone/>
              <a:defRPr/>
            </a:lvl7pPr>
            <a:lvl8pPr marL="2520315" indent="0" algn="ctr">
              <a:buNone/>
              <a:defRPr/>
            </a:lvl8pPr>
            <a:lvl9pPr marL="288036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96BE3-0845-4110-9F5B-ACA10210A2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032A0-9072-4367-A512-E616B88E42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85514" y="2560320"/>
            <a:ext cx="10880725" cy="230428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0164" y="2560320"/>
            <a:ext cx="32492950" cy="230428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EB0ED-EA5B-4569-A7D8-99B3B49A78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851DE-63B7-4A8E-A59E-20A58B7B95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1" y="18508564"/>
            <a:ext cx="43526075" cy="5720715"/>
          </a:xfrm>
        </p:spPr>
        <p:txBody>
          <a:bodyPr anchor="t"/>
          <a:lstStyle>
            <a:lvl1pPr algn="l">
              <a:defRPr sz="31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1" y="12207776"/>
            <a:ext cx="43526075" cy="6300788"/>
          </a:xfrm>
        </p:spPr>
        <p:txBody>
          <a:bodyPr anchor="b"/>
          <a:lstStyle>
            <a:lvl1pPr marL="0" indent="0">
              <a:buNone/>
              <a:defRPr sz="1575"/>
            </a:lvl1pPr>
            <a:lvl2pPr marL="360045" indent="0">
              <a:buNone/>
              <a:defRPr sz="1418"/>
            </a:lvl2pPr>
            <a:lvl3pPr marL="720090" indent="0">
              <a:buNone/>
              <a:defRPr sz="1260"/>
            </a:lvl3pPr>
            <a:lvl4pPr marL="1080135" indent="0">
              <a:buNone/>
              <a:defRPr sz="1103"/>
            </a:lvl4pPr>
            <a:lvl5pPr marL="1440180" indent="0">
              <a:buNone/>
              <a:defRPr sz="1103"/>
            </a:lvl5pPr>
            <a:lvl6pPr marL="1800225" indent="0">
              <a:buNone/>
              <a:defRPr sz="1103"/>
            </a:lvl6pPr>
            <a:lvl7pPr marL="2160270" indent="0">
              <a:buNone/>
              <a:defRPr sz="1103"/>
            </a:lvl7pPr>
            <a:lvl8pPr marL="2520315" indent="0">
              <a:buNone/>
              <a:defRPr sz="1103"/>
            </a:lvl8pPr>
            <a:lvl9pPr marL="2880360" indent="0">
              <a:buNone/>
              <a:defRPr sz="11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6EB74-01EA-41B6-9568-6B66CC78D6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164" y="8321040"/>
            <a:ext cx="21686837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1" y="8321040"/>
            <a:ext cx="21686838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76DBA-CCCC-45C7-8D8C-684B4F83C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53895"/>
            <a:ext cx="46085125" cy="4800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9" y="6447057"/>
            <a:ext cx="22625050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9" y="9134893"/>
            <a:ext cx="22625050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6447057"/>
            <a:ext cx="22632988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9134893"/>
            <a:ext cx="22632988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7347-4B18-43FD-B2FD-89EFC73ECA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E70E2-30CA-47AC-B627-A986918166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FE1A9-0039-42BE-8F87-49C5B7C85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46394"/>
            <a:ext cx="16846550" cy="4880610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146393"/>
            <a:ext cx="28625800" cy="24583073"/>
          </a:xfrm>
        </p:spPr>
        <p:txBody>
          <a:bodyPr/>
          <a:lstStyle>
            <a:lvl1pPr>
              <a:defRPr sz="2520"/>
            </a:lvl1pPr>
            <a:lvl2pPr>
              <a:defRPr sz="2205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9" y="6027003"/>
            <a:ext cx="16846550" cy="1970246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91AF8-C919-4FC5-9A8F-465D7B3DED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6" y="20162520"/>
            <a:ext cx="30724475" cy="2380298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6" y="2574072"/>
            <a:ext cx="30724475" cy="17282160"/>
          </a:xfrm>
        </p:spPr>
        <p:txBody>
          <a:bodyPr/>
          <a:lstStyle>
            <a:lvl1pPr marL="0" indent="0">
              <a:buNone/>
              <a:defRPr sz="2520"/>
            </a:lvl1pPr>
            <a:lvl2pPr marL="360045" indent="0">
              <a:buNone/>
              <a:defRPr sz="2205"/>
            </a:lvl2pPr>
            <a:lvl3pPr marL="720090" indent="0">
              <a:buNone/>
              <a:defRPr sz="1890"/>
            </a:lvl3pPr>
            <a:lvl4pPr marL="1080135" indent="0">
              <a:buNone/>
              <a:defRPr sz="1575"/>
            </a:lvl4pPr>
            <a:lvl5pPr marL="1440180" indent="0">
              <a:buNone/>
              <a:defRPr sz="1575"/>
            </a:lvl5pPr>
            <a:lvl6pPr marL="1800225" indent="0">
              <a:buNone/>
              <a:defRPr sz="1575"/>
            </a:lvl6pPr>
            <a:lvl7pPr marL="2160270" indent="0">
              <a:buNone/>
              <a:defRPr sz="1575"/>
            </a:lvl7pPr>
            <a:lvl8pPr marL="2520315" indent="0">
              <a:buNone/>
              <a:defRPr sz="1575"/>
            </a:lvl8pPr>
            <a:lvl9pPr marL="2880360" indent="0">
              <a:buNone/>
              <a:defRPr sz="157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6" y="22542817"/>
            <a:ext cx="30724475" cy="338042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5831B-94D4-481E-ADDA-11D665AAE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0164" y="2560320"/>
            <a:ext cx="4352607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0164" y="8321040"/>
            <a:ext cx="43526075" cy="17282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40163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9" y="26243280"/>
            <a:ext cx="16214725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ct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fld id="{A9BE1DDC-285F-4D3E-B3A5-D383460F9E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+mj-lt"/>
          <a:ea typeface="+mj-ea"/>
          <a:cs typeface="+mj-cs"/>
        </a:defRPr>
      </a:lvl1pPr>
      <a:lvl2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2pPr>
      <a:lvl3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3pPr>
      <a:lvl4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4pPr>
      <a:lvl5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5pPr>
      <a:lvl6pPr marL="36004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6pPr>
      <a:lvl7pPr marL="72009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7pPr>
      <a:lvl8pPr marL="108013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8pPr>
      <a:lvl9pPr marL="144018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9pPr>
    </p:titleStyle>
    <p:bodyStyle>
      <a:lvl1pPr marL="1542693" indent="-1542693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4254">
          <a:solidFill>
            <a:schemeClr val="tx1"/>
          </a:solidFill>
          <a:latin typeface="+mn-lt"/>
          <a:ea typeface="+mn-ea"/>
          <a:cs typeface="+mn-cs"/>
        </a:defRPr>
      </a:lvl1pPr>
      <a:lvl2pPr marL="3346669" indent="-1282660" algn="l" defTabSz="4121766" rtl="0" eaLnBrk="0" fontAlgn="base" hangingPunct="0">
        <a:spcBef>
          <a:spcPct val="20000"/>
        </a:spcBef>
        <a:spcAft>
          <a:spcPct val="0"/>
        </a:spcAft>
        <a:buChar char="–"/>
        <a:defRPr sz="12521">
          <a:solidFill>
            <a:schemeClr val="tx1"/>
          </a:solidFill>
          <a:latin typeface="+mn-lt"/>
        </a:defRPr>
      </a:lvl2pPr>
      <a:lvl3pPr marL="5150644" indent="-1028879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0789">
          <a:solidFill>
            <a:schemeClr val="tx1"/>
          </a:solidFill>
          <a:latin typeface="+mn-lt"/>
        </a:defRPr>
      </a:lvl3pPr>
      <a:lvl4pPr marL="7207151" indent="-1021378" algn="l" defTabSz="4121766" rtl="0" eaLnBrk="0" fontAlgn="base" hangingPunct="0">
        <a:spcBef>
          <a:spcPct val="20000"/>
        </a:spcBef>
        <a:spcAft>
          <a:spcPct val="0"/>
        </a:spcAft>
        <a:buChar char="–"/>
        <a:defRPr sz="9056">
          <a:solidFill>
            <a:schemeClr val="tx1"/>
          </a:solidFill>
          <a:latin typeface="+mn-lt"/>
        </a:defRPr>
      </a:lvl4pPr>
      <a:lvl5pPr marL="926490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5pPr>
      <a:lvl6pPr marL="962495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6pPr>
      <a:lvl7pPr marL="998499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7pPr>
      <a:lvl8pPr marL="1034504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8pPr>
      <a:lvl9pPr marL="1070508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customXml" Target="../ink/ink9.xml"/><Relationship Id="rId18" Type="http://schemas.openxmlformats.org/officeDocument/2006/relationships/customXml" Target="../ink/ink14.xml"/><Relationship Id="rId3" Type="http://schemas.openxmlformats.org/officeDocument/2006/relationships/notesSlide" Target="../notesSlides/notesSlide1.xml"/><Relationship Id="rId21" Type="http://schemas.openxmlformats.org/officeDocument/2006/relationships/customXml" Target="../ink/ink17.xml"/><Relationship Id="rId7" Type="http://schemas.openxmlformats.org/officeDocument/2006/relationships/customXml" Target="../ink/ink3.xml"/><Relationship Id="rId12" Type="http://schemas.openxmlformats.org/officeDocument/2006/relationships/customXml" Target="../ink/ink8.xml"/><Relationship Id="rId17" Type="http://schemas.openxmlformats.org/officeDocument/2006/relationships/customXml" Target="../ink/ink13.xml"/><Relationship Id="rId2" Type="http://schemas.openxmlformats.org/officeDocument/2006/relationships/slideLayout" Target="../slideLayouts/slideLayout7.xml"/><Relationship Id="rId16" Type="http://schemas.openxmlformats.org/officeDocument/2006/relationships/customXml" Target="../ink/ink12.xml"/><Relationship Id="rId20" Type="http://schemas.openxmlformats.org/officeDocument/2006/relationships/customXml" Target="../ink/ink16.xml"/><Relationship Id="rId1" Type="http://schemas.openxmlformats.org/officeDocument/2006/relationships/tags" Target="../tags/tag1.xml"/><Relationship Id="rId6" Type="http://schemas.openxmlformats.org/officeDocument/2006/relationships/customXml" Target="../ink/ink2.xml"/><Relationship Id="rId11" Type="http://schemas.openxmlformats.org/officeDocument/2006/relationships/customXml" Target="../ink/ink7.xml"/><Relationship Id="rId24" Type="http://schemas.openxmlformats.org/officeDocument/2006/relationships/image" Target="../media/image2.png"/><Relationship Id="rId5" Type="http://schemas.openxmlformats.org/officeDocument/2006/relationships/image" Target="../media/image1.png"/><Relationship Id="rId15" Type="http://schemas.openxmlformats.org/officeDocument/2006/relationships/customXml" Target="../ink/ink11.xml"/><Relationship Id="rId23" Type="http://schemas.openxmlformats.org/officeDocument/2006/relationships/customXml" Target="../ink/ink19.xml"/><Relationship Id="rId10" Type="http://schemas.openxmlformats.org/officeDocument/2006/relationships/customXml" Target="../ink/ink6.xml"/><Relationship Id="rId19" Type="http://schemas.openxmlformats.org/officeDocument/2006/relationships/customXml" Target="../ink/ink15.xml"/><Relationship Id="rId4" Type="http://schemas.openxmlformats.org/officeDocument/2006/relationships/customXml" Target="../ink/ink1.xml"/><Relationship Id="rId9" Type="http://schemas.openxmlformats.org/officeDocument/2006/relationships/customXml" Target="../ink/ink5.xml"/><Relationship Id="rId14" Type="http://schemas.openxmlformats.org/officeDocument/2006/relationships/customXml" Target="../ink/ink10.xml"/><Relationship Id="rId22" Type="http://schemas.openxmlformats.org/officeDocument/2006/relationships/customXml" Target="../ink/ink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605">
            <a:extLst>
              <a:ext uri="{FF2B5EF4-FFF2-40B4-BE49-F238E27FC236}">
                <a16:creationId xmlns:a16="http://schemas.microsoft.com/office/drawing/2014/main" id="{29E51F4A-00D9-451F-90B5-AD0A21C78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774" y="4564277"/>
            <a:ext cx="14019028" cy="1574444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BACKGROUND</a:t>
            </a:r>
          </a:p>
        </p:txBody>
      </p:sp>
      <p:sp>
        <p:nvSpPr>
          <p:cNvPr id="10" name="Text Box 4607">
            <a:extLst>
              <a:ext uri="{FF2B5EF4-FFF2-40B4-BE49-F238E27FC236}">
                <a16:creationId xmlns:a16="http://schemas.microsoft.com/office/drawing/2014/main" id="{634DC8F5-E345-4ADB-B48E-1F31421B0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949" y="18908523"/>
            <a:ext cx="14000852" cy="153211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METHODS</a:t>
            </a:r>
          </a:p>
        </p:txBody>
      </p:sp>
      <p:sp>
        <p:nvSpPr>
          <p:cNvPr id="12" name="Text Box 4607">
            <a:extLst>
              <a:ext uri="{FF2B5EF4-FFF2-40B4-BE49-F238E27FC236}">
                <a16:creationId xmlns:a16="http://schemas.microsoft.com/office/drawing/2014/main" id="{D83FB904-192E-40FC-B8CE-1BD24E82E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39308" y="20579961"/>
            <a:ext cx="15148101" cy="154927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CONCLUSION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05A69D-F5D7-4118-B676-5D09CF0E6E46}"/>
              </a:ext>
            </a:extLst>
          </p:cNvPr>
          <p:cNvSpPr/>
          <p:nvPr/>
        </p:nvSpPr>
        <p:spPr>
          <a:xfrm>
            <a:off x="255773" y="6209563"/>
            <a:ext cx="13880800" cy="1255728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Viral respiratory infections (e.g., RSV, influenza) are major causes of pediatric hospitalizations.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4500" dirty="0" err="1">
                <a:latin typeface="Arial" panose="020B0604020202020204" pitchFamily="34" charset="0"/>
                <a:cs typeface="Arial" panose="020B0604020202020204" pitchFamily="34" charset="0"/>
              </a:rPr>
              <a:t>BioFire</a:t>
            </a:r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® </a:t>
            </a:r>
            <a:r>
              <a:rPr lang="en-US" sz="4500" dirty="0" err="1">
                <a:latin typeface="Arial" panose="020B0604020202020204" pitchFamily="34" charset="0"/>
                <a:cs typeface="Arial" panose="020B0604020202020204" pitchFamily="34" charset="0"/>
              </a:rPr>
              <a:t>FilmArray</a:t>
            </a:r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® Respiratory Panel, a rapid (~1 hour) PCR test, detects 17–22 respiratory viruses and atypical bacteria.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While studies have shown this panel has ability to decrease ICU length of stay and duration of antibiotics, translation to real-world patient care remains unclear.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Despite access to rapid viral diagnostics, antibiotic prescribing remains high even when viral pathogens are confirmed.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Variability in prescribing practices, highlights key opportunities for targeted antimicrobial stewardship interventions.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This project evaluates antibiotic use in pediatric patients with confirmed viral infections using the </a:t>
            </a:r>
            <a:r>
              <a:rPr lang="en-US" sz="4500" dirty="0" err="1">
                <a:latin typeface="Arial" panose="020B0604020202020204" pitchFamily="34" charset="0"/>
                <a:cs typeface="Arial" panose="020B0604020202020204" pitchFamily="34" charset="0"/>
              </a:rPr>
              <a:t>BioFire</a:t>
            </a:r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 ® respiratory panel.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A641A2-86B6-474C-AEA8-ABA41359313B}"/>
              </a:ext>
            </a:extLst>
          </p:cNvPr>
          <p:cNvSpPr txBox="1"/>
          <p:nvPr/>
        </p:nvSpPr>
        <p:spPr>
          <a:xfrm>
            <a:off x="225120" y="20613242"/>
            <a:ext cx="13440080" cy="77098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500">
                <a:latin typeface="Arial" panose="020B0604020202020204" pitchFamily="34" charset="0"/>
                <a:cs typeface="Arial" panose="020B0604020202020204" pitchFamily="34" charset="0"/>
              </a:rPr>
              <a:t>This retrospective chart review was conducted using the EMR at HSHS St. John’s Hospital in Springfield, IL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500">
                <a:latin typeface="Arial" panose="020B0604020202020204" pitchFamily="34" charset="0"/>
                <a:cs typeface="Arial" panose="020B0604020202020204" pitchFamily="34" charset="0"/>
              </a:rPr>
              <a:t>Patients aged </a:t>
            </a:r>
            <a:r>
              <a:rPr lang="en-US" sz="4500" u="sng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US" sz="4500">
                <a:latin typeface="Arial" panose="020B0604020202020204" pitchFamily="34" charset="0"/>
                <a:cs typeface="Arial" panose="020B0604020202020204" pitchFamily="34" charset="0"/>
              </a:rPr>
              <a:t> 6 months to &lt;17 years admitted between October 1, 2024, and March 31, 2025, who tested positive for a viral respiratory pathogen on the </a:t>
            </a:r>
            <a:r>
              <a:rPr lang="en-US" sz="4500" err="1">
                <a:latin typeface="Arial" panose="020B0604020202020204" pitchFamily="34" charset="0"/>
                <a:cs typeface="Arial" panose="020B0604020202020204" pitchFamily="34" charset="0"/>
              </a:rPr>
              <a:t>BioFire</a:t>
            </a:r>
            <a:r>
              <a:rPr lang="en-US" sz="4500">
                <a:latin typeface="Arial" panose="020B0604020202020204" pitchFamily="34" charset="0"/>
                <a:cs typeface="Arial" panose="020B0604020202020204" pitchFamily="34" charset="0"/>
              </a:rPr>
              <a:t> ® Respiratory Panel were included.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500">
                <a:latin typeface="Arial" panose="020B0604020202020204" pitchFamily="34" charset="0"/>
                <a:cs typeface="Arial" panose="020B0604020202020204" pitchFamily="34" charset="0"/>
              </a:rPr>
              <a:t>Patients on chronic ventilator support, receiving long-term or prophylactic antibiotics, admitted for unrelated infections, or tested positive for atypical bacteria were excluded.</a:t>
            </a:r>
          </a:p>
        </p:txBody>
      </p:sp>
      <p:sp>
        <p:nvSpPr>
          <p:cNvPr id="23" name="Text Box 4607">
            <a:extLst>
              <a:ext uri="{FF2B5EF4-FFF2-40B4-BE49-F238E27FC236}">
                <a16:creationId xmlns:a16="http://schemas.microsoft.com/office/drawing/2014/main" id="{E84590FB-75E8-48C3-B608-C96459B22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69836" y="4564277"/>
            <a:ext cx="21515857" cy="1551544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RESULTS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14:cNvPr>
              <p14:cNvContentPartPr/>
              <p14:nvPr/>
            </p14:nvContentPartPr>
            <p14:xfrm>
              <a:off x="33412175" y="18946367"/>
              <a:ext cx="66675" cy="66675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14:cNvPr>
              <p14:cNvContentPartPr/>
              <p14:nvPr/>
            </p14:nvContentPartPr>
            <p14:xfrm>
              <a:off x="34948367" y="13185647"/>
              <a:ext cx="66675" cy="66675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14:cNvPr>
              <p14:cNvContentPartPr/>
              <p14:nvPr/>
            </p14:nvContentPartPr>
            <p14:xfrm>
              <a:off x="30851855" y="20546567"/>
              <a:ext cx="66675" cy="66675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14:cNvPr>
              <p14:cNvContentPartPr/>
              <p14:nvPr/>
            </p14:nvContentPartPr>
            <p14:xfrm>
              <a:off x="35076383" y="12353543"/>
              <a:ext cx="66675" cy="66675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14:cNvPr>
              <p14:cNvContentPartPr/>
              <p14:nvPr/>
            </p14:nvContentPartPr>
            <p14:xfrm>
              <a:off x="34052255" y="14529815"/>
              <a:ext cx="66675" cy="66675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14:cNvPr>
              <p14:cNvContentPartPr/>
              <p14:nvPr/>
            </p14:nvContentPartPr>
            <p14:xfrm>
              <a:off x="34820351" y="10817351"/>
              <a:ext cx="66675" cy="66675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14:cNvPr>
              <p14:cNvContentPartPr/>
              <p14:nvPr/>
            </p14:nvContentPartPr>
            <p14:xfrm>
              <a:off x="30659831" y="13569695"/>
              <a:ext cx="66675" cy="66675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14:cNvPr>
              <p14:cNvContentPartPr/>
              <p14:nvPr/>
            </p14:nvContentPartPr>
            <p14:xfrm>
              <a:off x="-5760719" y="8257031"/>
              <a:ext cx="66675" cy="66675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14:cNvPr>
              <p14:cNvContentPartPr/>
              <p14:nvPr/>
            </p14:nvContentPartPr>
            <p14:xfrm>
              <a:off x="8641079" y="12609575"/>
              <a:ext cx="66675" cy="66675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14:cNvPr>
              <p14:cNvContentPartPr/>
              <p14:nvPr/>
            </p14:nvContentPartPr>
            <p14:xfrm>
              <a:off x="47749967" y="21442679"/>
              <a:ext cx="66675" cy="66675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14:cNvPr>
              <p14:cNvContentPartPr/>
              <p14:nvPr/>
            </p14:nvContentPartPr>
            <p14:xfrm>
              <a:off x="53574695" y="21634703"/>
              <a:ext cx="66675" cy="66675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14:cNvPr>
              <p14:cNvContentPartPr/>
              <p14:nvPr/>
            </p14:nvContentPartPr>
            <p14:xfrm>
              <a:off x="-3712463" y="11073383"/>
              <a:ext cx="66675" cy="66675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14:cNvPr>
              <p14:cNvContentPartPr/>
              <p14:nvPr/>
            </p14:nvContentPartPr>
            <p14:xfrm>
              <a:off x="32580071" y="10497311"/>
              <a:ext cx="66675" cy="66675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14:cNvPr>
              <p14:cNvContentPartPr/>
              <p14:nvPr/>
            </p14:nvContentPartPr>
            <p14:xfrm>
              <a:off x="32132015" y="22018751"/>
              <a:ext cx="66675" cy="66675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p:sp>
        <p:nvSpPr>
          <p:cNvPr id="41" name="Rectangle 2">
            <a:extLst>
              <a:ext uri="{FF2B5EF4-FFF2-40B4-BE49-F238E27FC236}">
                <a16:creationId xmlns:a16="http://schemas.microsoft.com/office/drawing/2014/main" id="{D5530633-EDE5-400A-B6C8-9D11D914B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8239"/>
            <a:ext cx="51206400" cy="4343959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90">
              <a:latin typeface="Times" pitchFamily="-124" charset="0"/>
            </a:endParaRPr>
          </a:p>
        </p:txBody>
      </p:sp>
      <p:sp>
        <p:nvSpPr>
          <p:cNvPr id="42" name="Rectangle 28">
            <a:extLst>
              <a:ext uri="{FF2B5EF4-FFF2-40B4-BE49-F238E27FC236}">
                <a16:creationId xmlns:a16="http://schemas.microsoft.com/office/drawing/2014/main" id="{B8C5FEDE-6D25-4026-9CB2-DC8993390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10332" y="-138239"/>
            <a:ext cx="11096068" cy="4311121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43" name="TextBox 14">
            <a:extLst>
              <a:ext uri="{FF2B5EF4-FFF2-40B4-BE49-F238E27FC236}">
                <a16:creationId xmlns:a16="http://schemas.microsoft.com/office/drawing/2014/main" id="{F7A0E9A9-C0DF-4186-B4FC-4E6F836F6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51570" y="104669"/>
            <a:ext cx="28370581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6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Antimicrobial Stewardship in Pediatric Viral Respiratory Infections: A Retrospective Analysis of Antibiotic Prescribing Following Upper Respiratory </a:t>
            </a:r>
            <a:r>
              <a:rPr lang="en-US" sz="6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BioFire</a:t>
            </a:r>
            <a:r>
              <a:rPr lang="en-US" sz="6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US" sz="6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Panel Results </a:t>
            </a:r>
          </a:p>
          <a:p>
            <a:pPr algn="ctr"/>
            <a:endParaRPr lang="en-US" sz="3600" b="1" i="1" u="none" strike="noStrike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Isabel Strube PharmD Candidate, Erica Little PharmD, BCIDP</a:t>
            </a:r>
          </a:p>
          <a:p>
            <a:pPr algn="ctr"/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FFA6DA6-95C2-4EE5-9B63-74A4EF3DABE8}"/>
              </a:ext>
            </a:extLst>
          </p:cNvPr>
          <p:cNvSpPr txBox="1"/>
          <p:nvPr/>
        </p:nvSpPr>
        <p:spPr>
          <a:xfrm>
            <a:off x="42830141" y="-467982"/>
            <a:ext cx="5656449" cy="40626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br>
              <a:rPr lang="en-US" sz="6600" cap="small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9600" cap="small">
                <a:solidFill>
                  <a:schemeClr val="bg1"/>
                </a:solidFill>
                <a:latin typeface="Calibri"/>
                <a:cs typeface="Calibri"/>
              </a:rPr>
              <a:t>School of </a:t>
            </a:r>
          </a:p>
          <a:p>
            <a:pPr algn="ctr"/>
            <a:r>
              <a:rPr lang="en-US" sz="9600" cap="small">
                <a:solidFill>
                  <a:schemeClr val="bg1"/>
                </a:solidFill>
                <a:latin typeface="Calibri"/>
                <a:cs typeface="Calibri"/>
              </a:rPr>
              <a:t>Pharmacy</a:t>
            </a:r>
          </a:p>
        </p:txBody>
      </p:sp>
      <p:sp>
        <p:nvSpPr>
          <p:cNvPr id="46" name="Rectangle 28">
            <a:extLst>
              <a:ext uri="{FF2B5EF4-FFF2-40B4-BE49-F238E27FC236}">
                <a16:creationId xmlns:a16="http://schemas.microsoft.com/office/drawing/2014/main" id="{E350CEE2-D586-4F7F-BEBC-8246F8416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540" y="-105402"/>
            <a:ext cx="11096068" cy="4311121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1026" name="Picture 2" descr="SIUE Marketing and Communications - Graphic Design - Wordmarks for Download">
            <a:extLst>
              <a:ext uri="{FF2B5EF4-FFF2-40B4-BE49-F238E27FC236}">
                <a16:creationId xmlns:a16="http://schemas.microsoft.com/office/drawing/2014/main" id="{9D6D906D-2204-9DF5-2BA5-7F634768ED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9" t="18898" r="16236" b="41223"/>
          <a:stretch/>
        </p:blipFill>
        <p:spPr bwMode="auto">
          <a:xfrm>
            <a:off x="369042" y="-83997"/>
            <a:ext cx="10425305" cy="401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E83B130-1E8C-8F37-BBEC-F63A91596E88}"/>
              </a:ext>
            </a:extLst>
          </p:cNvPr>
          <p:cNvSpPr txBox="1"/>
          <p:nvPr/>
        </p:nvSpPr>
        <p:spPr>
          <a:xfrm>
            <a:off x="36064255" y="6075490"/>
            <a:ext cx="15006057" cy="1394227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76 pediatric patients were included; 29% received ABX.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Median age was 3 years (mean 4.7).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The cohort was 63% male and predominantly White (51%) or Black (33%).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The most commonly detected virus was rhinovirus/ enterovirus (54%), 60% had multiple viruses detected.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Oxygen support was required for 77% of patients, with 49% receiving high-flow nasal cannula.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Compared with patients who did not receive antibiotics, those treated with antibiotics had a significantly longer hospital length of stay (3.3 vs 2.0 days, </a:t>
            </a:r>
            <a:r>
              <a:rPr lang="en-US" sz="4500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 = 0.02) and were more likely to have microbiologic testing obtained (41% vs 9%, </a:t>
            </a:r>
            <a:r>
              <a:rPr lang="en-US" sz="4500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 = 0.004).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Chest X-rays consistent with pneumonia were strongly associated with antibiotic use (68% vs 0%, </a:t>
            </a:r>
            <a:r>
              <a:rPr lang="en-US" sz="4500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 &lt; 0.0001).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latin typeface="Arial"/>
                <a:cs typeface="Arial"/>
              </a:rPr>
              <a:t>Only 1 deescalation of antibiotics occurred due to </a:t>
            </a:r>
            <a:r>
              <a:rPr lang="en-US" sz="4500" dirty="0" err="1">
                <a:latin typeface="Arial"/>
                <a:cs typeface="Arial"/>
              </a:rPr>
              <a:t>BioFire</a:t>
            </a:r>
            <a:r>
              <a:rPr lang="en-US" sz="4500" dirty="0">
                <a:latin typeface="Arial"/>
                <a:cs typeface="Arial"/>
              </a:rPr>
              <a:t> ® respiratory panel testing.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ICU admission rates, ICU length of stay, ventilator use, fever, oxygen requirement, and presence of multiple viruses were not statistically different between groups.</a:t>
            </a:r>
          </a:p>
        </p:txBody>
      </p:sp>
      <p:sp>
        <p:nvSpPr>
          <p:cNvPr id="48" name="Text Box 4607">
            <a:extLst>
              <a:ext uri="{FF2B5EF4-FFF2-40B4-BE49-F238E27FC236}">
                <a16:creationId xmlns:a16="http://schemas.microsoft.com/office/drawing/2014/main" id="{DBA68E2A-4D46-2036-3059-454BC5DE9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7605" y="4543375"/>
            <a:ext cx="14814326" cy="153211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DISCUSSION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6E9601C-79E8-19DE-06D6-5D80583BE8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545318"/>
              </p:ext>
            </p:extLst>
          </p:nvPr>
        </p:nvGraphicFramePr>
        <p:xfrm>
          <a:off x="14411600" y="6968435"/>
          <a:ext cx="21182870" cy="107899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095564">
                  <a:extLst>
                    <a:ext uri="{9D8B030D-6E8A-4147-A177-3AD203B41FA5}">
                      <a16:colId xmlns:a16="http://schemas.microsoft.com/office/drawing/2014/main" val="4017413208"/>
                    </a:ext>
                  </a:extLst>
                </a:gridCol>
                <a:gridCol w="5690966">
                  <a:extLst>
                    <a:ext uri="{9D8B030D-6E8A-4147-A177-3AD203B41FA5}">
                      <a16:colId xmlns:a16="http://schemas.microsoft.com/office/drawing/2014/main" val="1490019054"/>
                    </a:ext>
                  </a:extLst>
                </a:gridCol>
                <a:gridCol w="5380169">
                  <a:extLst>
                    <a:ext uri="{9D8B030D-6E8A-4147-A177-3AD203B41FA5}">
                      <a16:colId xmlns:a16="http://schemas.microsoft.com/office/drawing/2014/main" val="2064437287"/>
                    </a:ext>
                  </a:extLst>
                </a:gridCol>
                <a:gridCol w="5016171">
                  <a:extLst>
                    <a:ext uri="{9D8B030D-6E8A-4147-A177-3AD203B41FA5}">
                      <a16:colId xmlns:a16="http://schemas.microsoft.com/office/drawing/2014/main" val="2557632780"/>
                    </a:ext>
                  </a:extLst>
                </a:gridCol>
              </a:tblGrid>
              <a:tr h="5870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Characteristic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/>
                          <a:cs typeface="Arial"/>
                        </a:rPr>
                        <a:t>Overall (n = 76)</a:t>
                      </a:r>
                      <a:endParaRPr lang="en-US" sz="3500"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ABX (n = 22)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No-ABX (n = 53)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72128"/>
                  </a:ext>
                </a:extLst>
              </a:tr>
              <a:tr h="5870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Age, years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/>
                          <a:cs typeface="Arial"/>
                        </a:rPr>
                        <a:t>Mean 4.7 ± 4.5; Median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/>
                          <a:cs typeface="Arial"/>
                        </a:rPr>
                        <a:t>4.7 ± 4.5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4.7 ± 4.6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6165256"/>
                  </a:ext>
                </a:extLst>
              </a:tr>
              <a:tr h="5870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 at Birth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 M (63%), 28 F (37%)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/>
                          <a:cs typeface="Arial"/>
                        </a:rPr>
                        <a:t>13 M (59%), 9 F (41%)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M (66%), 18 F (34%)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367410"/>
                  </a:ext>
                </a:extLst>
              </a:tr>
              <a:tr h="206999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Race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 White (51%)</a:t>
                      </a:r>
                    </a:p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Black (33%)</a:t>
                      </a:r>
                    </a:p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Black/White (12%)</a:t>
                      </a:r>
                    </a:p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Other (4%)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Similar distribution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Similar distribution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4340694"/>
                  </a:ext>
                </a:extLst>
              </a:tr>
              <a:tr h="5870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Length of Stay (days)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Mean 2.4 ± 1.7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/>
                          <a:cs typeface="Arial"/>
                        </a:rPr>
                        <a:t>3.3 ± 2.3</a:t>
                      </a:r>
                      <a:endParaRPr lang="en-US" sz="3500"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 ± 1.2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75398452"/>
                  </a:ext>
                </a:extLst>
              </a:tr>
              <a:tr h="5870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ICU Admission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/>
                          <a:cs typeface="Arial"/>
                        </a:rPr>
                        <a:t>31 (41%)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/>
                          <a:cs typeface="Arial"/>
                        </a:rPr>
                        <a:t>11 (50%)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(38%)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0623763"/>
                  </a:ext>
                </a:extLst>
              </a:tr>
              <a:tr h="5870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Ventilator Use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(9%)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(0%)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(13%)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4793533"/>
                  </a:ext>
                </a:extLst>
              </a:tr>
              <a:tr h="5870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Most Common Virus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Rhinovirus/Enterovirus (54%)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1512371"/>
                  </a:ext>
                </a:extLst>
              </a:tr>
              <a:tr h="5870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Multiple Viruses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/>
                          <a:cs typeface="Arial"/>
                        </a:rPr>
                        <a:t>45 (60%)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(50%)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 (64%)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42847509"/>
                  </a:ext>
                </a:extLst>
              </a:tr>
              <a:tr h="5870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Fever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/>
                          <a:cs typeface="Arial"/>
                        </a:rPr>
                        <a:t>25 (33%)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(32%)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(34%)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8233687"/>
                  </a:ext>
                </a:extLst>
              </a:tr>
              <a:tr h="5870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O₂ Required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/>
                          <a:cs typeface="Arial"/>
                        </a:rPr>
                        <a:t>58 (77%)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(82%)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(75%)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55149526"/>
                  </a:ext>
                </a:extLst>
              </a:tr>
              <a:tr h="5870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Microbiology Tests Sent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/>
                          <a:cs typeface="Arial"/>
                        </a:rPr>
                        <a:t>14 (19%)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(41%)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(9%)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18544488"/>
                  </a:ext>
                </a:extLst>
              </a:tr>
              <a:tr h="5870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Initial WBC</a:t>
                      </a: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(×10³/µL)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/>
                          <a:cs typeface="Arial"/>
                        </a:rPr>
                        <a:t>Mean 12.6 (n = 33)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12.42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7942939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035A533B-A214-99C2-7E41-7F83632FBB99}"/>
              </a:ext>
            </a:extLst>
          </p:cNvPr>
          <p:cNvSpPr txBox="1"/>
          <p:nvPr/>
        </p:nvSpPr>
        <p:spPr>
          <a:xfrm>
            <a:off x="14353365" y="6272759"/>
            <a:ext cx="2124110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latin typeface="Arial" panose="020B0604020202020204" pitchFamily="34" charset="0"/>
                <a:cs typeface="Arial" panose="020B0604020202020204" pitchFamily="34" charset="0"/>
              </a:rPr>
              <a:t>Table 1: Baseline Characteristics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1030C61D-E8E8-187B-D725-8B6FC5349C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489608"/>
              </p:ext>
            </p:extLst>
          </p:nvPr>
        </p:nvGraphicFramePr>
        <p:xfrm>
          <a:off x="14469836" y="18599925"/>
          <a:ext cx="21124634" cy="9723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018635">
                  <a:extLst>
                    <a:ext uri="{9D8B030D-6E8A-4147-A177-3AD203B41FA5}">
                      <a16:colId xmlns:a16="http://schemas.microsoft.com/office/drawing/2014/main" val="3282104605"/>
                    </a:ext>
                  </a:extLst>
                </a:gridCol>
                <a:gridCol w="3366186">
                  <a:extLst>
                    <a:ext uri="{9D8B030D-6E8A-4147-A177-3AD203B41FA5}">
                      <a16:colId xmlns:a16="http://schemas.microsoft.com/office/drawing/2014/main" val="1777876561"/>
                    </a:ext>
                  </a:extLst>
                </a:gridCol>
                <a:gridCol w="4601314">
                  <a:extLst>
                    <a:ext uri="{9D8B030D-6E8A-4147-A177-3AD203B41FA5}">
                      <a16:colId xmlns:a16="http://schemas.microsoft.com/office/drawing/2014/main" val="1624027476"/>
                    </a:ext>
                  </a:extLst>
                </a:gridCol>
                <a:gridCol w="3258225">
                  <a:extLst>
                    <a:ext uri="{9D8B030D-6E8A-4147-A177-3AD203B41FA5}">
                      <a16:colId xmlns:a16="http://schemas.microsoft.com/office/drawing/2014/main" val="2755682847"/>
                    </a:ext>
                  </a:extLst>
                </a:gridCol>
                <a:gridCol w="4880274">
                  <a:extLst>
                    <a:ext uri="{9D8B030D-6E8A-4147-A177-3AD203B41FA5}">
                      <a16:colId xmlns:a16="http://schemas.microsoft.com/office/drawing/2014/main" val="9011355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Outcome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ABX (n = 22)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No-ABX (n = 53)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p-value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Effect Size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9522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Hospital LOS (days)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3.32 ± 2.30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2.04 ± 1.18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0.020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—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6680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ICU Admission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(50%)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(38%)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RR 1.33 (0.77–2.28)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5068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ICU LOS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2.73 ± 1.49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2.05 ± 1.39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—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0885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Ventilator Use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(0%)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(13%)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—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3472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O₂ Required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(82%)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(75%)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RR 1.08 (0.84–1.39)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040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High-Flow O₂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(59%)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(30%)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Descriptive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—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8278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Fever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(32%)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(34%)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RR 0.94 (0.46–1.92)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42213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Multiple Viruses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(50%)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 (64%)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RR 0.78 (0.49–1.24)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572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Microbiology Tests Sent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(41%)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(9%)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0.004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RR 4.34 (1.64–11.48)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1790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CXR Suggestive of PNA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(68%)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(0%)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&lt;0.0001</a:t>
                      </a:r>
                      <a:endParaRPr lang="en-US" sz="3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—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848546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Initial WBC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—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1088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b="1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BioFire</a:t>
                      </a:r>
                      <a:r>
                        <a:rPr lang="en-US" sz="35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-Driven Intervention</a:t>
                      </a:r>
                      <a:endParaRPr lang="en-US" sz="3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(4.5%)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(0%)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—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5127307"/>
                  </a:ext>
                </a:extLst>
              </a:tr>
            </a:tbl>
          </a:graphicData>
        </a:graphic>
      </p:graphicFrame>
      <p:sp>
        <p:nvSpPr>
          <p:cNvPr id="40" name="Rectangle 1">
            <a:extLst>
              <a:ext uri="{FF2B5EF4-FFF2-40B4-BE49-F238E27FC236}">
                <a16:creationId xmlns:a16="http://schemas.microsoft.com/office/drawing/2014/main" id="{897B417F-19D9-74D2-65CC-8B50C3019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146800" y="-1273171"/>
            <a:ext cx="6331532" cy="1457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F634944-186D-A26A-C941-8F7B353FAA89}"/>
              </a:ext>
            </a:extLst>
          </p:cNvPr>
          <p:cNvSpPr txBox="1"/>
          <p:nvPr/>
        </p:nvSpPr>
        <p:spPr>
          <a:xfrm>
            <a:off x="35778325" y="22129236"/>
            <a:ext cx="15202955" cy="632480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685800" marR="0" lvl="0" indent="-685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Antibiotic use was associated with clinical concern for bacterial pneumonia via CXR findings.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>
                <a:latin typeface="Arial"/>
                <a:cs typeface="Arial"/>
              </a:rPr>
              <a:t>Discrepancy in microbiology testing and lack of deescalation in antibiotics from </a:t>
            </a:r>
            <a:r>
              <a:rPr lang="en-US" sz="4500" dirty="0" err="1">
                <a:latin typeface="Arial"/>
                <a:cs typeface="Arial"/>
              </a:rPr>
              <a:t>BioFire</a:t>
            </a:r>
            <a:r>
              <a:rPr lang="en-US" sz="4500" dirty="0">
                <a:latin typeface="Arial"/>
                <a:cs typeface="Arial"/>
              </a:rPr>
              <a:t>® testing may suggest diagnostic momentum may influence prescribing practices.</a:t>
            </a:r>
          </a:p>
          <a:p>
            <a:pPr marL="685800" marR="0" lvl="0" indent="-685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Findings support a stewardship opportunity to reduce unnecessary antibiotics when viral pathogens are confirmed.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22703B5-C52C-48B9-DE39-D7152F6B459C}"/>
              </a:ext>
            </a:extLst>
          </p:cNvPr>
          <p:cNvSpPr txBox="1"/>
          <p:nvPr/>
        </p:nvSpPr>
        <p:spPr>
          <a:xfrm>
            <a:off x="14411600" y="17875446"/>
            <a:ext cx="1958241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latin typeface="Arial" panose="020B0604020202020204" pitchFamily="34" charset="0"/>
                <a:cs typeface="Arial" panose="020B0604020202020204" pitchFamily="34" charset="0"/>
              </a:rPr>
              <a:t>Table 2: Outcomes in Patients Who Received Antibiotics vs No Antibiotics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49827A4C6917438B0D04EA865DBAC2" ma:contentTypeVersion="13" ma:contentTypeDescription="Create a new document." ma:contentTypeScope="" ma:versionID="aad025f90cd8e132d356aeed00a7de76">
  <xsd:schema xmlns:xsd="http://www.w3.org/2001/XMLSchema" xmlns:xs="http://www.w3.org/2001/XMLSchema" xmlns:p="http://schemas.microsoft.com/office/2006/metadata/properties" xmlns:ns3="262ce654-f5af-4a45-9b20-5fdc4840ab60" xmlns:ns4="a2cd7ae3-5402-456d-8933-4c018a18049f" targetNamespace="http://schemas.microsoft.com/office/2006/metadata/properties" ma:root="true" ma:fieldsID="c0b24bbef53123ecfca822c1d7cf8502" ns3:_="" ns4:_="">
    <xsd:import namespace="262ce654-f5af-4a45-9b20-5fdc4840ab60"/>
    <xsd:import namespace="a2cd7ae3-5402-456d-8933-4c018a18049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2ce654-f5af-4a45-9b20-5fdc4840ab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cd7ae3-5402-456d-8933-4c018a18049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557E216-2294-4FBB-B93B-1446CA2C664B}">
  <ds:schemaRefs>
    <ds:schemaRef ds:uri="262ce654-f5af-4a45-9b20-5fdc4840ab60"/>
    <ds:schemaRef ds:uri="a2cd7ae3-5402-456d-8933-4c018a18049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2F8811F-2A2D-45E4-A2E2-FD15FE9E3E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5524F6-DD0E-43D3-A915-CE68DD4D15E4}">
  <ds:schemaRefs>
    <ds:schemaRef ds:uri="a2cd7ae3-5402-456d-8933-4c018a18049f"/>
    <ds:schemaRef ds:uri="http://purl.org/dc/elements/1.1/"/>
    <ds:schemaRef ds:uri="http://www.w3.org/XML/1998/namespace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262ce654-f5af-4a45-9b20-5fdc4840ab60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905</Words>
  <Application>Microsoft Office PowerPoint</Application>
  <PresentationFormat>Custom</PresentationFormat>
  <Paragraphs>154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Times New Roman</vt:lpstr>
      <vt:lpstr>Default Design</vt:lpstr>
      <vt:lpstr>PowerPoint Presentation</vt:lpstr>
    </vt:vector>
  </TitlesOfParts>
  <Company>small farmer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Laura Larsson</dc:creator>
  <cp:lastModifiedBy>Keys, Tessa</cp:lastModifiedBy>
  <cp:revision>2</cp:revision>
  <cp:lastPrinted>2006-11-02T20:06:02Z</cp:lastPrinted>
  <dcterms:created xsi:type="dcterms:W3CDTF">1998-05-12T01:50:54Z</dcterms:created>
  <dcterms:modified xsi:type="dcterms:W3CDTF">2026-03-30T20:57:54Z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0x0101003549827A4C6917438B0D04EA865DBAC2</vt:lpwstr>
  </property>
</Properties>
</file>