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2CA5F06-EFDE-429C-8C2A-BD6A12C61935}" v="19" dt="2026-03-19T19:44:15.3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695" autoAdjust="0"/>
    <p:restoredTop sz="94660"/>
  </p:normalViewPr>
  <p:slideViewPr>
    <p:cSldViewPr snapToGrid="0">
      <p:cViewPr varScale="1">
        <p:scale>
          <a:sx n="101" d="100"/>
          <a:sy n="101" d="100"/>
        </p:scale>
        <p:origin x="144" y="2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7"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FEDC1E-8253-97FB-E876-EA2577A9659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8E7F8D-425C-0F75-BA0E-4A75045DED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037ECC3-53F8-2920-AAB9-7746A190EAF7}"/>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E933503A-1138-C343-4782-B619D584A2E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D2FB7B-FF7C-5866-5197-79D62619B783}"/>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3458363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1C17E5-2B7C-B4EF-1460-E7F8343282E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40F3A34-8BEF-5E66-F569-E2FC8BC6CB2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04ACC0-C05D-2FB5-5E3F-510882D46453}"/>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ECBC1CF1-A38C-E280-C0CB-A27B7949614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37F185-4866-1F41-5ACA-913A5F82CCC6}"/>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3707156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5FA6136-3689-0425-7125-5D080C1AA44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836B59-1337-DEE1-6B10-B434A2AF8BA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8DD37D-0925-79E2-13AE-055F7987CCE2}"/>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45FF751E-790C-F163-20B1-67C19AA522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81A3D0B-123A-4CA1-0D17-1B41ED67B170}"/>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13301675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7B762C-B020-D14A-2BCD-E9021D9757A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532B0D-1B9A-83F6-95D1-9E8FAEDC4A8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6920A1F-A565-6145-41BD-B60166372FF2}"/>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11204408-4CA1-5B46-625E-EB5CE58D316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2BA0747-183B-6B0A-AAB8-46DD90E0CC01}"/>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1974461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0A237F-2814-5420-0D40-634E0340C7AE}"/>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11CBD270-E909-180C-16EB-4EF3EBB0EDB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61D90F4-8A83-B4E0-9ACA-FE949BBB508E}"/>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C2EED807-0F1D-4A1A-FEC2-9C38CFD77C4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AF17282-EC9A-F127-C768-7789BA5F0214}"/>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3909860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3A566C-7F53-CD6F-4578-E338BB0DB3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313520-2E64-C71F-643F-4462405C81C3}"/>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4E1DC89-EAB7-86A9-F698-CE8C051797C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80802EC-2CC1-CD87-F1EF-1613E724FB86}"/>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6" name="Footer Placeholder 5">
            <a:extLst>
              <a:ext uri="{FF2B5EF4-FFF2-40B4-BE49-F238E27FC236}">
                <a16:creationId xmlns:a16="http://schemas.microsoft.com/office/drawing/2014/main" id="{EC4547CD-CAD6-FAE4-3020-6AE960ECF7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B633502-40EF-C3C9-B9E7-E1519155D2B3}"/>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2365039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CEC48B-01B4-1827-986D-29A0A1D22F7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06D76C-5547-2A13-87CF-CDDA2283046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718DD31-5FA2-9E78-EFB4-23B54EEFD39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4C60CB-A017-AFCC-A24F-2B2488DCF18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FD9F25E-8173-8AE5-C04D-F850FB5AAA34}"/>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F297B0B-1AD7-057D-DF63-D1DF1A0A3003}"/>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8" name="Footer Placeholder 7">
            <a:extLst>
              <a:ext uri="{FF2B5EF4-FFF2-40B4-BE49-F238E27FC236}">
                <a16:creationId xmlns:a16="http://schemas.microsoft.com/office/drawing/2014/main" id="{43253B0D-7815-42F8-7A7A-B80B0643461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CB5C810-7CC2-F6BC-9A22-6BCFD390D325}"/>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3759171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A22F04-BCB4-B24E-D603-312BE24CF32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FE87431-DD61-ADFC-4F4E-BCD1D95D6650}"/>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4" name="Footer Placeholder 3">
            <a:extLst>
              <a:ext uri="{FF2B5EF4-FFF2-40B4-BE49-F238E27FC236}">
                <a16:creationId xmlns:a16="http://schemas.microsoft.com/office/drawing/2014/main" id="{F3D40873-4418-84CF-186C-F97E00A6624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11349CF-C140-C890-CF01-8CC08625AE3D}"/>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8775023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8BCB69A-D639-56E3-2FF5-B592373F4DF0}"/>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3" name="Footer Placeholder 2">
            <a:extLst>
              <a:ext uri="{FF2B5EF4-FFF2-40B4-BE49-F238E27FC236}">
                <a16:creationId xmlns:a16="http://schemas.microsoft.com/office/drawing/2014/main" id="{740D8C6F-7765-6F20-EB11-BA4E91AEF85D}"/>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179E2C2-ED15-056B-C46E-097A7532CCE0}"/>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10109256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879D5-9A05-2898-24FF-C16586F1080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524665B3-2284-58BD-5CEF-E990C393F12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BE86230-BBC2-1C41-23EB-CD26FD24ACA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2EDAAA1-C994-4539-3366-F823E6E500EC}"/>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6" name="Footer Placeholder 5">
            <a:extLst>
              <a:ext uri="{FF2B5EF4-FFF2-40B4-BE49-F238E27FC236}">
                <a16:creationId xmlns:a16="http://schemas.microsoft.com/office/drawing/2014/main" id="{E40DB932-23BA-6BFB-8C24-7926D8390E5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CE783E7-9F70-B963-15ED-149C84C98A33}"/>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35694290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D27FF2-BA7F-1ABE-9E55-93F1AB96FBE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36F325C-77F6-6091-E5B6-D7C4E29FDC0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C0ACF8E-0495-10B4-3DD6-C48E5DBD520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F620895-BCCC-91C3-5DAB-4C60A117F9D5}"/>
              </a:ext>
            </a:extLst>
          </p:cNvPr>
          <p:cNvSpPr>
            <a:spLocks noGrp="1"/>
          </p:cNvSpPr>
          <p:nvPr>
            <p:ph type="dt" sz="half" idx="10"/>
          </p:nvPr>
        </p:nvSpPr>
        <p:spPr/>
        <p:txBody>
          <a:bodyPr/>
          <a:lstStyle/>
          <a:p>
            <a:fld id="{DF849F62-6B57-4CD0-94F3-BAA9AA4F2547}" type="datetimeFigureOut">
              <a:rPr lang="en-US" smtClean="0"/>
              <a:t>3/30/2026</a:t>
            </a:fld>
            <a:endParaRPr lang="en-US"/>
          </a:p>
        </p:txBody>
      </p:sp>
      <p:sp>
        <p:nvSpPr>
          <p:cNvPr id="6" name="Footer Placeholder 5">
            <a:extLst>
              <a:ext uri="{FF2B5EF4-FFF2-40B4-BE49-F238E27FC236}">
                <a16:creationId xmlns:a16="http://schemas.microsoft.com/office/drawing/2014/main" id="{B2B20589-27C1-5FE2-B4A2-E9C15B83700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E50B6E2-30D2-1F41-F8C3-E6F7C5126DB1}"/>
              </a:ext>
            </a:extLst>
          </p:cNvPr>
          <p:cNvSpPr>
            <a:spLocks noGrp="1"/>
          </p:cNvSpPr>
          <p:nvPr>
            <p:ph type="sldNum" sz="quarter" idx="12"/>
          </p:nvPr>
        </p:nvSpPr>
        <p:spPr/>
        <p:txBody>
          <a:bodyPr/>
          <a:lstStyle/>
          <a:p>
            <a:fld id="{640C8DC1-B5F6-4DD6-83ED-FBBA5A861B1A}" type="slidenum">
              <a:rPr lang="en-US" smtClean="0"/>
              <a:t>‹#›</a:t>
            </a:fld>
            <a:endParaRPr lang="en-US"/>
          </a:p>
        </p:txBody>
      </p:sp>
    </p:spTree>
    <p:extLst>
      <p:ext uri="{BB962C8B-B14F-4D97-AF65-F5344CB8AC3E}">
        <p14:creationId xmlns:p14="http://schemas.microsoft.com/office/powerpoint/2010/main" val="2158820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CF80E42-E574-E819-C761-33DFD46B2D6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F8B5477-16C7-F088-9FB5-DC92B5A8DD1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9A3AB28-4A0B-998C-E184-8AA79D3B21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F849F62-6B57-4CD0-94F3-BAA9AA4F2547}" type="datetimeFigureOut">
              <a:rPr lang="en-US" smtClean="0"/>
              <a:t>3/30/2026</a:t>
            </a:fld>
            <a:endParaRPr lang="en-US"/>
          </a:p>
        </p:txBody>
      </p:sp>
      <p:sp>
        <p:nvSpPr>
          <p:cNvPr id="5" name="Footer Placeholder 4">
            <a:extLst>
              <a:ext uri="{FF2B5EF4-FFF2-40B4-BE49-F238E27FC236}">
                <a16:creationId xmlns:a16="http://schemas.microsoft.com/office/drawing/2014/main" id="{D8BD8729-0966-39B0-3202-98914593C24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2D4D01A0-FD2E-8A97-AB09-1D3F6471FCD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40C8DC1-B5F6-4DD6-83ED-FBBA5A861B1A}" type="slidenum">
              <a:rPr lang="en-US" smtClean="0"/>
              <a:t>‹#›</a:t>
            </a:fld>
            <a:endParaRPr lang="en-US"/>
          </a:p>
        </p:txBody>
      </p:sp>
    </p:spTree>
    <p:extLst>
      <p:ext uri="{BB962C8B-B14F-4D97-AF65-F5344CB8AC3E}">
        <p14:creationId xmlns:p14="http://schemas.microsoft.com/office/powerpoint/2010/main" val="405328442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 name="object 17">
            <a:extLst>
              <a:ext uri="{FF2B5EF4-FFF2-40B4-BE49-F238E27FC236}">
                <a16:creationId xmlns:a16="http://schemas.microsoft.com/office/drawing/2014/main" id="{3000F850-F1F7-001F-270B-53E89017655E}"/>
              </a:ext>
            </a:extLst>
          </p:cNvPr>
          <p:cNvPicPr/>
          <p:nvPr/>
        </p:nvPicPr>
        <p:blipFill>
          <a:blip r:embed="rId2" cstate="print"/>
          <a:stretch>
            <a:fillRect/>
          </a:stretch>
        </p:blipFill>
        <p:spPr>
          <a:xfrm>
            <a:off x="56234" y="1061111"/>
            <a:ext cx="2783546" cy="386845"/>
          </a:xfrm>
          <a:prstGeom prst="rect">
            <a:avLst/>
          </a:prstGeom>
        </p:spPr>
      </p:pic>
      <p:sp>
        <p:nvSpPr>
          <p:cNvPr id="2" name="object 2"/>
          <p:cNvSpPr txBox="1"/>
          <p:nvPr/>
        </p:nvSpPr>
        <p:spPr>
          <a:xfrm>
            <a:off x="693454" y="1122748"/>
            <a:ext cx="1494436" cy="252805"/>
          </a:xfrm>
          <a:prstGeom prst="rect">
            <a:avLst/>
          </a:prstGeom>
        </p:spPr>
        <p:txBody>
          <a:bodyPr vert="horz" wrap="square" lIns="0" tIns="10012" rIns="0" bIns="0" rtlCol="0">
            <a:spAutoFit/>
          </a:bodyPr>
          <a:lstStyle/>
          <a:p>
            <a:pPr marL="7701">
              <a:spcBef>
                <a:spcPts val="79"/>
              </a:spcBef>
            </a:pPr>
            <a:r>
              <a:rPr sz="1577" b="1" spc="-6" dirty="0">
                <a:solidFill>
                  <a:srgbClr val="FFFFFF"/>
                </a:solidFill>
                <a:latin typeface="Arial"/>
                <a:cs typeface="Arial"/>
              </a:rPr>
              <a:t>BACKGROUND</a:t>
            </a:r>
            <a:endParaRPr sz="1577" dirty="0">
              <a:latin typeface="Arial"/>
              <a:cs typeface="Arial"/>
            </a:endParaRPr>
          </a:p>
        </p:txBody>
      </p:sp>
      <p:pic>
        <p:nvPicPr>
          <p:cNvPr id="3" name="object 3"/>
          <p:cNvPicPr/>
          <p:nvPr/>
        </p:nvPicPr>
        <p:blipFill>
          <a:blip r:embed="rId3" cstate="print"/>
          <a:stretch>
            <a:fillRect/>
          </a:stretch>
        </p:blipFill>
        <p:spPr>
          <a:xfrm>
            <a:off x="97922" y="3978292"/>
            <a:ext cx="2812670" cy="398389"/>
          </a:xfrm>
          <a:prstGeom prst="rect">
            <a:avLst/>
          </a:prstGeom>
        </p:spPr>
      </p:pic>
      <p:sp>
        <p:nvSpPr>
          <p:cNvPr id="4" name="object 4"/>
          <p:cNvSpPr txBox="1"/>
          <p:nvPr/>
        </p:nvSpPr>
        <p:spPr>
          <a:xfrm>
            <a:off x="989040" y="4051083"/>
            <a:ext cx="1030433" cy="252805"/>
          </a:xfrm>
          <a:prstGeom prst="rect">
            <a:avLst/>
          </a:prstGeom>
        </p:spPr>
        <p:txBody>
          <a:bodyPr vert="horz" wrap="square" lIns="0" tIns="10012" rIns="0" bIns="0" rtlCol="0">
            <a:spAutoFit/>
          </a:bodyPr>
          <a:lstStyle/>
          <a:p>
            <a:pPr marL="7701">
              <a:spcBef>
                <a:spcPts val="79"/>
              </a:spcBef>
            </a:pPr>
            <a:r>
              <a:rPr sz="1577" b="1" spc="-6" dirty="0">
                <a:solidFill>
                  <a:srgbClr val="FFFFFF"/>
                </a:solidFill>
                <a:latin typeface="Arial"/>
                <a:cs typeface="Arial"/>
              </a:rPr>
              <a:t>METHODS</a:t>
            </a:r>
            <a:endParaRPr sz="1577" dirty="0">
              <a:latin typeface="Arial"/>
              <a:cs typeface="Arial"/>
            </a:endParaRPr>
          </a:p>
        </p:txBody>
      </p:sp>
      <p:pic>
        <p:nvPicPr>
          <p:cNvPr id="5" name="object 5"/>
          <p:cNvPicPr/>
          <p:nvPr/>
        </p:nvPicPr>
        <p:blipFill>
          <a:blip r:embed="rId4" cstate="print"/>
          <a:stretch>
            <a:fillRect/>
          </a:stretch>
        </p:blipFill>
        <p:spPr>
          <a:xfrm>
            <a:off x="9161998" y="1059904"/>
            <a:ext cx="2973768" cy="379935"/>
          </a:xfrm>
          <a:prstGeom prst="rect">
            <a:avLst/>
          </a:prstGeom>
        </p:spPr>
      </p:pic>
      <p:sp>
        <p:nvSpPr>
          <p:cNvPr id="6" name="object 6"/>
          <p:cNvSpPr txBox="1"/>
          <p:nvPr/>
        </p:nvSpPr>
        <p:spPr>
          <a:xfrm>
            <a:off x="9919650" y="1130341"/>
            <a:ext cx="1374295" cy="252805"/>
          </a:xfrm>
          <a:prstGeom prst="rect">
            <a:avLst/>
          </a:prstGeom>
        </p:spPr>
        <p:txBody>
          <a:bodyPr vert="horz" wrap="square" lIns="0" tIns="10012" rIns="0" bIns="0" rtlCol="0">
            <a:spAutoFit/>
          </a:bodyPr>
          <a:lstStyle/>
          <a:p>
            <a:pPr marL="7701">
              <a:spcBef>
                <a:spcPts val="79"/>
              </a:spcBef>
            </a:pPr>
            <a:r>
              <a:rPr sz="1577" b="1" spc="-6" dirty="0">
                <a:solidFill>
                  <a:srgbClr val="FFFFFF"/>
                </a:solidFill>
                <a:latin typeface="Arial"/>
                <a:cs typeface="Arial"/>
              </a:rPr>
              <a:t>CONCLUSION</a:t>
            </a:r>
            <a:endParaRPr sz="1577" dirty="0">
              <a:latin typeface="Arial"/>
              <a:cs typeface="Arial"/>
            </a:endParaRPr>
          </a:p>
        </p:txBody>
      </p:sp>
      <p:pic>
        <p:nvPicPr>
          <p:cNvPr id="17" name="object 17"/>
          <p:cNvPicPr/>
          <p:nvPr/>
        </p:nvPicPr>
        <p:blipFill>
          <a:blip r:embed="rId2" cstate="print"/>
          <a:stretch>
            <a:fillRect/>
          </a:stretch>
        </p:blipFill>
        <p:spPr>
          <a:xfrm>
            <a:off x="3109385" y="1065522"/>
            <a:ext cx="5934474" cy="376619"/>
          </a:xfrm>
          <a:prstGeom prst="rect">
            <a:avLst/>
          </a:prstGeom>
        </p:spPr>
      </p:pic>
      <p:sp>
        <p:nvSpPr>
          <p:cNvPr id="18" name="object 18"/>
          <p:cNvSpPr txBox="1"/>
          <p:nvPr/>
        </p:nvSpPr>
        <p:spPr>
          <a:xfrm>
            <a:off x="5623526" y="1122942"/>
            <a:ext cx="944948" cy="252416"/>
          </a:xfrm>
          <a:prstGeom prst="rect">
            <a:avLst/>
          </a:prstGeom>
        </p:spPr>
        <p:txBody>
          <a:bodyPr vert="horz" wrap="square" lIns="0" tIns="9627" rIns="0" bIns="0" rtlCol="0">
            <a:spAutoFit/>
          </a:bodyPr>
          <a:lstStyle/>
          <a:p>
            <a:pPr marL="7701">
              <a:spcBef>
                <a:spcPts val="76"/>
              </a:spcBef>
            </a:pPr>
            <a:r>
              <a:rPr sz="1577" b="1" spc="-6" dirty="0">
                <a:solidFill>
                  <a:srgbClr val="FFFFFF"/>
                </a:solidFill>
                <a:latin typeface="Arial"/>
                <a:cs typeface="Arial"/>
              </a:rPr>
              <a:t>RESULTS</a:t>
            </a:r>
            <a:endParaRPr sz="1577" dirty="0">
              <a:latin typeface="Arial"/>
              <a:cs typeface="Arial"/>
            </a:endParaRPr>
          </a:p>
        </p:txBody>
      </p:sp>
      <p:pic>
        <p:nvPicPr>
          <p:cNvPr id="20" name="object 20"/>
          <p:cNvPicPr/>
          <p:nvPr/>
        </p:nvPicPr>
        <p:blipFill>
          <a:blip r:embed="rId5" cstate="print"/>
          <a:stretch>
            <a:fillRect/>
          </a:stretch>
        </p:blipFill>
        <p:spPr>
          <a:xfrm>
            <a:off x="9246901" y="3688099"/>
            <a:ext cx="2888865" cy="335126"/>
          </a:xfrm>
          <a:prstGeom prst="rect">
            <a:avLst/>
          </a:prstGeom>
        </p:spPr>
      </p:pic>
      <p:sp>
        <p:nvSpPr>
          <p:cNvPr id="21" name="object 21"/>
          <p:cNvSpPr txBox="1"/>
          <p:nvPr/>
        </p:nvSpPr>
        <p:spPr>
          <a:xfrm>
            <a:off x="9998329" y="3730056"/>
            <a:ext cx="1549736" cy="252416"/>
          </a:xfrm>
          <a:prstGeom prst="rect">
            <a:avLst/>
          </a:prstGeom>
        </p:spPr>
        <p:txBody>
          <a:bodyPr vert="horz" wrap="square" lIns="0" tIns="9627" rIns="0" bIns="0" rtlCol="0">
            <a:spAutoFit/>
          </a:bodyPr>
          <a:lstStyle/>
          <a:p>
            <a:pPr marL="7701">
              <a:spcBef>
                <a:spcPts val="76"/>
              </a:spcBef>
            </a:pPr>
            <a:r>
              <a:rPr lang="en-US" sz="1577" b="1" spc="-6" dirty="0">
                <a:solidFill>
                  <a:srgbClr val="FFFFFF"/>
                </a:solidFill>
                <a:latin typeface="Arial"/>
                <a:cs typeface="Arial"/>
              </a:rPr>
              <a:t>REFERENCES</a:t>
            </a:r>
            <a:endParaRPr sz="1577" dirty="0">
              <a:latin typeface="Arial"/>
              <a:cs typeface="Arial"/>
            </a:endParaRPr>
          </a:p>
        </p:txBody>
      </p:sp>
      <p:sp>
        <p:nvSpPr>
          <p:cNvPr id="22" name="object 22"/>
          <p:cNvSpPr txBox="1"/>
          <p:nvPr/>
        </p:nvSpPr>
        <p:spPr>
          <a:xfrm>
            <a:off x="9243990" y="4065182"/>
            <a:ext cx="2850088" cy="2827911"/>
          </a:xfrm>
          <a:prstGeom prst="rect">
            <a:avLst/>
          </a:prstGeom>
        </p:spPr>
        <p:txBody>
          <a:bodyPr vert="horz" wrap="square" lIns="0" tIns="8086" rIns="0" bIns="0" rtlCol="0">
            <a:spAutoFit/>
          </a:bodyPr>
          <a:lstStyle/>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Antimicrobial resistance. World Health Organization. November 21, 2023. Accessed November 10, 2025. https://www.who.int/news-room/fact-sheets/detail/antimicrobial-resistance. </a:t>
            </a:r>
          </a:p>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Core Elements of Antibiotic Stewardship. Centers for Disease Control and Prevention. Accessed November 14, 2025. https://www.cdc.gov/antibiotic-use/hcp/core-elements/index.html. </a:t>
            </a:r>
          </a:p>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Olney K.B., &amp; Burgess D.S. (2023). Antimicrobial regimen selection. </a:t>
            </a:r>
            <a:r>
              <a:rPr lang="en-US" sz="570" dirty="0" err="1">
                <a:latin typeface="Times New Roman" panose="02020603050405020304" pitchFamily="18" charset="0"/>
                <a:cs typeface="Times New Roman" panose="02020603050405020304" pitchFamily="18" charset="0"/>
              </a:rPr>
              <a:t>DiPiro</a:t>
            </a:r>
            <a:r>
              <a:rPr lang="en-US" sz="570" dirty="0">
                <a:latin typeface="Times New Roman" panose="02020603050405020304" pitchFamily="18" charset="0"/>
                <a:cs typeface="Times New Roman" panose="02020603050405020304" pitchFamily="18" charset="0"/>
              </a:rPr>
              <a:t> J.T., &amp; Yee G.C., &amp; Haines S.T., &amp; Nolin T.D., &amp; </a:t>
            </a:r>
            <a:r>
              <a:rPr lang="en-US" sz="570" dirty="0" err="1">
                <a:latin typeface="Times New Roman" panose="02020603050405020304" pitchFamily="18" charset="0"/>
                <a:cs typeface="Times New Roman" panose="02020603050405020304" pitchFamily="18" charset="0"/>
              </a:rPr>
              <a:t>Ellingrod</a:t>
            </a:r>
            <a:r>
              <a:rPr lang="en-US" sz="570" dirty="0">
                <a:latin typeface="Times New Roman" panose="02020603050405020304" pitchFamily="18" charset="0"/>
                <a:cs typeface="Times New Roman" panose="02020603050405020304" pitchFamily="18" charset="0"/>
              </a:rPr>
              <a:t> V.L., &amp; Posey L(Eds.), </a:t>
            </a:r>
            <a:r>
              <a:rPr lang="en-US" sz="570" i="1" dirty="0" err="1">
                <a:latin typeface="Times New Roman" panose="02020603050405020304" pitchFamily="18" charset="0"/>
                <a:cs typeface="Times New Roman" panose="02020603050405020304" pitchFamily="18" charset="0"/>
              </a:rPr>
              <a:t>DiPiro’s</a:t>
            </a:r>
            <a:r>
              <a:rPr lang="en-US" sz="570" i="1" dirty="0">
                <a:latin typeface="Times New Roman" panose="02020603050405020304" pitchFamily="18" charset="0"/>
                <a:cs typeface="Times New Roman" panose="02020603050405020304" pitchFamily="18" charset="0"/>
              </a:rPr>
              <a:t> Pharmacotherapy: A Pathophysiologic Approach, 12th Edition</a:t>
            </a:r>
            <a:r>
              <a:rPr lang="en-US" sz="570" dirty="0">
                <a:latin typeface="Times New Roman" panose="02020603050405020304" pitchFamily="18" charset="0"/>
                <a:cs typeface="Times New Roman" panose="02020603050405020304" pitchFamily="18" charset="0"/>
              </a:rPr>
              <a:t>. McGraw Hill. https://accesspharmacy.mhmedical.com/content.aspx?bookid=3097&amp;sectionid=264605923</a:t>
            </a:r>
          </a:p>
          <a:p>
            <a:pPr marL="173279" indent="-173279">
              <a:buFont typeface="Arial" panose="020B0604020202020204" pitchFamily="34" charset="0"/>
              <a:buChar char="•"/>
            </a:pPr>
            <a:r>
              <a:rPr lang="en-US" sz="570" dirty="0" err="1">
                <a:latin typeface="Times New Roman" panose="02020603050405020304" pitchFamily="18" charset="0"/>
                <a:cs typeface="Times New Roman" panose="02020603050405020304" pitchFamily="18" charset="0"/>
              </a:rPr>
              <a:t>Metlay</a:t>
            </a:r>
            <a:r>
              <a:rPr lang="en-US" sz="570" dirty="0">
                <a:latin typeface="Times New Roman" panose="02020603050405020304" pitchFamily="18" charset="0"/>
                <a:cs typeface="Times New Roman" panose="02020603050405020304" pitchFamily="18" charset="0"/>
              </a:rPr>
              <a:t>, J. P., Waterer, G. W., Long, A. C., Anzueto, A., Brozek, J., Crothers, K., Cooley, L. A., Dean, N. C., Fine, M. J., Flanders, S. A., Griffin, M. R., </a:t>
            </a:r>
            <a:r>
              <a:rPr lang="en-US" sz="570" dirty="0" err="1">
                <a:latin typeface="Times New Roman" panose="02020603050405020304" pitchFamily="18" charset="0"/>
                <a:cs typeface="Times New Roman" panose="02020603050405020304" pitchFamily="18" charset="0"/>
              </a:rPr>
              <a:t>Metersky</a:t>
            </a:r>
            <a:r>
              <a:rPr lang="en-US" sz="570" dirty="0">
                <a:latin typeface="Times New Roman" panose="02020603050405020304" pitchFamily="18" charset="0"/>
                <a:cs typeface="Times New Roman" panose="02020603050405020304" pitchFamily="18" charset="0"/>
              </a:rPr>
              <a:t>, M. L., Musher, D. M., Restrepo, M. I., &amp; Whitney, C. G. (2019). Diagnosis and Treatment of Adults with Community-acquired Pneumonia. An Official Clinical Practice Guideline of the American Thoracic Society and Infectious Diseases Society of America. </a:t>
            </a:r>
            <a:r>
              <a:rPr lang="en-US" sz="570" i="1" dirty="0">
                <a:latin typeface="Times New Roman" panose="02020603050405020304" pitchFamily="18" charset="0"/>
                <a:cs typeface="Times New Roman" panose="02020603050405020304" pitchFamily="18" charset="0"/>
              </a:rPr>
              <a:t>American journal of respiratory and critical care medicine</a:t>
            </a:r>
            <a:r>
              <a:rPr lang="en-US" sz="570" dirty="0">
                <a:latin typeface="Times New Roman" panose="02020603050405020304" pitchFamily="18" charset="0"/>
                <a:cs typeface="Times New Roman" panose="02020603050405020304" pitchFamily="18" charset="0"/>
              </a:rPr>
              <a:t>, </a:t>
            </a:r>
            <a:r>
              <a:rPr lang="en-US" sz="570" i="1" dirty="0">
                <a:latin typeface="Times New Roman" panose="02020603050405020304" pitchFamily="18" charset="0"/>
                <a:cs typeface="Times New Roman" panose="02020603050405020304" pitchFamily="18" charset="0"/>
              </a:rPr>
              <a:t>200</a:t>
            </a:r>
            <a:r>
              <a:rPr lang="en-US" sz="570" dirty="0">
                <a:latin typeface="Times New Roman" panose="02020603050405020304" pitchFamily="18" charset="0"/>
                <a:cs typeface="Times New Roman" panose="02020603050405020304" pitchFamily="18" charset="0"/>
              </a:rPr>
              <a:t>(7), e45–e67. https://doi.org/10.1164/rccm.201908-1581ST</a:t>
            </a:r>
          </a:p>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Dennis L. Stevens, Alan L. Bisno, Henry F. Chambers, E. Patchen Dellinger, Ellie J. C. Goldstein, Sherwood L. Gorbach, Jan V. Hirschmann, Sheldon L. Kaplan, Jose G. Montoya, James C. Wade, Practice Guidelines for the Diagnosis and Management of Skin and Soft Tissue Infections: 2014 Update by the Infectious Diseases Society of America, </a:t>
            </a:r>
            <a:r>
              <a:rPr lang="en-US" sz="570" i="1" dirty="0">
                <a:latin typeface="Times New Roman" panose="02020603050405020304" pitchFamily="18" charset="0"/>
                <a:cs typeface="Times New Roman" panose="02020603050405020304" pitchFamily="18" charset="0"/>
              </a:rPr>
              <a:t>Clinical Infectious Diseases</a:t>
            </a:r>
            <a:r>
              <a:rPr lang="en-US" sz="570" dirty="0">
                <a:latin typeface="Times New Roman" panose="02020603050405020304" pitchFamily="18" charset="0"/>
                <a:cs typeface="Times New Roman" panose="02020603050405020304" pitchFamily="18" charset="0"/>
              </a:rPr>
              <a:t>, Volume 59, Issue 2, 15 July 2014, Pages e10–e52, https://doi.org/10.1093/cid/ciu296</a:t>
            </a:r>
          </a:p>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Aaron Oliver, Andrea Quinn, Amanda Ries, Erin </a:t>
            </a:r>
            <a:r>
              <a:rPr lang="en-US" sz="570" dirty="0" err="1">
                <a:latin typeface="Times New Roman" panose="02020603050405020304" pitchFamily="18" charset="0"/>
                <a:cs typeface="Times New Roman" panose="02020603050405020304" pitchFamily="18" charset="0"/>
              </a:rPr>
              <a:t>Weslander</a:t>
            </a:r>
            <a:r>
              <a:rPr lang="en-US" sz="570" dirty="0">
                <a:latin typeface="Times New Roman" panose="02020603050405020304" pitchFamily="18" charset="0"/>
                <a:cs typeface="Times New Roman" panose="02020603050405020304" pitchFamily="18" charset="0"/>
              </a:rPr>
              <a:t>, Katarzyna </a:t>
            </a:r>
            <a:r>
              <a:rPr lang="en-US" sz="570" dirty="0" err="1">
                <a:latin typeface="Times New Roman" panose="02020603050405020304" pitchFamily="18" charset="0"/>
                <a:cs typeface="Times New Roman" panose="02020603050405020304" pitchFamily="18" charset="0"/>
              </a:rPr>
              <a:t>Malkowicz</a:t>
            </a:r>
            <a:r>
              <a:rPr lang="en-US" sz="570" dirty="0">
                <a:latin typeface="Times New Roman" panose="02020603050405020304" pitchFamily="18" charset="0"/>
                <a:cs typeface="Times New Roman" panose="02020603050405020304" pitchFamily="18" charset="0"/>
              </a:rPr>
              <a:t>, P-1727. Impact of Four-Day Automatic-Stop Orders on the Duration of Antibiotic Treatment, </a:t>
            </a:r>
            <a:r>
              <a:rPr lang="en-US" sz="570" i="1" dirty="0">
                <a:latin typeface="Times New Roman" panose="02020603050405020304" pitchFamily="18" charset="0"/>
                <a:cs typeface="Times New Roman" panose="02020603050405020304" pitchFamily="18" charset="0"/>
              </a:rPr>
              <a:t>Open Forum Infectious Diseases</a:t>
            </a:r>
            <a:r>
              <a:rPr lang="en-US" sz="570" dirty="0">
                <a:latin typeface="Times New Roman" panose="02020603050405020304" pitchFamily="18" charset="0"/>
                <a:cs typeface="Times New Roman" panose="02020603050405020304" pitchFamily="18" charset="0"/>
              </a:rPr>
              <a:t>, Volume 12, Issue Supplement_1, February 2025, ofae631.1891, https://doi.org/10.1093/ofid/ofae631.1891</a:t>
            </a:r>
          </a:p>
          <a:p>
            <a:pPr marL="173279" indent="-173279">
              <a:buFont typeface="Arial" panose="020B0604020202020204" pitchFamily="34" charset="0"/>
              <a:buChar char="•"/>
            </a:pPr>
            <a:r>
              <a:rPr lang="en-US" sz="570" dirty="0">
                <a:latin typeface="Times New Roman" panose="02020603050405020304" pitchFamily="18" charset="0"/>
                <a:cs typeface="Times New Roman" panose="02020603050405020304" pitchFamily="18" charset="0"/>
              </a:rPr>
              <a:t>Adu-Gyamfi A, Hamilton K, Cressman L, Lautenbach E, Dutcher L. Impact of Removal of Automatic 7-Day Stop Orders for Inpatient Antimicrobials. </a:t>
            </a:r>
            <a:r>
              <a:rPr lang="en-US" sz="570" i="1" dirty="0">
                <a:latin typeface="Times New Roman" panose="02020603050405020304" pitchFamily="18" charset="0"/>
                <a:cs typeface="Times New Roman" panose="02020603050405020304" pitchFamily="18" charset="0"/>
              </a:rPr>
              <a:t>Infection Control &amp; Hospital Epidemiology</a:t>
            </a:r>
            <a:r>
              <a:rPr lang="en-US" sz="570" dirty="0">
                <a:latin typeface="Times New Roman" panose="02020603050405020304" pitchFamily="18" charset="0"/>
                <a:cs typeface="Times New Roman" panose="02020603050405020304" pitchFamily="18" charset="0"/>
              </a:rPr>
              <a:t>. 2020;41(S1):s264-s265. doi:10.1017/ice.2020.831</a:t>
            </a:r>
          </a:p>
          <a:p>
            <a:pPr marL="90105" marR="57760" indent="-82789">
              <a:spcBef>
                <a:spcPts val="64"/>
              </a:spcBef>
              <a:buFont typeface="Arial MT"/>
              <a:buChar char="•"/>
              <a:tabLst>
                <a:tab pos="90105" algn="l"/>
              </a:tabLst>
            </a:pPr>
            <a:endParaRPr sz="570" dirty="0">
              <a:latin typeface="Times New Roman" panose="02020603050405020304" pitchFamily="18" charset="0"/>
              <a:cs typeface="Times New Roman" panose="02020603050405020304" pitchFamily="18" charset="0"/>
            </a:endParaRPr>
          </a:p>
        </p:txBody>
      </p:sp>
      <p:grpSp>
        <p:nvGrpSpPr>
          <p:cNvPr id="23" name="object 23"/>
          <p:cNvGrpSpPr/>
          <p:nvPr/>
        </p:nvGrpSpPr>
        <p:grpSpPr>
          <a:xfrm>
            <a:off x="-8814" y="-9241"/>
            <a:ext cx="12209627" cy="1020035"/>
            <a:chOff x="-15240" y="-15240"/>
            <a:chExt cx="20134580" cy="1682114"/>
          </a:xfrm>
        </p:grpSpPr>
        <p:pic>
          <p:nvPicPr>
            <p:cNvPr id="24" name="object 24"/>
            <p:cNvPicPr/>
            <p:nvPr/>
          </p:nvPicPr>
          <p:blipFill>
            <a:blip r:embed="rId6" cstate="print"/>
            <a:stretch>
              <a:fillRect/>
            </a:stretch>
          </p:blipFill>
          <p:spPr>
            <a:xfrm>
              <a:off x="0" y="0"/>
              <a:ext cx="20104100" cy="1651408"/>
            </a:xfrm>
            <a:prstGeom prst="rect">
              <a:avLst/>
            </a:prstGeom>
          </p:spPr>
        </p:pic>
        <p:sp>
          <p:nvSpPr>
            <p:cNvPr id="25" name="object 25"/>
            <p:cNvSpPr/>
            <p:nvPr/>
          </p:nvSpPr>
          <p:spPr>
            <a:xfrm>
              <a:off x="0" y="0"/>
              <a:ext cx="20104100" cy="1651635"/>
            </a:xfrm>
            <a:custGeom>
              <a:avLst/>
              <a:gdLst/>
              <a:ahLst/>
              <a:cxnLst/>
              <a:rect l="l" t="t" r="r" b="b"/>
              <a:pathLst>
                <a:path w="20104100" h="1651635">
                  <a:moveTo>
                    <a:pt x="0" y="0"/>
                  </a:moveTo>
                  <a:lnTo>
                    <a:pt x="0" y="1651408"/>
                  </a:lnTo>
                  <a:lnTo>
                    <a:pt x="20104100" y="1651408"/>
                  </a:lnTo>
                  <a:lnTo>
                    <a:pt x="20104099" y="0"/>
                  </a:lnTo>
                </a:path>
              </a:pathLst>
            </a:custGeom>
            <a:ln w="29916">
              <a:solidFill>
                <a:srgbClr val="000000"/>
              </a:solidFill>
            </a:ln>
          </p:spPr>
          <p:txBody>
            <a:bodyPr wrap="square" lIns="0" tIns="0" rIns="0" bIns="0" rtlCol="0"/>
            <a:lstStyle/>
            <a:p>
              <a:endParaRPr sz="1092"/>
            </a:p>
          </p:txBody>
        </p:sp>
        <p:sp>
          <p:nvSpPr>
            <p:cNvPr id="26" name="object 26"/>
            <p:cNvSpPr/>
            <p:nvPr/>
          </p:nvSpPr>
          <p:spPr>
            <a:xfrm>
              <a:off x="14877033" y="0"/>
              <a:ext cx="5227320" cy="1637664"/>
            </a:xfrm>
            <a:custGeom>
              <a:avLst/>
              <a:gdLst/>
              <a:ahLst/>
              <a:cxnLst/>
              <a:rect l="l" t="t" r="r" b="b"/>
              <a:pathLst>
                <a:path w="5227319" h="1637664">
                  <a:moveTo>
                    <a:pt x="5227066" y="0"/>
                  </a:moveTo>
                  <a:lnTo>
                    <a:pt x="0" y="0"/>
                  </a:lnTo>
                  <a:lnTo>
                    <a:pt x="0" y="1637048"/>
                  </a:lnTo>
                  <a:lnTo>
                    <a:pt x="5227066" y="1637048"/>
                  </a:lnTo>
                  <a:lnTo>
                    <a:pt x="5227066" y="0"/>
                  </a:lnTo>
                  <a:close/>
                </a:path>
              </a:pathLst>
            </a:custGeom>
            <a:solidFill>
              <a:srgbClr val="000000"/>
            </a:solidFill>
          </p:spPr>
          <p:txBody>
            <a:bodyPr wrap="square" lIns="0" tIns="0" rIns="0" bIns="0" rtlCol="0"/>
            <a:lstStyle/>
            <a:p>
              <a:endParaRPr sz="1092"/>
            </a:p>
          </p:txBody>
        </p:sp>
      </p:grpSp>
      <p:sp>
        <p:nvSpPr>
          <p:cNvPr id="27" name="object 27"/>
          <p:cNvSpPr txBox="1"/>
          <p:nvPr/>
        </p:nvSpPr>
        <p:spPr>
          <a:xfrm>
            <a:off x="3596215" y="-8656"/>
            <a:ext cx="4946144" cy="973002"/>
          </a:xfrm>
          <a:prstGeom prst="rect">
            <a:avLst/>
          </a:prstGeom>
        </p:spPr>
        <p:txBody>
          <a:bodyPr vert="horz" wrap="square" lIns="0" tIns="10012" rIns="0" bIns="0" rtlCol="0">
            <a:spAutoFit/>
          </a:bodyPr>
          <a:lstStyle/>
          <a:p>
            <a:pPr algn="ctr"/>
            <a:r>
              <a:rPr lang="en-US" sz="1819" b="1" dirty="0">
                <a:latin typeface="Times New Roman" panose="02020603050405020304" pitchFamily="18" charset="0"/>
                <a:cs typeface="Times New Roman" panose="02020603050405020304" pitchFamily="18" charset="0"/>
              </a:rPr>
              <a:t>Impact of a 7-Day Automatic Antibiotic Stop Policy at Hannibal Regional Hospital</a:t>
            </a:r>
            <a:endParaRPr lang="en-US" sz="1819" dirty="0">
              <a:latin typeface="Times New Roman" panose="02020603050405020304" pitchFamily="18" charset="0"/>
              <a:cs typeface="Times New Roman" panose="02020603050405020304" pitchFamily="18" charset="0"/>
            </a:endParaRPr>
          </a:p>
          <a:p>
            <a:pPr marL="345017" marR="342707" algn="ctr">
              <a:lnSpc>
                <a:spcPct val="100600"/>
              </a:lnSpc>
              <a:spcBef>
                <a:spcPts val="15"/>
              </a:spcBef>
            </a:pPr>
            <a:r>
              <a:rPr sz="1334" dirty="0">
                <a:solidFill>
                  <a:srgbClr val="FFFFFF"/>
                </a:solidFill>
                <a:latin typeface="Times New Roman"/>
                <a:cs typeface="Times New Roman"/>
              </a:rPr>
              <a:t>Ethan</a:t>
            </a:r>
            <a:r>
              <a:rPr sz="1334" spc="9" dirty="0">
                <a:solidFill>
                  <a:srgbClr val="FFFFFF"/>
                </a:solidFill>
                <a:latin typeface="Times New Roman"/>
                <a:cs typeface="Times New Roman"/>
              </a:rPr>
              <a:t> </a:t>
            </a:r>
            <a:r>
              <a:rPr lang="en-US" sz="1334" dirty="0">
                <a:solidFill>
                  <a:srgbClr val="FFFFFF"/>
                </a:solidFill>
                <a:latin typeface="Times New Roman"/>
                <a:cs typeface="Times New Roman"/>
              </a:rPr>
              <a:t>Rucker,</a:t>
            </a:r>
            <a:r>
              <a:rPr sz="1334" spc="73" dirty="0">
                <a:solidFill>
                  <a:srgbClr val="FFFFFF"/>
                </a:solidFill>
                <a:latin typeface="Times New Roman"/>
                <a:cs typeface="Times New Roman"/>
              </a:rPr>
              <a:t> </a:t>
            </a:r>
            <a:r>
              <a:rPr sz="1334" dirty="0">
                <a:solidFill>
                  <a:srgbClr val="FFFFFF"/>
                </a:solidFill>
                <a:latin typeface="Times New Roman"/>
                <a:cs typeface="Times New Roman"/>
              </a:rPr>
              <a:t>PharmD</a:t>
            </a:r>
            <a:r>
              <a:rPr sz="1334" spc="18" dirty="0">
                <a:solidFill>
                  <a:srgbClr val="FFFFFF"/>
                </a:solidFill>
                <a:latin typeface="Times New Roman"/>
                <a:cs typeface="Times New Roman"/>
              </a:rPr>
              <a:t> </a:t>
            </a:r>
            <a:r>
              <a:rPr sz="1334" spc="-6" dirty="0">
                <a:solidFill>
                  <a:srgbClr val="FFFFFF"/>
                </a:solidFill>
                <a:latin typeface="Times New Roman"/>
                <a:cs typeface="Times New Roman"/>
              </a:rPr>
              <a:t>Candidate</a:t>
            </a:r>
            <a:endParaRPr lang="en-US" sz="1334" spc="-6" dirty="0">
              <a:solidFill>
                <a:srgbClr val="FFFFFF"/>
              </a:solidFill>
              <a:latin typeface="Times New Roman"/>
              <a:cs typeface="Times New Roman"/>
            </a:endParaRPr>
          </a:p>
          <a:p>
            <a:pPr marL="345017" marR="342707" algn="ctr">
              <a:lnSpc>
                <a:spcPct val="100600"/>
              </a:lnSpc>
              <a:spcBef>
                <a:spcPts val="15"/>
              </a:spcBef>
            </a:pPr>
            <a:r>
              <a:rPr sz="1334" dirty="0">
                <a:solidFill>
                  <a:srgbClr val="FFFFFF"/>
                </a:solidFill>
                <a:latin typeface="Times New Roman"/>
                <a:cs typeface="Times New Roman"/>
              </a:rPr>
              <a:t>Charity</a:t>
            </a:r>
            <a:r>
              <a:rPr sz="1334" spc="9" dirty="0">
                <a:solidFill>
                  <a:srgbClr val="FFFFFF"/>
                </a:solidFill>
                <a:latin typeface="Times New Roman"/>
                <a:cs typeface="Times New Roman"/>
              </a:rPr>
              <a:t> </a:t>
            </a:r>
            <a:r>
              <a:rPr sz="1334" dirty="0">
                <a:solidFill>
                  <a:srgbClr val="FFFFFF"/>
                </a:solidFill>
                <a:latin typeface="Times New Roman"/>
                <a:cs typeface="Times New Roman"/>
              </a:rPr>
              <a:t>Sturgeon,</a:t>
            </a:r>
            <a:r>
              <a:rPr sz="1334" spc="33" dirty="0">
                <a:solidFill>
                  <a:srgbClr val="FFFFFF"/>
                </a:solidFill>
                <a:latin typeface="Times New Roman"/>
                <a:cs typeface="Times New Roman"/>
              </a:rPr>
              <a:t> </a:t>
            </a:r>
            <a:r>
              <a:rPr sz="1334" spc="-6" dirty="0">
                <a:solidFill>
                  <a:srgbClr val="FFFFFF"/>
                </a:solidFill>
                <a:latin typeface="Times New Roman"/>
                <a:cs typeface="Times New Roman"/>
              </a:rPr>
              <a:t>PharmD</a:t>
            </a:r>
            <a:endParaRPr sz="1334" dirty="0">
              <a:latin typeface="Times New Roman"/>
              <a:cs typeface="Times New Roman"/>
            </a:endParaRPr>
          </a:p>
        </p:txBody>
      </p:sp>
      <p:sp>
        <p:nvSpPr>
          <p:cNvPr id="28" name="object 28"/>
          <p:cNvSpPr txBox="1">
            <a:spLocks noGrp="1"/>
          </p:cNvSpPr>
          <p:nvPr>
            <p:ph type="title"/>
          </p:nvPr>
        </p:nvSpPr>
        <p:spPr>
          <a:xfrm>
            <a:off x="9585648" y="320457"/>
            <a:ext cx="2100928" cy="314775"/>
          </a:xfrm>
          <a:prstGeom prst="rect">
            <a:avLst/>
          </a:prstGeom>
        </p:spPr>
        <p:txBody>
          <a:bodyPr vert="horz" wrap="square" lIns="0" tIns="6931" rIns="0" bIns="0" rtlCol="0" anchor="ctr">
            <a:spAutoFit/>
          </a:bodyPr>
          <a:lstStyle/>
          <a:p>
            <a:pPr marL="7701">
              <a:lnSpc>
                <a:spcPct val="100000"/>
              </a:lnSpc>
              <a:spcBef>
                <a:spcPts val="55"/>
              </a:spcBef>
            </a:pPr>
            <a:r>
              <a:rPr sz="2000" cap="small" dirty="0">
                <a:solidFill>
                  <a:schemeClr val="bg1"/>
                </a:solidFill>
                <a:latin typeface="Calibri" panose="020F0502020204030204" pitchFamily="34" charset="0"/>
                <a:ea typeface="Calibri" panose="020F0502020204030204" pitchFamily="34" charset="0"/>
                <a:cs typeface="Calibri" panose="020F0502020204030204" pitchFamily="34" charset="0"/>
              </a:rPr>
              <a:t>School</a:t>
            </a:r>
            <a:r>
              <a:rPr sz="2000" cap="small" spc="15"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sz="2000" cap="small" dirty="0">
                <a:solidFill>
                  <a:schemeClr val="bg1"/>
                </a:solidFill>
                <a:latin typeface="Calibri" panose="020F0502020204030204" pitchFamily="34" charset="0"/>
                <a:ea typeface="Calibri" panose="020F0502020204030204" pitchFamily="34" charset="0"/>
                <a:cs typeface="Calibri" panose="020F0502020204030204" pitchFamily="34" charset="0"/>
              </a:rPr>
              <a:t>of</a:t>
            </a:r>
            <a:r>
              <a:rPr sz="2000" cap="small" spc="61"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sz="2000" cap="small" spc="-30" dirty="0">
                <a:solidFill>
                  <a:schemeClr val="bg1"/>
                </a:solidFill>
                <a:latin typeface="Calibri" panose="020F0502020204030204" pitchFamily="34" charset="0"/>
                <a:ea typeface="Calibri" panose="020F0502020204030204" pitchFamily="34" charset="0"/>
                <a:cs typeface="Calibri" panose="020F0502020204030204" pitchFamily="34" charset="0"/>
              </a:rPr>
              <a:t>Pharmacy</a:t>
            </a:r>
          </a:p>
        </p:txBody>
      </p:sp>
      <p:grpSp>
        <p:nvGrpSpPr>
          <p:cNvPr id="29" name="object 29"/>
          <p:cNvGrpSpPr/>
          <p:nvPr/>
        </p:nvGrpSpPr>
        <p:grpSpPr>
          <a:xfrm>
            <a:off x="428" y="0"/>
            <a:ext cx="3243784" cy="993081"/>
            <a:chOff x="0" y="0"/>
            <a:chExt cx="5349240" cy="1637664"/>
          </a:xfrm>
        </p:grpSpPr>
        <p:sp>
          <p:nvSpPr>
            <p:cNvPr id="30" name="object 30"/>
            <p:cNvSpPr/>
            <p:nvPr/>
          </p:nvSpPr>
          <p:spPr>
            <a:xfrm>
              <a:off x="0" y="0"/>
              <a:ext cx="5277485" cy="1637664"/>
            </a:xfrm>
            <a:custGeom>
              <a:avLst/>
              <a:gdLst/>
              <a:ahLst/>
              <a:cxnLst/>
              <a:rect l="l" t="t" r="r" b="b"/>
              <a:pathLst>
                <a:path w="5277485" h="1637664">
                  <a:moveTo>
                    <a:pt x="0" y="1637048"/>
                  </a:moveTo>
                  <a:lnTo>
                    <a:pt x="5277326" y="1637048"/>
                  </a:lnTo>
                  <a:lnTo>
                    <a:pt x="5277326" y="0"/>
                  </a:lnTo>
                  <a:lnTo>
                    <a:pt x="0" y="0"/>
                  </a:lnTo>
                  <a:lnTo>
                    <a:pt x="0" y="1637048"/>
                  </a:lnTo>
                  <a:close/>
                </a:path>
              </a:pathLst>
            </a:custGeom>
            <a:solidFill>
              <a:srgbClr val="000000"/>
            </a:solidFill>
          </p:spPr>
          <p:txBody>
            <a:bodyPr wrap="square" lIns="0" tIns="0" rIns="0" bIns="0" rtlCol="0"/>
            <a:lstStyle/>
            <a:p>
              <a:endParaRPr sz="1092"/>
            </a:p>
          </p:txBody>
        </p:sp>
        <p:pic>
          <p:nvPicPr>
            <p:cNvPr id="31" name="object 31"/>
            <p:cNvPicPr/>
            <p:nvPr/>
          </p:nvPicPr>
          <p:blipFill>
            <a:blip r:embed="rId7" cstate="print"/>
            <a:stretch>
              <a:fillRect/>
            </a:stretch>
          </p:blipFill>
          <p:spPr>
            <a:xfrm>
              <a:off x="0" y="136420"/>
              <a:ext cx="5349126" cy="1242145"/>
            </a:xfrm>
            <a:prstGeom prst="rect">
              <a:avLst/>
            </a:prstGeom>
          </p:spPr>
        </p:pic>
      </p:grpSp>
      <p:graphicFrame>
        <p:nvGraphicFramePr>
          <p:cNvPr id="35" name="Table 34">
            <a:extLst>
              <a:ext uri="{FF2B5EF4-FFF2-40B4-BE49-F238E27FC236}">
                <a16:creationId xmlns:a16="http://schemas.microsoft.com/office/drawing/2014/main" id="{007E8C0A-1AD4-D9D6-F9C8-8D7CF1EACCCC}"/>
              </a:ext>
            </a:extLst>
          </p:cNvPr>
          <p:cNvGraphicFramePr>
            <a:graphicFrameLocks noGrp="1"/>
          </p:cNvGraphicFramePr>
          <p:nvPr>
            <p:extLst>
              <p:ext uri="{D42A27DB-BD31-4B8C-83A1-F6EECF244321}">
                <p14:modId xmlns:p14="http://schemas.microsoft.com/office/powerpoint/2010/main" val="3508860993"/>
              </p:ext>
            </p:extLst>
          </p:nvPr>
        </p:nvGraphicFramePr>
        <p:xfrm>
          <a:off x="3355272" y="3483815"/>
          <a:ext cx="5290655" cy="1262544"/>
        </p:xfrm>
        <a:graphic>
          <a:graphicData uri="http://schemas.openxmlformats.org/drawingml/2006/table">
            <a:tbl>
              <a:tblPr firstRow="1" firstCol="1" bandRow="1">
                <a:tableStyleId>{9D7B26C5-4107-4FEC-AEDC-1716B250A1EF}</a:tableStyleId>
              </a:tblPr>
              <a:tblGrid>
                <a:gridCol w="729745">
                  <a:extLst>
                    <a:ext uri="{9D8B030D-6E8A-4147-A177-3AD203B41FA5}">
                      <a16:colId xmlns:a16="http://schemas.microsoft.com/office/drawing/2014/main" val="2747535210"/>
                    </a:ext>
                  </a:extLst>
                </a:gridCol>
                <a:gridCol w="456091">
                  <a:extLst>
                    <a:ext uri="{9D8B030D-6E8A-4147-A177-3AD203B41FA5}">
                      <a16:colId xmlns:a16="http://schemas.microsoft.com/office/drawing/2014/main" val="151796178"/>
                    </a:ext>
                  </a:extLst>
                </a:gridCol>
                <a:gridCol w="456091">
                  <a:extLst>
                    <a:ext uri="{9D8B030D-6E8A-4147-A177-3AD203B41FA5}">
                      <a16:colId xmlns:a16="http://schemas.microsoft.com/office/drawing/2014/main" val="3597991876"/>
                    </a:ext>
                  </a:extLst>
                </a:gridCol>
                <a:gridCol w="456091">
                  <a:extLst>
                    <a:ext uri="{9D8B030D-6E8A-4147-A177-3AD203B41FA5}">
                      <a16:colId xmlns:a16="http://schemas.microsoft.com/office/drawing/2014/main" val="234132507"/>
                    </a:ext>
                  </a:extLst>
                </a:gridCol>
                <a:gridCol w="456091">
                  <a:extLst>
                    <a:ext uri="{9D8B030D-6E8A-4147-A177-3AD203B41FA5}">
                      <a16:colId xmlns:a16="http://schemas.microsoft.com/office/drawing/2014/main" val="475084991"/>
                    </a:ext>
                  </a:extLst>
                </a:gridCol>
                <a:gridCol w="456091">
                  <a:extLst>
                    <a:ext uri="{9D8B030D-6E8A-4147-A177-3AD203B41FA5}">
                      <a16:colId xmlns:a16="http://schemas.microsoft.com/office/drawing/2014/main" val="183870035"/>
                    </a:ext>
                  </a:extLst>
                </a:gridCol>
                <a:gridCol w="456091">
                  <a:extLst>
                    <a:ext uri="{9D8B030D-6E8A-4147-A177-3AD203B41FA5}">
                      <a16:colId xmlns:a16="http://schemas.microsoft.com/office/drawing/2014/main" val="3794073397"/>
                    </a:ext>
                  </a:extLst>
                </a:gridCol>
                <a:gridCol w="456091">
                  <a:extLst>
                    <a:ext uri="{9D8B030D-6E8A-4147-A177-3AD203B41FA5}">
                      <a16:colId xmlns:a16="http://schemas.microsoft.com/office/drawing/2014/main" val="1953377961"/>
                    </a:ext>
                  </a:extLst>
                </a:gridCol>
                <a:gridCol w="456091">
                  <a:extLst>
                    <a:ext uri="{9D8B030D-6E8A-4147-A177-3AD203B41FA5}">
                      <a16:colId xmlns:a16="http://schemas.microsoft.com/office/drawing/2014/main" val="2587564738"/>
                    </a:ext>
                  </a:extLst>
                </a:gridCol>
                <a:gridCol w="456091">
                  <a:extLst>
                    <a:ext uri="{9D8B030D-6E8A-4147-A177-3AD203B41FA5}">
                      <a16:colId xmlns:a16="http://schemas.microsoft.com/office/drawing/2014/main" val="3815412857"/>
                    </a:ext>
                  </a:extLst>
                </a:gridCol>
                <a:gridCol w="456091">
                  <a:extLst>
                    <a:ext uri="{9D8B030D-6E8A-4147-A177-3AD203B41FA5}">
                      <a16:colId xmlns:a16="http://schemas.microsoft.com/office/drawing/2014/main" val="3045150163"/>
                    </a:ext>
                  </a:extLst>
                </a:gridCol>
              </a:tblGrid>
              <a:tr h="277246">
                <a:tc>
                  <a:txBody>
                    <a:bodyPr/>
                    <a:lstStyle/>
                    <a:p>
                      <a:pPr algn="ctr">
                        <a:lnSpc>
                          <a:spcPct val="115000"/>
                        </a:lnSpc>
                        <a:buNone/>
                      </a:pPr>
                      <a:endParaRPr lang="en-US" sz="700" kern="100" dirty="0">
                        <a:effectLst/>
                        <a:latin typeface="Times New Roman" panose="02020603050405020304" pitchFamily="18"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FY15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FY16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FY17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FY18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FY19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FY20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FY21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FY22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FY23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b="1" kern="0" dirty="0">
                          <a:effectLst/>
                          <a:latin typeface="Times New Roman" panose="02020603050405020304" pitchFamily="18" charset="0"/>
                          <a:cs typeface="Times New Roman" panose="02020603050405020304" pitchFamily="18" charset="0"/>
                        </a:rPr>
                        <a:t>FY24 AVG</a:t>
                      </a:r>
                      <a:endParaRPr lang="en-US" sz="700" b="1"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47968629"/>
                  </a:ext>
                </a:extLst>
              </a:tr>
              <a:tr h="323454">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Days of Therapy (DOT)</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1567</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1518</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1609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1552</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1438</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1375</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2059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1993</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dirty="0">
                          <a:effectLst/>
                          <a:latin typeface="Times New Roman" panose="02020603050405020304" pitchFamily="18" charset="0"/>
                          <a:cs typeface="Times New Roman" panose="02020603050405020304" pitchFamily="18" charset="0"/>
                        </a:rPr>
                        <a:t>1946</a:t>
                      </a:r>
                      <a:endParaRPr lang="en-US" sz="7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dirty="0">
                          <a:effectLst/>
                          <a:latin typeface="Times New Roman" panose="02020603050405020304" pitchFamily="18" charset="0"/>
                          <a:cs typeface="Times New Roman" panose="02020603050405020304" pitchFamily="18" charset="0"/>
                        </a:rPr>
                        <a:t>2089</a:t>
                      </a:r>
                      <a:endParaRPr lang="en-US" sz="7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45217555"/>
                  </a:ext>
                </a:extLst>
              </a:tr>
              <a:tr h="330922">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Patients Treated</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176</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190</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199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209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219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202</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257</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264</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290</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dirty="0">
                          <a:effectLst/>
                          <a:latin typeface="Times New Roman" panose="02020603050405020304" pitchFamily="18" charset="0"/>
                          <a:cs typeface="Times New Roman" panose="02020603050405020304" pitchFamily="18" charset="0"/>
                        </a:rPr>
                        <a:t>315</a:t>
                      </a:r>
                      <a:endParaRPr lang="en-US" sz="7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9712487"/>
                  </a:ext>
                </a:extLst>
              </a:tr>
              <a:tr h="330922">
                <a:tc>
                  <a:txBody>
                    <a:bodyPr/>
                    <a:lstStyle/>
                    <a:p>
                      <a:pPr marL="0" marR="0" algn="ctr">
                        <a:lnSpc>
                          <a:spcPct val="115000"/>
                        </a:lnSpc>
                        <a:spcAft>
                          <a:spcPts val="800"/>
                        </a:spcAft>
                        <a:buNone/>
                      </a:pPr>
                      <a:r>
                        <a:rPr lang="en-US" sz="700" kern="0" dirty="0">
                          <a:effectLst/>
                          <a:latin typeface="Times New Roman" panose="02020603050405020304" pitchFamily="18" charset="0"/>
                          <a:cs typeface="Times New Roman" panose="02020603050405020304" pitchFamily="18" charset="0"/>
                        </a:rPr>
                        <a:t>Average DOT/Patient</a:t>
                      </a:r>
                      <a:endParaRPr lang="en-US" sz="7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9.0</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7.9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8.1</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7.4</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6.5</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6.8</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7.9</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7.5</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a:effectLst/>
                          <a:latin typeface="Times New Roman" panose="02020603050405020304" pitchFamily="18" charset="0"/>
                          <a:cs typeface="Times New Roman" panose="02020603050405020304" pitchFamily="18" charset="0"/>
                        </a:rPr>
                        <a:t>6.7</a:t>
                      </a:r>
                      <a:endParaRPr lang="en-US" sz="700" kern="10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lnSpc>
                          <a:spcPct val="115000"/>
                        </a:lnSpc>
                        <a:spcAft>
                          <a:spcPts val="800"/>
                        </a:spcAft>
                        <a:buNone/>
                      </a:pPr>
                      <a:r>
                        <a:rPr lang="en-US" sz="700" kern="0" dirty="0">
                          <a:effectLst/>
                          <a:latin typeface="Times New Roman" panose="02020603050405020304" pitchFamily="18" charset="0"/>
                          <a:cs typeface="Times New Roman" panose="02020603050405020304" pitchFamily="18" charset="0"/>
                        </a:rPr>
                        <a:t>6.6</a:t>
                      </a:r>
                      <a:endParaRPr lang="en-US" sz="700" kern="100" dirty="0">
                        <a:effectLst/>
                        <a:latin typeface="Times New Roman" panose="02020603050405020304" pitchFamily="18" charset="0"/>
                        <a:ea typeface="Aptos" panose="020B0004020202020204" pitchFamily="34" charset="0"/>
                        <a:cs typeface="Times New Roman" panose="02020603050405020304" pitchFamily="18" charset="0"/>
                      </a:endParaRPr>
                    </a:p>
                  </a:txBody>
                  <a:tcPr marL="41587" marR="41587"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57297279"/>
                  </a:ext>
                </a:extLst>
              </a:tr>
            </a:tbl>
          </a:graphicData>
        </a:graphic>
      </p:graphicFrame>
      <p:pic>
        <p:nvPicPr>
          <p:cNvPr id="36" name="Picture 35">
            <a:extLst>
              <a:ext uri="{FF2B5EF4-FFF2-40B4-BE49-F238E27FC236}">
                <a16:creationId xmlns:a16="http://schemas.microsoft.com/office/drawing/2014/main" id="{4413AED3-129E-AFB0-1316-ECFF7B54D258}"/>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4670956" y="4804161"/>
            <a:ext cx="2850088" cy="2035589"/>
          </a:xfrm>
          <a:prstGeom prst="rect">
            <a:avLst/>
          </a:prstGeom>
          <a:noFill/>
          <a:ln>
            <a:noFill/>
          </a:ln>
        </p:spPr>
      </p:pic>
      <p:sp>
        <p:nvSpPr>
          <p:cNvPr id="38" name="Rectangle 2">
            <a:extLst>
              <a:ext uri="{FF2B5EF4-FFF2-40B4-BE49-F238E27FC236}">
                <a16:creationId xmlns:a16="http://schemas.microsoft.com/office/drawing/2014/main" id="{A8E83D9D-0F99-9281-E27D-21A7A2FC2BEC}"/>
              </a:ext>
            </a:extLst>
          </p:cNvPr>
          <p:cNvSpPr>
            <a:spLocks noChangeArrowheads="1"/>
          </p:cNvSpPr>
          <p:nvPr/>
        </p:nvSpPr>
        <p:spPr bwMode="auto">
          <a:xfrm>
            <a:off x="-20867" y="1411539"/>
            <a:ext cx="3302000"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a:cs typeface="Times New Roman"/>
              </a:rPr>
              <a:t>According to the World Health Organization, antimicrobial resistance is considered to be “one of the top global public health and development threats,” and the misuse/overuse of antimicrobials is the main driver in the development of drug-resistant pathogens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a:cs typeface="Times New Roman"/>
              </a:rPr>
              <a:t>Antimicrobial stewardship is defined as “the effort to measure and improve how antibiotics are prescribed by clinicians and used by patients”</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a:cs typeface="Times New Roman"/>
              </a:rPr>
              <a:t>At Hannibal Regional Hospital, antibiotic stewardship policies were implemented on December 21, 2015 that put an automatic stop at 7 days of therapy on inpatient antibiotic orders with appropriate indications</a:t>
            </a:r>
          </a:p>
          <a:p>
            <a:pPr lvl="0" eaLnBrk="0" fontAlgn="base" hangingPunct="0">
              <a:spcBef>
                <a:spcPct val="0"/>
              </a:spcBef>
              <a:spcAft>
                <a:spcPct val="0"/>
              </a:spcAft>
              <a:buFontTx/>
              <a:buChar char="•"/>
            </a:pPr>
            <a:r>
              <a:rPr lang="en-US" altLang="en-US" sz="800" dirty="0">
                <a:latin typeface="Times New Roman"/>
                <a:cs typeface="Times New Roman"/>
              </a:rPr>
              <a:t>The automatic stop was automatically removed if the prescriber selected indications that require &gt;7 days of antibiotic therapy (</a:t>
            </a:r>
            <a:r>
              <a:rPr lang="en-US" sz="800" dirty="0">
                <a:latin typeface="Times New Roman"/>
                <a:cs typeface="Times New Roman"/>
              </a:rPr>
              <a:t>bacteremia, </a:t>
            </a:r>
            <a:r>
              <a:rPr lang="en-US" sz="800" i="1" dirty="0">
                <a:latin typeface="Times New Roman"/>
                <a:cs typeface="Times New Roman"/>
              </a:rPr>
              <a:t>Clostridium difficile</a:t>
            </a:r>
            <a:r>
              <a:rPr lang="en-US" sz="800" dirty="0">
                <a:latin typeface="Times New Roman"/>
                <a:cs typeface="Times New Roman"/>
              </a:rPr>
              <a:t>, endocarditis, meningitis, osteomyelitis, prosthetic joint infections, and septic shock)</a:t>
            </a:r>
            <a:endParaRPr lang="en-US" altLang="en-US" sz="800" dirty="0">
              <a:latin typeface="Times New Roman"/>
              <a:cs typeface="Times New Roman"/>
            </a:endParaRP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a:cs typeface="Times New Roman"/>
              </a:rPr>
              <a:t>This reduced unnecessary antibiotic exposure, potentially limited the emergence of antimicrobial resistance, and encouraged timely provider reassessment of therapy</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a:cs typeface="Times New Roman"/>
              </a:rPr>
              <a:t>In July of 2025, Hannibal Regional Hospital began utilizing Epic, which does not have the same 7-day automatic stop on antibiotic orders</a:t>
            </a:r>
          </a:p>
          <a:p>
            <a:pPr lvl="0" eaLnBrk="0" fontAlgn="base" hangingPunct="0">
              <a:spcBef>
                <a:spcPct val="0"/>
              </a:spcBef>
              <a:spcAft>
                <a:spcPct val="0"/>
              </a:spcAft>
              <a:buFontTx/>
              <a:buChar char="•"/>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objective of this study was to examine the impact this 7-day automatic stop policy had on antibiotic utilization at Hannibal Regional Hospital</a:t>
            </a:r>
            <a:endParaRPr lang="en-US" altLang="en-US" sz="800" dirty="0">
              <a:latin typeface="Times New Roman"/>
              <a:cs typeface="Times New Roman"/>
            </a:endParaRPr>
          </a:p>
        </p:txBody>
      </p:sp>
      <p:sp>
        <p:nvSpPr>
          <p:cNvPr id="39" name="Rectangle 3">
            <a:extLst>
              <a:ext uri="{FF2B5EF4-FFF2-40B4-BE49-F238E27FC236}">
                <a16:creationId xmlns:a16="http://schemas.microsoft.com/office/drawing/2014/main" id="{62E58073-5CB6-97F8-1024-D3F176C47421}"/>
              </a:ext>
            </a:extLst>
          </p:cNvPr>
          <p:cNvSpPr>
            <a:spLocks noChangeArrowheads="1"/>
          </p:cNvSpPr>
          <p:nvPr/>
        </p:nvSpPr>
        <p:spPr bwMode="auto">
          <a:xfrm>
            <a:off x="19491" y="4329167"/>
            <a:ext cx="2974827" cy="255454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Single-center, retrospective observational study evaluating </a:t>
            </a:r>
            <a:r>
              <a:rPr lang="en-US" altLang="en-US" sz="800" dirty="0">
                <a:latin typeface="Times New Roman" panose="02020603050405020304" pitchFamily="18" charset="0"/>
                <a:cs typeface="Times New Roman" panose="02020603050405020304" pitchFamily="18" charset="0"/>
              </a:rPr>
              <a:t>antibiotic utilization at Hannibal Regional Hospital</a:t>
            </a:r>
          </a:p>
          <a:p>
            <a:pPr marL="0" marR="0" lvl="0" indent="0" algn="l" defTabSz="914400" rtl="0" eaLnBrk="0" fontAlgn="base" latinLnBrk="0" hangingPunct="0">
              <a:lnSpc>
                <a:spcPct val="100000"/>
              </a:lnSpc>
              <a:spcBef>
                <a:spcPct val="0"/>
              </a:spcBef>
              <a:spcAft>
                <a:spcPct val="0"/>
              </a:spcAft>
              <a:buClrTx/>
              <a:buSzTx/>
              <a:buFontTx/>
              <a:buChar char="•"/>
              <a:tabLst/>
            </a:pPr>
            <a:r>
              <a:rPr lang="en-US" altLang="en-US" sz="800" dirty="0">
                <a:latin typeface="Times New Roman" panose="02020603050405020304" pitchFamily="18" charset="0"/>
                <a:cs typeface="Times New Roman" panose="02020603050405020304" pitchFamily="18" charset="0"/>
              </a:rPr>
              <a:t>Study period included fiscal years 2015–2024</a:t>
            </a:r>
          </a:p>
          <a:p>
            <a:pPr lvl="0" eaLnBrk="0" fontAlgn="base" hangingPunct="0">
              <a:spcBef>
                <a:spcPct val="0"/>
              </a:spcBef>
              <a:spcAft>
                <a:spcPct val="0"/>
              </a:spcAft>
              <a:buFontTx/>
              <a:buChar char="•"/>
            </a:pPr>
            <a:r>
              <a:rPr lang="en-US" sz="800" dirty="0">
                <a:latin typeface="Times New Roman" panose="02020603050405020304" pitchFamily="18" charset="0"/>
                <a:cs typeface="Times New Roman" panose="02020603050405020304" pitchFamily="18" charset="0"/>
              </a:rPr>
              <a:t>After the 7-day automatic stop policy was implemented on December 21, 2015, data was obtained from the hospital’s electronic health record system as well as antimicrobial stewardship records</a:t>
            </a:r>
            <a:endParaRPr lang="en-US" altLang="en-US" sz="800" dirty="0">
              <a:latin typeface="Times New Roman" panose="02020603050405020304" pitchFamily="18" charset="0"/>
              <a:cs typeface="Times New Roman" panose="02020603050405020304" pitchFamily="18" charset="0"/>
            </a:endParaRPr>
          </a:p>
          <a:p>
            <a:pPr lvl="0" eaLnBrk="0" fontAlgn="base" hangingPunct="0">
              <a:spcBef>
                <a:spcPct val="0"/>
              </a:spcBef>
              <a:spcAft>
                <a:spcPct val="0"/>
              </a:spcAft>
              <a:buFontTx/>
              <a:buChar char="•"/>
            </a:pPr>
            <a:r>
              <a:rPr lang="en-US" sz="800" dirty="0">
                <a:latin typeface="Times New Roman" panose="02020603050405020304" pitchFamily="18" charset="0"/>
                <a:cs typeface="Times New Roman" panose="02020603050405020304" pitchFamily="18" charset="0"/>
              </a:rPr>
              <a:t>Fiscal year 2015 served as the baseline that represented antibiotic use prior to policy implementation, while fiscal years 2016–2024 reflected antibiotic usage after implementation</a:t>
            </a:r>
          </a:p>
          <a:p>
            <a:pPr lvl="0" eaLnBrk="0" fontAlgn="base" hangingPunct="0">
              <a:spcBef>
                <a:spcPct val="0"/>
              </a:spcBef>
              <a:spcAft>
                <a:spcPct val="0"/>
              </a:spcAft>
              <a:buFontTx/>
              <a:buChar char="•"/>
            </a:pPr>
            <a:r>
              <a:rPr lang="en-US" altLang="en-US" sz="800" dirty="0">
                <a:latin typeface="Times New Roman" panose="02020603050405020304" pitchFamily="18" charset="0"/>
                <a:cs typeface="Times New Roman" panose="02020603050405020304" pitchFamily="18" charset="0"/>
              </a:rPr>
              <a:t>Data evaluated included: days of therapy (DOT), patients treated, and average days of therapy per p</a:t>
            </a:r>
            <a:r>
              <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atient</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Days of therapy was defined as the total number of days that a patient received an antibiotic regardless of dose or frequency</a:t>
            </a:r>
          </a:p>
          <a:p>
            <a:pPr lvl="0" eaLnBrk="0" fontAlgn="base" hangingPunct="0">
              <a:spcBef>
                <a:spcPct val="0"/>
              </a:spcBef>
              <a:spcAft>
                <a:spcPct val="0"/>
              </a:spcAft>
              <a:buFontTx/>
              <a:buChar char="•"/>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days of therapy per patient was calculated by dividing total DOT by the number of patients who received antibiotic therapy during each fiscal year</a:t>
            </a:r>
          </a:p>
          <a:p>
            <a:pPr lvl="0" eaLnBrk="0" fontAlgn="base" hangingPunct="0">
              <a:spcBef>
                <a:spcPct val="0"/>
              </a:spcBef>
              <a:spcAft>
                <a:spcPct val="0"/>
              </a:spcAft>
              <a:buFontTx/>
              <a:buChar char="•"/>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These values were compared to assess trends before and after implementation of the automatic stop policy</a:t>
            </a:r>
            <a:endPar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rPr>
              <a:t>Primary outcome: change in average days of therapy following implementation to determine whether the polic</a:t>
            </a:r>
            <a:r>
              <a:rPr lang="en-US" altLang="en-US" sz="800" dirty="0">
                <a:latin typeface="Times New Roman" panose="02020603050405020304" pitchFamily="18" charset="0"/>
                <a:ea typeface="Tahoma" panose="020B0604030504040204" pitchFamily="34" charset="0"/>
                <a:cs typeface="Times New Roman" panose="02020603050405020304" pitchFamily="18" charset="0"/>
              </a:rPr>
              <a:t>y was successful</a:t>
            </a:r>
            <a:endParaRPr kumimoji="0" lang="en-US" altLang="en-US" sz="800" b="0" i="0" u="none" strike="noStrike" cap="none" normalizeH="0" baseline="0" dirty="0">
              <a:ln>
                <a:noFill/>
              </a:ln>
              <a:solidFill>
                <a:schemeClr val="tx1"/>
              </a:solidFill>
              <a:effectLst/>
              <a:latin typeface="Times New Roman" panose="02020603050405020304" pitchFamily="18" charset="0"/>
              <a:ea typeface="Tahoma" panose="020B0604030504040204" pitchFamily="34" charset="0"/>
              <a:cs typeface="Times New Roman" panose="02020603050405020304" pitchFamily="18" charset="0"/>
            </a:endParaRPr>
          </a:p>
        </p:txBody>
      </p:sp>
      <p:sp>
        <p:nvSpPr>
          <p:cNvPr id="41" name="Rectangle 5">
            <a:extLst>
              <a:ext uri="{FF2B5EF4-FFF2-40B4-BE49-F238E27FC236}">
                <a16:creationId xmlns:a16="http://schemas.microsoft.com/office/drawing/2014/main" id="{CD5CCC60-FBDF-4CB3-2073-4AEA0B8BB6EE}"/>
              </a:ext>
            </a:extLst>
          </p:cNvPr>
          <p:cNvSpPr>
            <a:spLocks noChangeArrowheads="1"/>
          </p:cNvSpPr>
          <p:nvPr/>
        </p:nvSpPr>
        <p:spPr bwMode="auto">
          <a:xfrm>
            <a:off x="3244143" y="1533020"/>
            <a:ext cx="6134519" cy="18466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27,554 patients received antibiotics over the study period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201,191 </a:t>
            </a: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total days of therapy were recorded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7.44 days of therapy per patient</a:t>
            </a:r>
          </a:p>
          <a:p>
            <a:pPr lvl="0"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After implementation of the automatic stop policy, a sustained reduction in antibiotic utilization was observed</a:t>
            </a:r>
          </a:p>
          <a:p>
            <a:pPr lvl="0"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Total DOT decreased from 1,567 in FY2015 to a low of 1,375 in FY2020</a:t>
            </a:r>
          </a:p>
          <a:p>
            <a:pPr lvl="0"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days of therapy per patient decreased from 9.0 days to 6.8 days over the same time period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DOT per patient decreased from 9.0 to 6.6 days</a:t>
            </a:r>
            <a:r>
              <a:rPr lang="en-US" altLang="en-US" sz="950" dirty="0">
                <a:latin typeface="Times New Roman" panose="02020603050405020304" pitchFamily="18" charset="0"/>
                <a:cs typeface="Times New Roman" panose="02020603050405020304" pitchFamily="18" charset="0"/>
              </a:rPr>
              <a:t> over the total duration of data collection</a:t>
            </a:r>
            <a:endPar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From FY2021–2024:</a:t>
            </a:r>
          </a:p>
          <a:p>
            <a:pPr lvl="1"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Total DOT and number of patients treated increased</a:t>
            </a:r>
          </a:p>
          <a:p>
            <a:pPr lvl="1"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Despite increased inpatient census, average days of therapy remained stable between 6–8 days</a:t>
            </a:r>
          </a:p>
          <a:p>
            <a:pPr lvl="1" eaLnBrk="0" fontAlgn="base" hangingPunct="0">
              <a:spcBef>
                <a:spcPct val="0"/>
              </a:spcBef>
              <a:spcAft>
                <a:spcPct val="0"/>
              </a:spcAft>
              <a:buFontTx/>
              <a:buChar char="•"/>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DOT per patient remained consistently lower than baseline (FY2015) throughout the study period</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95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Overall, the data demonstrates a downward trend in days of therapy after implementation of the </a:t>
            </a:r>
            <a:r>
              <a:rPr kumimoji="0" lang="en-US" altLang="en-US" sz="95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policy:</a:t>
            </a:r>
          </a:p>
        </p:txBody>
      </p:sp>
      <p:sp>
        <p:nvSpPr>
          <p:cNvPr id="42" name="Rectangle 6">
            <a:extLst>
              <a:ext uri="{FF2B5EF4-FFF2-40B4-BE49-F238E27FC236}">
                <a16:creationId xmlns:a16="http://schemas.microsoft.com/office/drawing/2014/main" id="{F95EFEE5-C83A-15B7-055D-5F18B2871128}"/>
              </a:ext>
            </a:extLst>
          </p:cNvPr>
          <p:cNvSpPr>
            <a:spLocks noChangeArrowheads="1"/>
          </p:cNvSpPr>
          <p:nvPr/>
        </p:nvSpPr>
        <p:spPr bwMode="auto">
          <a:xfrm>
            <a:off x="9161998" y="1444276"/>
            <a:ext cx="2973768"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 implementation of a 7-day automatic stop policy was associated with a meaningful reduction in antibiotic utilization at Hannibal Regional Hospital</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Average days of therapy per patient decreased from 9.0 days in fiscal year 2015 to a range of 6–8 days following implementation and remained consistently below baseline despite increased patient volume</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These trends indicate a sustained improvement in antimicrobial stewardship following the introduction of the automatic stop policy</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Limitations include the use of fiscal year data rather than patient-specific data, lack of evaluation of clinical outcomes, and the utilization of a single-center</a:t>
            </a: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altLang="en-US" sz="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rPr>
              <a:t>Overall, automated stewardship interventions such as antibiotic stop policies can reduce unnecessary antibiotic exposure and may improve patient care when implemented within electronic health record systems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184</TotalTime>
  <Words>1244</Words>
  <Application>Microsoft Office PowerPoint</Application>
  <PresentationFormat>Widescreen</PresentationFormat>
  <Paragraphs>92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Arial MT</vt:lpstr>
      <vt:lpstr>Calibri</vt:lpstr>
      <vt:lpstr>Times New Roman</vt:lpstr>
      <vt:lpstr>Office Theme</vt:lpstr>
      <vt:lpstr>School of Pharmacy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Rucker, Ethan</dc:creator>
  <cp:lastModifiedBy>Keys, Tessa</cp:lastModifiedBy>
  <cp:revision>2</cp:revision>
  <dcterms:created xsi:type="dcterms:W3CDTF">2026-03-18T13:56:47Z</dcterms:created>
  <dcterms:modified xsi:type="dcterms:W3CDTF">2026-03-30T18:33:15Z</dcterms:modified>
</cp:coreProperties>
</file>