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F1C0E6-04A0-A345-32FE-E066454E9BDD}" v="602" dt="2026-03-19T15:52:19.8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80" y="33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18" Type="http://schemas.openxmlformats.org/officeDocument/2006/relationships/customXml" Target="../ink/ink14.xml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7.xml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17" Type="http://schemas.openxmlformats.org/officeDocument/2006/relationships/customXml" Target="../ink/ink13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2.xml"/><Relationship Id="rId20" Type="http://schemas.openxmlformats.org/officeDocument/2006/relationships/customXml" Target="../ink/ink16.xml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24" Type="http://schemas.openxmlformats.org/officeDocument/2006/relationships/image" Target="../media/image2.png"/><Relationship Id="rId5" Type="http://schemas.openxmlformats.org/officeDocument/2006/relationships/image" Target="../media/image1.png"/><Relationship Id="rId15" Type="http://schemas.openxmlformats.org/officeDocument/2006/relationships/customXml" Target="../ink/ink11.xml"/><Relationship Id="rId23" Type="http://schemas.openxmlformats.org/officeDocument/2006/relationships/customXml" Target="../ink/ink19.xml"/><Relationship Id="rId10" Type="http://schemas.openxmlformats.org/officeDocument/2006/relationships/customXml" Target="../ink/ink6.xml"/><Relationship Id="rId19" Type="http://schemas.openxmlformats.org/officeDocument/2006/relationships/customXml" Target="../ink/ink15.xml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customXml" Target="../ink/ink10.xml"/><Relationship Id="rId22" Type="http://schemas.openxmlformats.org/officeDocument/2006/relationships/customXml" Target="../ink/ink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3" y="4564277"/>
            <a:ext cx="12168471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3919" y="15341916"/>
            <a:ext cx="12200134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69575" y="16866107"/>
            <a:ext cx="12917595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727629" y="6209563"/>
            <a:ext cx="11780858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sz="540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8126340" y="19072682"/>
            <a:ext cx="11422965" cy="109260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Calibri"/>
              <a:buChar char="-"/>
            </a:pPr>
            <a:r>
              <a:rPr lang="en-US" sz="4400">
                <a:latin typeface="Times New Roman"/>
                <a:ea typeface="Calibri"/>
                <a:cs typeface="Times New Roman"/>
              </a:rPr>
              <a:t>Creation of actionable strategies aim to generate </a:t>
            </a:r>
            <a:r>
              <a:rPr lang="en-US" sz="4400" dirty="0">
                <a:latin typeface="Times New Roman"/>
                <a:ea typeface="Calibri"/>
                <a:cs typeface="Times New Roman"/>
              </a:rPr>
              <a:t>sustainable change </a:t>
            </a:r>
          </a:p>
          <a:p>
            <a:pPr marL="685800" indent="-6858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Mentorship, exposure, financial investment, and academic atmosphere directly influence the minority student experience at an institution</a:t>
            </a: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Cultural understanding and increased connection within the community fosters trust</a:t>
            </a: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Generating a sense of belonging to crucial to improve retention of minority students within an institution  </a:t>
            </a: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  <a:p>
            <a:pPr marL="685800" indent="-685800">
              <a:buFont typeface="Calibri" panose="020B0604020202020204" pitchFamily="34" charset="0"/>
              <a:buChar char="-"/>
            </a:pPr>
            <a:endParaRPr lang="en-US" sz="4400" dirty="0">
              <a:latin typeface="Times New Roman"/>
              <a:ea typeface="Calibri" panose="020F0502020204030204" pitchFamily="34" charset="0"/>
              <a:cs typeface="Times New Roman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5895" y="4564277"/>
            <a:ext cx="23713412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5873" y="4535463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00" b="1">
                <a:solidFill>
                  <a:srgbClr val="FFFFFF"/>
                </a:solidFill>
                <a:latin typeface="Arial"/>
                <a:ea typeface="굴림"/>
                <a:cs typeface="Arial"/>
              </a:rPr>
              <a:t>Discussion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1658" y="-845449"/>
            <a:ext cx="25970281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US" sz="6600" dirty="0">
              <a:highlight>
                <a:srgbClr val="C6C6C6"/>
              </a:highlight>
              <a:latin typeface="Times New Roman"/>
              <a:cs typeface="Times New Roman"/>
            </a:endParaRPr>
          </a:p>
          <a:p>
            <a:pPr algn="ctr"/>
            <a:r>
              <a:rPr lang="en-US" sz="66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cs typeface="Times New Roman"/>
              </a:rPr>
              <a:t>Increasing Diversity within Pharmacy Practice: A Study Surrounding Minority Interest and Retention in Schools of Pharmacy</a:t>
            </a:r>
            <a:endParaRPr lang="en-US" sz="6600">
              <a:solidFill>
                <a:srgbClr val="000000"/>
              </a:solidFill>
              <a:highlight>
                <a:srgbClr val="C6C6C6"/>
              </a:highlight>
              <a:latin typeface="Times New Roman"/>
              <a:cs typeface="Times New Roman"/>
            </a:endParaRPr>
          </a:p>
          <a:p>
            <a:pPr algn="ctr"/>
            <a:endParaRPr lang="en-US" sz="6000" dirty="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en-US" sz="4400" b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Sydni Hall, PharmD Candidate, Darius Brent, PharmD Candidate, and Deja Finley, </a:t>
            </a:r>
            <a:r>
              <a:rPr lang="en-US" sz="44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PharmD</a:t>
            </a:r>
            <a:endParaRPr lang="en-US" sz="4400" b="1" i="1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13860846" y="21459839"/>
            <a:ext cx="2329846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38080859" y="6216112"/>
            <a:ext cx="12569108" cy="113261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400" u="sng">
                <a:latin typeface="Times New Roman"/>
                <a:ea typeface="Calibri"/>
                <a:cs typeface="Times New Roman"/>
              </a:rPr>
              <a:t>Strengths</a:t>
            </a:r>
          </a:p>
          <a:p>
            <a:pPr marL="685800" indent="-6858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Surveyed alumni from schools in </a:t>
            </a:r>
            <a:r>
              <a:rPr lang="en-US" sz="4400">
                <a:latin typeface="Times New Roman"/>
                <a:ea typeface="Calibri"/>
                <a:cs typeface="Times New Roman"/>
              </a:rPr>
              <a:t>different regions of the country</a:t>
            </a: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r>
              <a:rPr lang="en-US" sz="4400">
                <a:latin typeface="Times New Roman"/>
                <a:ea typeface="Calibri"/>
                <a:cs typeface="Times New Roman"/>
              </a:rPr>
              <a:t>Most participants were between the ages of 21 and 25 </a:t>
            </a: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Firsthand reflections about their ph</a:t>
            </a:r>
            <a:r>
              <a:rPr lang="en-US" sz="4400">
                <a:latin typeface="Times New Roman"/>
                <a:ea typeface="Calibri"/>
                <a:cs typeface="Times New Roman"/>
              </a:rPr>
              <a:t>armacy school experiences were captured </a:t>
            </a: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685800" indent="-685800">
              <a:buFont typeface="Calibri"/>
              <a:buChar char="-"/>
            </a:pP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r>
              <a:rPr lang="en-US" sz="4400" u="sng">
                <a:latin typeface="Times New Roman"/>
                <a:ea typeface="Calibri"/>
                <a:cs typeface="Times New Roman"/>
              </a:rPr>
              <a:t>Limitations</a:t>
            </a:r>
          </a:p>
          <a:p>
            <a:pPr marL="457200" indent="-4572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Findings </a:t>
            </a:r>
            <a:r>
              <a:rPr lang="en-US" sz="4400">
                <a:latin typeface="Times New Roman"/>
                <a:ea typeface="Calibri"/>
                <a:cs typeface="Times New Roman"/>
              </a:rPr>
              <a:t>applicable to African American students mainly</a:t>
            </a: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Calibri"/>
              <a:buChar char="-"/>
            </a:pPr>
            <a:r>
              <a:rPr lang="en-US" sz="4400">
                <a:latin typeface="Times New Roman"/>
                <a:ea typeface="Calibri"/>
                <a:cs typeface="Times New Roman"/>
              </a:rPr>
              <a:t>Pharmacists may hold bias against their schools</a:t>
            </a: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Calibri"/>
              <a:buChar char="-"/>
            </a:pPr>
            <a:r>
              <a:rPr lang="en-US" sz="4400" dirty="0">
                <a:latin typeface="Times New Roman"/>
                <a:ea typeface="Calibri"/>
                <a:cs typeface="Times New Roman"/>
              </a:rPr>
              <a:t>"Other" as an option for multiple questions could have caused us </a:t>
            </a:r>
            <a:r>
              <a:rPr lang="en-US" sz="4400">
                <a:latin typeface="Times New Roman"/>
                <a:ea typeface="Calibri"/>
                <a:cs typeface="Times New Roman"/>
              </a:rPr>
              <a:t>to overlook non-traditional experiences </a:t>
            </a: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Calibri"/>
              <a:buChar char="-"/>
            </a:pPr>
            <a:endParaRPr lang="en-US" sz="3500" dirty="0">
              <a:latin typeface="Calibri"/>
              <a:ea typeface="Calibri"/>
              <a:cs typeface="Calibri"/>
            </a:endParaRPr>
          </a:p>
          <a:p>
            <a:endParaRPr lang="en-US" sz="3500" dirty="0"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4E22DB-B6B3-B9C0-7672-9B43C73DA6E7}"/>
              </a:ext>
            </a:extLst>
          </p:cNvPr>
          <p:cNvSpPr txBox="1"/>
          <p:nvPr/>
        </p:nvSpPr>
        <p:spPr>
          <a:xfrm>
            <a:off x="720314" y="17037209"/>
            <a:ext cx="10735509" cy="117878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4000" dirty="0">
                <a:latin typeface="Times New Roman"/>
                <a:ea typeface="Calibri"/>
                <a:cs typeface="Times New Roman"/>
              </a:rPr>
              <a:t>Anonymous survey distributed electronically to </a:t>
            </a:r>
            <a:r>
              <a:rPr lang="en-US" sz="4000">
                <a:latin typeface="Times New Roman"/>
                <a:ea typeface="Calibri"/>
                <a:cs typeface="Times New Roman"/>
              </a:rPr>
              <a:t>pharmacists and pharmacy students that identify as people of color to describe their pharmacy school experience and provide insight about ways to improve the minority student 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experience </a:t>
            </a:r>
          </a:p>
          <a:p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lang="en-US" sz="4000" dirty="0">
                <a:latin typeface="Times New Roman"/>
                <a:ea typeface="Calibri"/>
                <a:cs typeface="Times New Roman"/>
              </a:rPr>
              <a:t>A QR code or direct link were sent to pharmacists in the community and </a:t>
            </a:r>
            <a:r>
              <a:rPr lang="en-US" sz="4000" dirty="0" err="1">
                <a:latin typeface="Times New Roman"/>
                <a:ea typeface="Calibri"/>
                <a:cs typeface="Times New Roman"/>
              </a:rPr>
              <a:t>SNPhA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 members attending the national conference in Cincinnati, Ohio</a:t>
            </a:r>
          </a:p>
          <a:p>
            <a:pPr marL="457200" indent="-457200">
              <a:buFont typeface="Arial"/>
              <a:buChar char="•"/>
            </a:pPr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lang="en-US" sz="4000" u="sng">
                <a:latin typeface="Times New Roman"/>
                <a:ea typeface="Calibri"/>
                <a:cs typeface="Times New Roman"/>
              </a:rPr>
              <a:t>Inclusion criteria: </a:t>
            </a:r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914400" lvl="1" indent="-457200">
              <a:buFont typeface="Arial,Sans-Serif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Person of color</a:t>
            </a:r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914400" lvl="1" indent="-457200">
              <a:buFont typeface="Arial,Sans-Serif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Currently practicing in pharmacy</a:t>
            </a:r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914400" lvl="1" indent="-457200">
              <a:buFont typeface="Arial,Sans-Serif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Currently pursuing a PharmD</a:t>
            </a:r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lvl="1"/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lang="en-US" sz="4000" u="sng">
                <a:latin typeface="Times New Roman"/>
                <a:ea typeface="Calibri"/>
                <a:cs typeface="Times New Roman"/>
              </a:rPr>
              <a:t>Exclusion criteria: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 </a:t>
            </a:r>
          </a:p>
          <a:p>
            <a:pPr marL="914400" lvl="1" indent="-457200">
              <a:buFont typeface="Arial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Pharmacists identifying as White or Caucasian</a:t>
            </a:r>
            <a:endParaRPr lang="en-US" sz="40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endParaRPr lang="en-US" sz="4000" dirty="0"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52E3377-CB08-667D-5289-ECB109B45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840223"/>
              </p:ext>
            </p:extLst>
          </p:nvPr>
        </p:nvGraphicFramePr>
        <p:xfrm>
          <a:off x="14151768" y="6650831"/>
          <a:ext cx="22705138" cy="219836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86195">
                  <a:extLst>
                    <a:ext uri="{9D8B030D-6E8A-4147-A177-3AD203B41FA5}">
                      <a16:colId xmlns:a16="http://schemas.microsoft.com/office/drawing/2014/main" val="3265596193"/>
                    </a:ext>
                  </a:extLst>
                </a:gridCol>
                <a:gridCol w="11105865">
                  <a:extLst>
                    <a:ext uri="{9D8B030D-6E8A-4147-A177-3AD203B41FA5}">
                      <a16:colId xmlns:a16="http://schemas.microsoft.com/office/drawing/2014/main" val="1041618216"/>
                    </a:ext>
                  </a:extLst>
                </a:gridCol>
                <a:gridCol w="4613078">
                  <a:extLst>
                    <a:ext uri="{9D8B030D-6E8A-4147-A177-3AD203B41FA5}">
                      <a16:colId xmlns:a16="http://schemas.microsoft.com/office/drawing/2014/main" val="1318358359"/>
                    </a:ext>
                  </a:extLst>
                </a:gridCol>
              </a:tblGrid>
              <a:tr h="1405046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Number of surveys collected 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Number of surveys included 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Number of surveys excluded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85338"/>
                  </a:ext>
                </a:extLst>
              </a:tr>
              <a:tr h="752703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50 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46 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4 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821476"/>
                  </a:ext>
                </a:extLst>
              </a:tr>
              <a:tr h="2709732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Demographics of participants 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37 African American </a:t>
                      </a:r>
                      <a:endParaRPr lang="en-US"/>
                    </a:p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4 Mixed Race </a:t>
                      </a:r>
                      <a:endParaRPr lang="en-US"/>
                    </a:p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5 Asian  </a:t>
                      </a:r>
                      <a:endParaRPr lang="en-US"/>
                    </a:p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4 White/ Caucasian</a:t>
                      </a:r>
                      <a:r>
                        <a:rPr lang="en-US" sz="4400" dirty="0">
                          <a:effectLst/>
                          <a:latin typeface="Times New Roman"/>
                          <a:cs typeface="Times New Roman"/>
                        </a:rPr>
                        <a:t>  </a:t>
                      </a:r>
                      <a:endParaRPr lang="en-US" dirty="0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552811"/>
                  </a:ext>
                </a:extLst>
              </a:tr>
              <a:tr h="2709732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Age of participants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r>
                        <a:rPr lang="en-US" sz="4400" b="0" i="0" u="none" strike="noStrike" noProof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/>
                          <a:cs typeface="Times New Roman"/>
                        </a:rPr>
                        <a:t>21-25 years old: 21 (46%)</a:t>
                      </a:r>
                      <a:endParaRPr lang="en-US" sz="4400" b="0" i="0" u="none" strike="noStrike" noProof="0">
                        <a:solidFill>
                          <a:srgbClr val="000000"/>
                        </a:solidFill>
                        <a:effectLst/>
                        <a:highlight>
                          <a:srgbClr val="C6C6C6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400" b="0" i="0" u="none" strike="noStrike" noProof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/>
                          <a:cs typeface="Times New Roman"/>
                        </a:rPr>
                        <a:t>26-30 years old: 17 (37%)</a:t>
                      </a:r>
                      <a:endParaRPr lang="en-US" sz="4400" b="0" i="0" u="none" strike="noStrike" noProof="0">
                        <a:solidFill>
                          <a:srgbClr val="000000"/>
                        </a:solidFill>
                        <a:effectLst/>
                        <a:highlight>
                          <a:srgbClr val="C6C6C6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400" b="0" i="0" u="none" strike="noStrike" noProof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/>
                          <a:cs typeface="Times New Roman"/>
                        </a:rPr>
                        <a:t>31-40 years old: 6 (13%)</a:t>
                      </a:r>
                      <a:endParaRPr lang="en-US" sz="4400" b="0" i="0" u="none" strike="noStrike" noProof="0">
                        <a:solidFill>
                          <a:srgbClr val="000000"/>
                        </a:solidFill>
                        <a:effectLst/>
                        <a:highlight>
                          <a:srgbClr val="C6C6C6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400" b="0" i="0" u="none" strike="noStrike" noProof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/>
                          <a:cs typeface="Times New Roman"/>
                        </a:rPr>
                        <a:t>40-50 years old: 2 (4%)</a:t>
                      </a:r>
                      <a:endParaRPr lang="en-US" sz="4400" b="0" i="0" u="none" strike="noStrike" noProof="0">
                        <a:solidFill>
                          <a:srgbClr val="000000"/>
                        </a:solidFill>
                        <a:effectLst/>
                        <a:highlight>
                          <a:srgbClr val="C6C6C6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14617"/>
                  </a:ext>
                </a:extLst>
              </a:tr>
              <a:tr h="3362073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Main Schools attended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SIUE SOP (33%)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r>
                        <a:rPr lang="en-US" sz="4400" dirty="0">
                          <a:effectLst/>
                          <a:latin typeface="Times New Roman"/>
                          <a:cs typeface="Times New Roman"/>
                        </a:rPr>
                        <a:t>Philadelphia College of Osteop</a:t>
                      </a: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athic Medicine (13%)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Virginia Commonwealth University (8.7%)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William Carey University (11%)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University of Georgia (6.5%) 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8794"/>
                  </a:ext>
                </a:extLst>
              </a:tr>
              <a:tr h="5921287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Areas of Pharmacy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 u="sng">
                          <a:effectLst/>
                          <a:latin typeface="Times New Roman"/>
                          <a:cs typeface="Times New Roman"/>
                        </a:rPr>
                        <a:t>Students: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571500" lvl="0" indent="-571500">
                        <a:lnSpc>
                          <a:spcPts val="4275"/>
                        </a:lnSpc>
                        <a:buFont typeface="Arial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18 were in hospital or community settings (40%) </a:t>
                      </a:r>
                      <a:endParaRPr lang="en-US"/>
                    </a:p>
                    <a:p>
                      <a:pPr lvl="0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r>
                        <a:rPr lang="en-US" sz="4400" u="sng">
                          <a:effectLst/>
                          <a:latin typeface="Times New Roman"/>
                          <a:cs typeface="Times New Roman"/>
                        </a:rPr>
                        <a:t>Pharmacists</a:t>
                      </a: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:  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4 in ambulatory care (8.7%)</a:t>
                      </a: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 dirty="0">
                          <a:effectLst/>
                          <a:latin typeface="Times New Roman"/>
                          <a:cs typeface="Times New Roman"/>
                        </a:rPr>
                        <a:t>8 in </a:t>
                      </a: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solely community (17.4%)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5 in both community and hospital (10.8%)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5 in solely hospital (10.8%) 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2 in industry (4.3%)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1 in managed care  (2.2%)</a:t>
                      </a:r>
                      <a:endParaRPr lang="en-US"/>
                    </a:p>
                    <a:p>
                      <a:pPr marL="342900" lvl="0" indent="-34290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3 "other" (6.5%)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5598482"/>
                  </a:ext>
                </a:extLst>
              </a:tr>
              <a:tr h="3362073"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5 Themes derived from open-ended questions  </a:t>
                      </a:r>
                      <a:endParaRPr lang="en-US"/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Mentorship/ Social Support 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Academic Inclusion/Peer Tutoring   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Exposure to Communities  </a:t>
                      </a:r>
                      <a:endParaRPr lang="en-US"/>
                    </a:p>
                    <a:p>
                      <a:pPr marL="342900" lvl="0" indent="-342900" rtl="0">
                        <a:lnSpc>
                          <a:spcPts val="42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4400">
                          <a:effectLst/>
                          <a:latin typeface="Times New Roman"/>
                          <a:cs typeface="Times New Roman"/>
                        </a:rPr>
                        <a:t>Scholarships </a:t>
                      </a:r>
                      <a:endParaRPr lang="en-US"/>
                    </a:p>
                    <a:p>
                      <a:pPr lvl="0" rtl="0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4275"/>
                        </a:lnSpc>
                        <a:buNone/>
                      </a:pPr>
                      <a:endParaRPr lang="en-US" sz="44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67800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11D6275-98E7-F614-DE85-3ADA675A12A4}"/>
              </a:ext>
            </a:extLst>
          </p:cNvPr>
          <p:cNvSpPr txBox="1"/>
          <p:nvPr/>
        </p:nvSpPr>
        <p:spPr>
          <a:xfrm>
            <a:off x="1270382" y="6235858"/>
            <a:ext cx="10185440" cy="100642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 Pharmacists play a critical role in patient trust, communication, and health outcomes.</a:t>
            </a:r>
          </a:p>
          <a:p>
            <a:pPr>
              <a:buFont typeface="Arial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 Diversity in pharmacy is essential for culturally responsive care, particularly in underserved communities.</a:t>
            </a:r>
            <a:endParaRPr lang="en-US" sz="4000"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 Minority students, especially African American students, remain underrepresented in pharmacy education despite national diversity efforts.</a:t>
            </a:r>
            <a:endParaRPr lang="en-US" sz="4000"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 Exposure to pharmacy for students of color often occurs late and without intentional outreach or mentorship.</a:t>
            </a:r>
            <a:endParaRPr lang="en-US" sz="4000"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4000">
                <a:latin typeface="Times New Roman"/>
                <a:ea typeface="Calibri"/>
                <a:cs typeface="Times New Roman"/>
              </a:rPr>
              <a:t> Recruitment alone is insufficient without sustained academic, social, and institutional support.</a:t>
            </a:r>
            <a:endParaRPr lang="en-US" sz="4000">
              <a:cs typeface="Times New Roman"/>
            </a:endParaRPr>
          </a:p>
          <a:p>
            <a:pPr marL="457200" indent="-457200">
              <a:buFont typeface="Calibri"/>
              <a:buChar char="-"/>
            </a:pPr>
            <a:endParaRPr lang="en-US" sz="4400" dirty="0">
              <a:latin typeface="Times New Roman"/>
              <a:ea typeface="Calibri"/>
              <a:cs typeface="Times New Roman"/>
            </a:endParaRPr>
          </a:p>
          <a:p>
            <a:pPr marL="457200" indent="-457200">
              <a:buFont typeface="Calibri"/>
              <a:buChar char="-"/>
            </a:pPr>
            <a:endParaRPr lang="en-US" sz="4400" dirty="0">
              <a:latin typeface="Times New Roman"/>
              <a:ea typeface="Calibri"/>
              <a:cs typeface="Times New Roman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QUESTION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57E216-2294-4FBB-B93B-1446CA2C664B}">
  <ds:schemaRefs>
    <ds:schemaRef ds:uri="262ce654-f5af-4a45-9b20-5fdc4840ab60"/>
    <ds:schemaRef ds:uri="a2cd7ae3-5402-456d-8933-4c018a1804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5524F6-DD0E-43D3-A915-CE68DD4D15E4}">
  <ds:schemaRefs>
    <ds:schemaRef ds:uri="262ce654-f5af-4a45-9b20-5fdc4840ab60"/>
    <ds:schemaRef ds:uri="a2cd7ae3-5402-456d-8933-4c018a18049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509</Words>
  <Application>Microsoft Office PowerPoint</Application>
  <PresentationFormat>Custom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Arial,Sans-Serif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437</cp:revision>
  <cp:lastPrinted>2006-11-02T20:06:02Z</cp:lastPrinted>
  <dcterms:created xsi:type="dcterms:W3CDTF">1998-05-12T01:50:54Z</dcterms:created>
  <dcterms:modified xsi:type="dcterms:W3CDTF">2026-03-30T17:51:22Z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