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7EFA8D-DA21-C06C-6ACE-1EF3B486B0FF}" name="Gable, Kelly" initials="GK" userId="S::kgable@siue.edu::cf6f138d-7f1d-4526-b914-4b43aef61609" providerId="AD"/>
  <p188:author id="{7DEAF2BC-D397-5998-48E4-5F8A5B67B783}" name="Botnar, Dan" initials="DB" userId="S::dbotnar@siue.edu::d7255777-e488-4265-9407-52b247c04646" providerId="AD"/>
  <p188:author id="{FDEED9F0-5668-2AD8-7FE9-F4706DCC9B3C}" name="DAN BOTNAR" initials="DB" userId="cdb19306c94de5f8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19"/>
    <p:restoredTop sz="93447" autoAdjust="0"/>
  </p:normalViewPr>
  <p:slideViewPr>
    <p:cSldViewPr snapToGrid="0">
      <p:cViewPr varScale="1">
        <p:scale>
          <a:sx n="23" d="100"/>
          <a:sy n="23" d="100"/>
        </p:scale>
        <p:origin x="138" y="114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1529100614531398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oi.org/10.1186/1471-244X-12-62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Corrigan, P. W., Druss, B., &amp; Perlick, D. (2014). The impact of mental illness stigma on seeking and participating in mental health care. </a:t>
            </a:r>
            <a:r>
              <a:rPr lang="en-US" i="1" dirty="0"/>
              <a:t>Psychological Science in the Public Interest, 15</a:t>
            </a:r>
            <a:r>
              <a:rPr lang="en-US" dirty="0"/>
              <a:t>(2), 37–70. </a:t>
            </a:r>
            <a:r>
              <a:rPr lang="en-US" dirty="0">
                <a:hlinkClick r:id="rId3"/>
              </a:rPr>
              <a:t>https://doi.org/10.1177/1529100614531398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Dopheide, J. A., Werremeyer, A. B., Haight, R. J., Gutierrez, C. A., &amp; Williams, A. M. (2017). Curriculum in psychiatry and neurology for pharmacy programs. American Journal of Pharmaceutical Education, 81(9), 6165. https://doi.org/10.5688/ajpe6165 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/>
              <a:t>Kassam, A., Papish, A., Leese, M., &amp; Thornicroft, G. (2012). </a:t>
            </a:r>
            <a:r>
              <a:rPr lang="en-US" i="1" dirty="0"/>
              <a:t>The Opening Minds Stigma-Scale for Health Care Providers (OMS-HC)</a:t>
            </a:r>
            <a:r>
              <a:rPr lang="en-US" dirty="0"/>
              <a:t>. </a:t>
            </a:r>
            <a:r>
              <a:rPr lang="en-US" b="1" dirty="0"/>
              <a:t>BMC Psychiatry, 12,</a:t>
            </a:r>
            <a:r>
              <a:rPr lang="en-US" dirty="0"/>
              <a:t> 62. </a:t>
            </a:r>
            <a:r>
              <a:rPr lang="en-US" dirty="0">
                <a:hlinkClick r:id="rId4"/>
              </a:rPr>
              <a:t>https://doi.org/10.1186/1471-244X-12-62</a:t>
            </a:r>
            <a:endParaRPr lang="en-US" dirty="0"/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customXml" Target="../ink/ink8.xml"/><Relationship Id="rId18" Type="http://schemas.openxmlformats.org/officeDocument/2006/relationships/customXml" Target="../ink/ink13.xml"/><Relationship Id="rId26" Type="http://schemas.openxmlformats.org/officeDocument/2006/relationships/hyperlink" Target="https://doi.org/10.1177/1529100614531398" TargetMode="External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6.xml"/><Relationship Id="rId7" Type="http://schemas.openxmlformats.org/officeDocument/2006/relationships/customXml" Target="../ink/ink2.xml"/><Relationship Id="rId12" Type="http://schemas.openxmlformats.org/officeDocument/2006/relationships/customXml" Target="../ink/ink7.xml"/><Relationship Id="rId17" Type="http://schemas.openxmlformats.org/officeDocument/2006/relationships/customXml" Target="../ink/ink12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1.xml"/><Relationship Id="rId20" Type="http://schemas.openxmlformats.org/officeDocument/2006/relationships/customXml" Target="../ink/ink15.xml"/><Relationship Id="rId29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11" Type="http://schemas.openxmlformats.org/officeDocument/2006/relationships/customXml" Target="../ink/ink6.xml"/><Relationship Id="rId24" Type="http://schemas.openxmlformats.org/officeDocument/2006/relationships/customXml" Target="../ink/ink19.xml"/><Relationship Id="rId15" Type="http://schemas.openxmlformats.org/officeDocument/2006/relationships/customXml" Target="../ink/ink10.xml"/><Relationship Id="rId23" Type="http://schemas.openxmlformats.org/officeDocument/2006/relationships/customXml" Target="../ink/ink18.xml"/><Relationship Id="rId28" Type="http://schemas.openxmlformats.org/officeDocument/2006/relationships/image" Target="../media/image3.png"/><Relationship Id="rId10" Type="http://schemas.openxmlformats.org/officeDocument/2006/relationships/customXml" Target="../ink/ink5.xml"/><Relationship Id="rId19" Type="http://schemas.openxmlformats.org/officeDocument/2006/relationships/customXml" Target="../ink/ink14.xml"/><Relationship Id="rId4" Type="http://schemas.openxmlformats.org/officeDocument/2006/relationships/customXml" Target="../ink/ink1.xml"/><Relationship Id="rId9" Type="http://schemas.openxmlformats.org/officeDocument/2006/relationships/customXml" Target="../ink/ink4.xml"/><Relationship Id="rId14" Type="http://schemas.openxmlformats.org/officeDocument/2006/relationships/customXml" Target="../ink/ink9.xml"/><Relationship Id="rId22" Type="http://schemas.openxmlformats.org/officeDocument/2006/relationships/customXml" Target="../ink/ink17.xml"/><Relationship Id="rId27" Type="http://schemas.openxmlformats.org/officeDocument/2006/relationships/hyperlink" Target="https://doi.org/10.1186/1471-244X-12-6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16847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31" y="21442679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55336" y="21877652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689529" y="6209563"/>
            <a:ext cx="12168470" cy="1544268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Stigma toward mental health conditions influences how healthcare providers perceive and interact with patients.</a:t>
            </a:r>
            <a:r>
              <a:rPr lang="en-US" sz="5200" baseline="30000" dirty="0">
                <a:latin typeface="Calibri"/>
                <a:ea typeface="Calibri"/>
                <a:cs typeface="Calibri"/>
              </a:rPr>
              <a:t>1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Pharmacy students often have limited exposure to structured stigma-reduction training.</a:t>
            </a:r>
            <a:r>
              <a:rPr lang="en-US" sz="5200" baseline="30000" dirty="0">
                <a:latin typeface="Calibri"/>
                <a:ea typeface="Calibri"/>
                <a:cs typeface="Calibri"/>
              </a:rPr>
              <a:t>2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Borderline personality disorder (BPD), anxiety disorders, and attention-deficit/hyperactivity disorder (ADHD) each carry distinct forms of stigma that can affect communication, empathy, and treatment decisions.</a:t>
            </a:r>
            <a:r>
              <a:rPr lang="en-US" sz="5200" baseline="30000" dirty="0">
                <a:latin typeface="Calibri"/>
                <a:ea typeface="Calibri"/>
                <a:cs typeface="Calibri"/>
              </a:rPr>
              <a:t>1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Condition-specific workshops have been shown to improve students’ understanding of these biases using scoring guides like the Opening Minds Stigma Scale for Health Care Providers (OMS-HC).</a:t>
            </a:r>
            <a:r>
              <a:rPr lang="en-US" sz="5200" baseline="30000" dirty="0">
                <a:latin typeface="Calibri"/>
                <a:ea typeface="Calibri"/>
                <a:cs typeface="Calibri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533469" y="23151412"/>
            <a:ext cx="11986122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Third-year pharmacy students participated in three brief workshops for BPD, ADHD, and anxiety disorders.</a:t>
            </a:r>
            <a:endParaRPr lang="en-US" sz="5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The OMS-HC-20 was completed before and after the workshops to measure changes in stigma.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8026852" y="23676886"/>
            <a:ext cx="12473096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cs typeface="Calibri"/>
              </a:rPr>
              <a:t>Results demonstrated reductions in mental health stigma across </a:t>
            </a:r>
            <a:r>
              <a:rPr lang="en-US" sz="5200" b="1" u="sng" dirty="0">
                <a:latin typeface="Calibri"/>
                <a:cs typeface="Calibri"/>
              </a:rPr>
              <a:t>all OMS-HC subscales </a:t>
            </a:r>
            <a:r>
              <a:rPr lang="en-US" sz="5200" dirty="0">
                <a:latin typeface="Calibri"/>
                <a:cs typeface="Calibri"/>
              </a:rPr>
              <a:t>and the total score.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ea typeface="Calibri"/>
                <a:cs typeface="Calibri"/>
              </a:rPr>
              <a:t>Supports integrating targeted stigma-reduction training into pharmacy curricula</a:t>
            </a:r>
            <a:endParaRPr lang="en-US" sz="5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5895" y="4564277"/>
            <a:ext cx="23713412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5873" y="4535463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STATISTICAL ANALYSIS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1570" y="104669"/>
            <a:ext cx="28370581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8000" b="1" i="1" dirty="0">
                <a:solidFill>
                  <a:schemeClr val="bg1"/>
                </a:solidFill>
                <a:latin typeface="Arial"/>
                <a:cs typeface="Arial"/>
              </a:rPr>
              <a:t>Stigma in Mental Health: Evaluating Educational Interventions for Pharmacy Students </a:t>
            </a:r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Dan Botnar, Pharm D. Candidate; Kelly Gable, Pharm D., BCPP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13860846" y="21459839"/>
            <a:ext cx="2329846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26852" y="16722332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FUTURE PLANS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8026852" y="18328765"/>
            <a:ext cx="12473096" cy="32932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cs typeface="Calibri"/>
              </a:rPr>
              <a:t>Adapt workshops for other healthcare disciplines.</a:t>
            </a:r>
            <a:endParaRPr lang="en-US" sz="5200" dirty="0">
              <a:latin typeface="Calibri"/>
              <a:ea typeface="Calibri"/>
              <a:cs typeface="Calibri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/>
                <a:cs typeface="Calibri"/>
              </a:rPr>
              <a:t>Assess long-term impact on stigma reduction.</a:t>
            </a:r>
            <a:endParaRPr lang="en-US" sz="52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7CC1A3-FEF5-7CEC-D4F7-A68F4E2CE6B1}"/>
              </a:ext>
            </a:extLst>
          </p:cNvPr>
          <p:cNvSpPr txBox="1"/>
          <p:nvPr/>
        </p:nvSpPr>
        <p:spPr>
          <a:xfrm>
            <a:off x="38094335" y="6366756"/>
            <a:ext cx="12718675" cy="1049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OMS-HC responses were numerically coded and reverse-scored according to published guidelines; total and subscale scores (Attitudes, Disclosure, Social Distance) were calculated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Descriptive statistics were calculated and reported as mean (SD) for all outcomes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Pre–post changes within each cohort and the combined sample were analyzed using paired-samples t-tests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 sizes (Cohen’s d) were calculated to assess magnitude of change, with statistical significance set at p &lt; .05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8577FC-8FE5-41A8-5188-0334A3ED17A8}"/>
              </a:ext>
            </a:extLst>
          </p:cNvPr>
          <p:cNvSpPr txBox="1"/>
          <p:nvPr/>
        </p:nvSpPr>
        <p:spPr>
          <a:xfrm>
            <a:off x="14129231" y="26859869"/>
            <a:ext cx="130915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M = mean; SD = standard deviation; 95% CI = 95% confidence interval around the mean. Higher scores indicate lower stigma after reverse scoring. p-values derived from paired-samples t-tests. Cohen’s d reflects effect size.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B6A6D9C-6F99-30D8-8B76-96EF94D1868E}"/>
              </a:ext>
            </a:extLst>
          </p:cNvPr>
          <p:cNvSpPr txBox="1"/>
          <p:nvPr/>
        </p:nvSpPr>
        <p:spPr>
          <a:xfrm>
            <a:off x="27220826" y="26307507"/>
            <a:ext cx="10534510" cy="239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800" dirty="0"/>
              <a:t>Corrigan, P. W., Druss, B., &amp; Perlick, D. (2014). The impact of mental illness stigma on seeking and participating in mental health care. </a:t>
            </a:r>
            <a:r>
              <a:rPr lang="en-US" sz="1800" i="1" dirty="0"/>
              <a:t>Psychological Science in the Public Interest, 15</a:t>
            </a:r>
            <a:r>
              <a:rPr lang="en-US" sz="1800" dirty="0"/>
              <a:t>(2), 37–70. </a:t>
            </a:r>
            <a:r>
              <a:rPr lang="en-US" sz="1800" dirty="0">
                <a:hlinkClick r:id="rId26"/>
              </a:rPr>
              <a:t>https://doi.org/10.1177/1529100614531398</a:t>
            </a:r>
            <a:endParaRPr lang="en-US" sz="1800" dirty="0"/>
          </a:p>
          <a:p>
            <a:pPr marL="228600" indent="-228600">
              <a:buAutoNum type="arabicPeriod"/>
            </a:pPr>
            <a:r>
              <a:rPr lang="en-US" sz="1800" dirty="0"/>
              <a:t>Dopheide, J. A., Werremeyer, A. B., Haight, R. J., Gutierrez, C. A., &amp; Williams, A. M. (2017). Curriculum in psychiatry and neurology for pharmacy programs. American Journal of Pharmaceutical Education, 81(9), 6165. https://doi.org/10.5688/ajpe6165 </a:t>
            </a:r>
          </a:p>
          <a:p>
            <a:pPr marL="228600" lvl="0" indent="-228600">
              <a:spcBef>
                <a:spcPct val="30000"/>
              </a:spcBef>
              <a:buFontTx/>
              <a:buAutoNum type="arabicPeriod"/>
              <a:defRPr/>
            </a:pPr>
            <a:r>
              <a:rPr lang="en-US" sz="1800" dirty="0"/>
              <a:t>Kassam, A., Papish, A., Leese, M., &amp; Thornicroft, G. (2012). </a:t>
            </a:r>
            <a:r>
              <a:rPr lang="en-US" sz="1800" i="1" dirty="0"/>
              <a:t>The Opening Minds Stigma-Scale for Health Care Providers (OMS-HC)</a:t>
            </a:r>
            <a:r>
              <a:rPr lang="en-US" sz="1800" dirty="0"/>
              <a:t>. BMC Psychiatry, 12, 62. </a:t>
            </a:r>
            <a:r>
              <a:rPr lang="en-US" sz="1800" dirty="0">
                <a:hlinkClick r:id="rId27"/>
              </a:rPr>
              <a:t>https://doi.org/10.1186/1471-244X-12-62</a:t>
            </a:r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DB8515-9CCF-A96B-3DA1-FCB8221C965D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4014085" y="6309330"/>
            <a:ext cx="12162972" cy="109280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53EE4E-3BE6-3529-0884-5104C304532F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4239068" y="17016937"/>
            <a:ext cx="12755668" cy="9566751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9C63673-BFE8-9431-EE9B-1A2B70FE1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169227"/>
              </p:ext>
            </p:extLst>
          </p:nvPr>
        </p:nvGraphicFramePr>
        <p:xfrm>
          <a:off x="26662003" y="6984919"/>
          <a:ext cx="10534510" cy="1924519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39769">
                  <a:extLst>
                    <a:ext uri="{9D8B030D-6E8A-4147-A177-3AD203B41FA5}">
                      <a16:colId xmlns:a16="http://schemas.microsoft.com/office/drawing/2014/main" val="683437016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942076923"/>
                    </a:ext>
                  </a:extLst>
                </a:gridCol>
                <a:gridCol w="1351721">
                  <a:extLst>
                    <a:ext uri="{9D8B030D-6E8A-4147-A177-3AD203B41FA5}">
                      <a16:colId xmlns:a16="http://schemas.microsoft.com/office/drawing/2014/main" val="1729060617"/>
                    </a:ext>
                  </a:extLst>
                </a:gridCol>
                <a:gridCol w="1630018">
                  <a:extLst>
                    <a:ext uri="{9D8B030D-6E8A-4147-A177-3AD203B41FA5}">
                      <a16:colId xmlns:a16="http://schemas.microsoft.com/office/drawing/2014/main" val="2242639091"/>
                    </a:ext>
                  </a:extLst>
                </a:gridCol>
                <a:gridCol w="1109229">
                  <a:extLst>
                    <a:ext uri="{9D8B030D-6E8A-4147-A177-3AD203B41FA5}">
                      <a16:colId xmlns:a16="http://schemas.microsoft.com/office/drawing/2014/main" val="3393276970"/>
                    </a:ext>
                  </a:extLst>
                </a:gridCol>
                <a:gridCol w="1236408">
                  <a:extLst>
                    <a:ext uri="{9D8B030D-6E8A-4147-A177-3AD203B41FA5}">
                      <a16:colId xmlns:a16="http://schemas.microsoft.com/office/drawing/2014/main" val="2357158481"/>
                    </a:ext>
                  </a:extLst>
                </a:gridCol>
                <a:gridCol w="1773452">
                  <a:extLst>
                    <a:ext uri="{9D8B030D-6E8A-4147-A177-3AD203B41FA5}">
                      <a16:colId xmlns:a16="http://schemas.microsoft.com/office/drawing/2014/main" val="2945431296"/>
                    </a:ext>
                  </a:extLst>
                </a:gridCol>
              </a:tblGrid>
              <a:tr h="252252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 dirty="0"/>
                        <a:t>Group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 dirty="0"/>
                        <a:t>n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 dirty="0"/>
                        <a:t>Pre Mean (SD)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 dirty="0"/>
                        <a:t>Post Mean (SD)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/>
                        <a:t>t</a:t>
                      </a:r>
                      <a:endParaRPr lang="en-US" sz="3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/>
                        <a:t>p-value</a:t>
                      </a:r>
                      <a:endParaRPr lang="en-US" sz="3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b="1" dirty="0"/>
                        <a:t>Cohen’s d</a:t>
                      </a:r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2724359"/>
                  </a:ext>
                </a:extLst>
              </a:tr>
              <a:tr h="45968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Cohort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50.00 (5.54)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38.86 (5.01)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8.46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&lt; .001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/>
                        <a:t>2.01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5005129"/>
                  </a:ext>
                </a:extLst>
              </a:tr>
              <a:tr h="62548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Cohort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43.11 (5.62)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35.44 (14.88)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1.70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.127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0.62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6269138"/>
                  </a:ext>
                </a:extLst>
              </a:tr>
              <a:tr h="58709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1" dirty="0"/>
                        <a:t>Combined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46.13 (6.45)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36.94 (11.45)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/>
                        <a:t>3.58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.003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dirty="0"/>
                        <a:t>0.96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1239698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262ce654-f5af-4a45-9b20-5fdc4840ab60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2cd7ae3-5402-456d-8933-4c018a1804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6319</TotalTime>
  <Words>701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120</cp:revision>
  <cp:lastPrinted>2006-11-02T20:06:02Z</cp:lastPrinted>
  <dcterms:created xsi:type="dcterms:W3CDTF">1998-05-12T01:50:54Z</dcterms:created>
  <dcterms:modified xsi:type="dcterms:W3CDTF">2026-03-30T17:49:29Z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