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000"/>
    <a:srgbClr val="AD0000"/>
    <a:srgbClr val="5D739A"/>
    <a:srgbClr val="8784C7"/>
    <a:srgbClr val="AD84C6"/>
    <a:srgbClr val="BD9DD1"/>
    <a:srgbClr val="996633"/>
    <a:srgbClr val="FFFFCC"/>
    <a:srgbClr val="DBB691"/>
    <a:srgbClr val="E6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5945EB-813F-4AC9-9B12-4C19F894D06C}" v="6" dt="2026-03-20T01:31:58.8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19"/>
    <p:restoredTop sz="94723"/>
  </p:normalViewPr>
  <p:slideViewPr>
    <p:cSldViewPr snapToGrid="0">
      <p:cViewPr varScale="1">
        <p:scale>
          <a:sx n="23" d="100"/>
          <a:sy n="23" d="100"/>
        </p:scale>
        <p:origin x="138" y="84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customXml" Target="../ink/ink7.xml"/><Relationship Id="rId18" Type="http://schemas.openxmlformats.org/officeDocument/2006/relationships/customXml" Target="../ink/ink12.xml"/><Relationship Id="rId26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5.xml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customXml" Target="../ink/ink11.xml"/><Relationship Id="rId25" Type="http://schemas.openxmlformats.org/officeDocument/2006/relationships/customXml" Target="../ink/ink19.xml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0.xml"/><Relationship Id="rId20" Type="http://schemas.openxmlformats.org/officeDocument/2006/relationships/customXml" Target="../ink/ink14.xml"/><Relationship Id="rId29" Type="http://schemas.openxmlformats.org/officeDocument/2006/relationships/image" Target="../media/image5.png"/><Relationship Id="rId1" Type="http://schemas.openxmlformats.org/officeDocument/2006/relationships/tags" Target="../tags/tag1.xml"/><Relationship Id="rId11" Type="http://schemas.openxmlformats.org/officeDocument/2006/relationships/customXml" Target="../ink/ink5.xml"/><Relationship Id="rId24" Type="http://schemas.openxmlformats.org/officeDocument/2006/relationships/customXml" Target="../ink/ink18.xml"/><Relationship Id="rId15" Type="http://schemas.openxmlformats.org/officeDocument/2006/relationships/customXml" Target="../ink/ink9.xml"/><Relationship Id="rId23" Type="http://schemas.openxmlformats.org/officeDocument/2006/relationships/customXml" Target="../ink/ink17.xml"/><Relationship Id="rId28" Type="http://schemas.openxmlformats.org/officeDocument/2006/relationships/image" Target="../media/image3.png"/><Relationship Id="rId10" Type="http://schemas.openxmlformats.org/officeDocument/2006/relationships/customXml" Target="../ink/ink4.xml"/><Relationship Id="rId19" Type="http://schemas.openxmlformats.org/officeDocument/2006/relationships/customXml" Target="../ink/ink13.xml"/><Relationship Id="rId4" Type="http://schemas.openxmlformats.org/officeDocument/2006/relationships/customXml" Target="../ink/ink1.xml"/><Relationship Id="rId9" Type="http://schemas.openxmlformats.org/officeDocument/2006/relationships/customXml" Target="../ink/ink3.xml"/><Relationship Id="rId14" Type="http://schemas.openxmlformats.org/officeDocument/2006/relationships/customXml" Target="../ink/ink8.xml"/><Relationship Id="rId22" Type="http://schemas.openxmlformats.org/officeDocument/2006/relationships/customXml" Target="../ink/ink16.xml"/><Relationship Id="rId2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14" y="4613513"/>
            <a:ext cx="15565815" cy="163735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958" y="17470501"/>
            <a:ext cx="15545472" cy="1575722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10787" y="10172911"/>
            <a:ext cx="10694751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404465" y="6282775"/>
            <a:ext cx="15417815" cy="1089529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cs typeface="Calibri"/>
              </a:rPr>
              <a:t>L-type amino acid transporter 1 (LAT1</a:t>
            </a:r>
            <a:r>
              <a:rPr lang="en-US" sz="5400" dirty="0">
                <a:latin typeface="Calibri"/>
                <a:ea typeface="Calibri"/>
                <a:cs typeface="Calibri"/>
              </a:rPr>
              <a:t>) is an amino acid transporter overexpressed in several cancers, making it a promising target for drug development.</a:t>
            </a: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ea typeface="Calibri"/>
                <a:cs typeface="Calibri"/>
              </a:rPr>
              <a:t>Existing fluorescence-based LAT1 activity assays rely on a single proprietary, expensive commercial kit, limiting access to high-throughput drug screening.</a:t>
            </a:r>
            <a:endParaRPr lang="en-US" sz="5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ea typeface="Calibri"/>
                <a:cs typeface="Calibri"/>
              </a:rPr>
              <a:t>To address this, we developed a DIY fluorescence-based p-Boronophenylalanine (BPA) uptake assay using an easily accessible detection reagent.</a:t>
            </a:r>
            <a:endParaRPr lang="en-US" sz="5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ea typeface="Calibri"/>
                <a:cs typeface="Calibri"/>
              </a:rPr>
              <a:t>This approach aimed to replicate the commercial assay’s function at a fraction of the cost, allowing broader access in research settings for early drug screening.</a:t>
            </a:r>
            <a:endParaRPr lang="en-US" sz="5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404377" y="19200626"/>
            <a:ext cx="15561854" cy="117262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/>
              <a:buChar char="•"/>
            </a:pPr>
            <a:r>
              <a:rPr lang="en-US" sz="5400" dirty="0">
                <a:latin typeface="Calibri"/>
                <a:cs typeface="Calibri"/>
              </a:rPr>
              <a:t>Preliminary testing evaluated detection reagent concentration and exposure time to establish consistent signal conditions. </a:t>
            </a: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/>
              <a:buChar char="•"/>
            </a:pPr>
            <a:r>
              <a:rPr lang="en-US" sz="5400" dirty="0">
                <a:latin typeface="Calibri"/>
                <a:cs typeface="Calibri"/>
              </a:rPr>
              <a:t>A fluorescence-based assay was then performed to measure LAT1-mediated uptake of (BPA). A549 cancer cells were treated with BPA ± the LAT1 inhibitor JPH-203, and fluorescence was measured using either the DIY detection reagent or the leading commercial probe under identical conditions. </a:t>
            </a: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/>
              <a:buChar char="•"/>
            </a:pPr>
            <a:r>
              <a:rPr lang="en-US" sz="5400" dirty="0">
                <a:latin typeface="Calibri"/>
                <a:cs typeface="Calibri"/>
              </a:rPr>
              <a:t>Cost per test was estimated based on reagent quantities and unit pricing for each assay.</a:t>
            </a: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/>
              <a:buChar char="•"/>
            </a:pPr>
            <a:endParaRPr lang="en-US" sz="5400" dirty="0">
              <a:latin typeface="Calibri"/>
              <a:ea typeface="Calibri"/>
              <a:cs typeface="Calibri"/>
            </a:endParaRPr>
          </a:p>
          <a:p>
            <a:pPr marL="685800" indent="-685800">
              <a:buFont typeface="Arial"/>
              <a:buChar char="•"/>
            </a:pPr>
            <a:endParaRPr lang="en-US" sz="5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40284977" y="11924582"/>
            <a:ext cx="10758469" cy="100642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cs typeface="Calibri"/>
              </a:rPr>
              <a:t>This project demonstrates a feasible, ultra-low-cost DIY assay for assessing LAT1 inhibitor activity.</a:t>
            </a:r>
            <a:endParaRPr lang="en-US" dirty="0">
              <a:cs typeface="Times New Roman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cs typeface="Calibri"/>
              </a:rPr>
              <a:t>By reducing assay cost and dependence on proprietary reagents, this approach may broaden access to cancer drug screening tools and accelerate discovery of new targeted therapies.</a:t>
            </a:r>
            <a:endParaRPr lang="en-US" dirty="0">
              <a:cs typeface="Times New Roman"/>
            </a:endParaRPr>
          </a:p>
          <a:p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27972" y="10868370"/>
            <a:ext cx="23299242" cy="1476240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078425" y="156126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614617" y="985189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518105" y="172128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742633" y="901979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718505" y="1119606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486601" y="748360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326081" y="1023594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9094469" y="492328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07329" y="927582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416217" y="18108929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0240945" y="1830095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7046213" y="773963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246321" y="716356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798265" y="18685001"/>
                <a:ext cx="6667500" cy="6667500"/>
              </a:xfrm>
              <a:prstGeom prst="rect">
                <a:avLst/>
              </a:prstGeom>
            </p:spPr>
          </p:pic>
        </mc:Fallback>
      </mc:AlternateContent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 dirty="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0332" y="-138239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7337" y="44285"/>
            <a:ext cx="2933673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7200" b="1" i="1">
                <a:solidFill>
                  <a:schemeClr val="bg1"/>
                </a:solidFill>
                <a:latin typeface="Arial"/>
                <a:cs typeface="Arial"/>
              </a:rPr>
              <a:t>A Low-Cost Fluorescence-Based DIY Assay for Screening LAT1 </a:t>
            </a:r>
            <a:r>
              <a:rPr lang="en-US" sz="7200" b="1" i="1" dirty="0">
                <a:solidFill>
                  <a:schemeClr val="bg1"/>
                </a:solidFill>
                <a:latin typeface="Arial"/>
                <a:cs typeface="Arial"/>
              </a:rPr>
              <a:t>Inhibitors </a:t>
            </a: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Calibri"/>
                <a:cs typeface="Calibri"/>
              </a:rPr>
              <a:t>Corrine Pierce, PharmD Candidate </a:t>
            </a:r>
            <a:endParaRPr lang="en-US" sz="6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Calibri"/>
                <a:cs typeface="Calibri"/>
              </a:rPr>
              <a:t>Mentor: Dr. Joseph Schober</a:t>
            </a:r>
            <a:endParaRPr lang="en-US" sz="6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School of </a:t>
            </a:r>
          </a:p>
          <a:p>
            <a:pPr algn="ctr"/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05402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D6D906D-2204-9DF5-2BA5-7F634768E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69042" y="-83997"/>
            <a:ext cx="10425305" cy="401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E83B130-1E8C-8F37-BBEC-F63A91596E88}"/>
              </a:ext>
            </a:extLst>
          </p:cNvPr>
          <p:cNvSpPr txBox="1"/>
          <p:nvPr/>
        </p:nvSpPr>
        <p:spPr>
          <a:xfrm>
            <a:off x="13860846" y="21459839"/>
            <a:ext cx="2329846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Text Box 4607">
            <a:extLst>
              <a:ext uri="{FF2B5EF4-FFF2-40B4-BE49-F238E27FC236}">
                <a16:creationId xmlns:a16="http://schemas.microsoft.com/office/drawing/2014/main" id="{55AE7EA7-68CD-D4C9-4256-89AF87BC2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19823" y="21230272"/>
            <a:ext cx="10604877" cy="1564333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FUTURE PLANS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23AA00DC-B897-7104-A7F9-39A579B99A53}"/>
              </a:ext>
            </a:extLst>
          </p:cNvPr>
          <p:cNvSpPr txBox="1"/>
          <p:nvPr/>
        </p:nvSpPr>
        <p:spPr>
          <a:xfrm>
            <a:off x="40183778" y="5498021"/>
            <a:ext cx="10741602" cy="59093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/>
              <a:ea typeface="Calibri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cs typeface="Calibri"/>
              </a:rPr>
              <a:t>The DIY method costs &lt; $0.01 per test versus $4.48 per test for the commercial kit, a &gt;3,000-fold cost reduction.</a:t>
            </a:r>
            <a:endParaRPr lang="en-US" sz="5400" dirty="0">
              <a:latin typeface="Calibri"/>
              <a:ea typeface="Calibri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Box 4605">
            <a:extLst>
              <a:ext uri="{FF2B5EF4-FFF2-40B4-BE49-F238E27FC236}">
                <a16:creationId xmlns:a16="http://schemas.microsoft.com/office/drawing/2014/main" id="{B3717594-092F-4B37-FA0C-4CB5B1BFF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59294" y="4631196"/>
            <a:ext cx="10646244" cy="1567331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00" b="1" dirty="0">
                <a:solidFill>
                  <a:srgbClr val="FFFFFF"/>
                </a:solidFill>
                <a:latin typeface="Arial"/>
                <a:ea typeface="굴림"/>
                <a:cs typeface="Arial"/>
              </a:rPr>
              <a:t>COST BREAKDOWN</a:t>
            </a:r>
            <a:endParaRPr lang="en-US" altLang="ko-KR" sz="6720" b="1" dirty="0">
              <a:solidFill>
                <a:srgbClr val="FFFFFF"/>
              </a:solidFill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  <p:pic>
        <p:nvPicPr>
          <p:cNvPr id="9" name="Picture 8" descr="A diagram of a chemical reaction&#10;&#10;AI-generated content may be incorrect.">
            <a:extLst>
              <a:ext uri="{FF2B5EF4-FFF2-40B4-BE49-F238E27FC236}">
                <a16:creationId xmlns:a16="http://schemas.microsoft.com/office/drawing/2014/main" id="{CC5067A4-721F-0AFB-C6AA-76C384BDBF44}"/>
              </a:ext>
            </a:extLst>
          </p:cNvPr>
          <p:cNvPicPr>
            <a:picLocks noChangeAspect="1"/>
          </p:cNvPicPr>
          <p:nvPr/>
        </p:nvPicPr>
        <p:blipFill>
          <a:blip r:embed="rId27"/>
          <a:srcRect l="1378" t="5007" r="2535" b="9248"/>
          <a:stretch>
            <a:fillRect/>
          </a:stretch>
        </p:blipFill>
        <p:spPr>
          <a:xfrm>
            <a:off x="17384857" y="4264412"/>
            <a:ext cx="22315348" cy="6229360"/>
          </a:xfrm>
          <a:prstGeom prst="rect">
            <a:avLst/>
          </a:prstGeom>
        </p:spPr>
      </p:pic>
      <p:pic>
        <p:nvPicPr>
          <p:cNvPr id="13" name="Picture 12" descr="A white rectangular object with black background&#10;&#10;AI-generated content may be incorrect.">
            <a:extLst>
              <a:ext uri="{FF2B5EF4-FFF2-40B4-BE49-F238E27FC236}">
                <a16:creationId xmlns:a16="http://schemas.microsoft.com/office/drawing/2014/main" id="{A6FC7D0B-9637-5F1E-B15B-EB577CC22DDB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29486903" y="12350384"/>
            <a:ext cx="10220393" cy="12727327"/>
          </a:xfrm>
          <a:prstGeom prst="rect">
            <a:avLst/>
          </a:prstGeom>
        </p:spPr>
      </p:pic>
      <p:pic>
        <p:nvPicPr>
          <p:cNvPr id="15" name="Picture 14" descr="A black background with red dots&#10;&#10;AI-generated content may be incorrect.">
            <a:extLst>
              <a:ext uri="{FF2B5EF4-FFF2-40B4-BE49-F238E27FC236}">
                <a16:creationId xmlns:a16="http://schemas.microsoft.com/office/drawing/2014/main" id="{8FB6A085-3E29-EA3D-8682-B31B098D93DF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6794819" y="12409774"/>
            <a:ext cx="11963383" cy="115061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CE8291-B9E0-E189-81FC-E711D2E57F37}"/>
              </a:ext>
            </a:extLst>
          </p:cNvPr>
          <p:cNvSpPr txBox="1"/>
          <p:nvPr/>
        </p:nvSpPr>
        <p:spPr>
          <a:xfrm>
            <a:off x="40428800" y="23088137"/>
            <a:ext cx="10766218" cy="50783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cs typeface="Calibri"/>
              </a:rPr>
              <a:t>Investigate the inclusion of a secondary tracer dye to normalize for cell number and improve data consistency.</a:t>
            </a: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cs typeface="Calibri"/>
              </a:rPr>
              <a:t>Evaluate the assay in additional cancer cell lines.</a:t>
            </a:r>
            <a:endParaRPr lang="en-US" sz="5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8FB3E1-B576-EED3-2F58-51402809130C}"/>
              </a:ext>
            </a:extLst>
          </p:cNvPr>
          <p:cNvSpPr txBox="1"/>
          <p:nvPr/>
        </p:nvSpPr>
        <p:spPr>
          <a:xfrm>
            <a:off x="29473460" y="24179891"/>
            <a:ext cx="10810147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/>
              <a:ea typeface="Calibri"/>
              <a:cs typeface="Calibri"/>
            </a:endParaRPr>
          </a:p>
          <a:p>
            <a:r>
              <a:rPr lang="en-US" sz="5000" i="1" dirty="0">
                <a:latin typeface="Calibri"/>
                <a:cs typeface="Calibri"/>
              </a:rPr>
              <a:t>Figure 1B.</a:t>
            </a:r>
            <a:r>
              <a:rPr lang="en-US" sz="5000" dirty="0">
                <a:latin typeface="Calibri"/>
                <a:cs typeface="Calibri"/>
              </a:rPr>
              <a:t> Assay performed using BPA concentrations of 0, 100, and 1000 µM with either the DIY detection reagent or the commercial probe solution.</a:t>
            </a:r>
            <a:endParaRPr lang="en-US" sz="5000" dirty="0">
              <a:cs typeface="Times New Roman" pitchFamily="18" charset="0"/>
            </a:endParaRPr>
          </a:p>
          <a:p>
            <a:endParaRPr lang="en-US" sz="5400" dirty="0">
              <a:latin typeface="Calibri"/>
              <a:ea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570A33-E264-C42B-CBEE-FBA931756D62}"/>
              </a:ext>
            </a:extLst>
          </p:cNvPr>
          <p:cNvSpPr txBox="1"/>
          <p:nvPr/>
        </p:nvSpPr>
        <p:spPr>
          <a:xfrm>
            <a:off x="17961515" y="24166055"/>
            <a:ext cx="11514426" cy="40010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en-US" sz="5000" dirty="0">
              <a:latin typeface="Calibri"/>
              <a:ea typeface="Calibri"/>
              <a:cs typeface="Calibri"/>
            </a:endParaRPr>
          </a:p>
          <a:p>
            <a:r>
              <a:rPr lang="en-US" sz="5000" i="1" dirty="0">
                <a:latin typeface="Calibri"/>
                <a:cs typeface="Calibri"/>
              </a:rPr>
              <a:t>Figure 1A</a:t>
            </a:r>
            <a:r>
              <a:rPr lang="en-US" sz="5000" dirty="0">
                <a:latin typeface="Calibri"/>
                <a:cs typeface="Calibri"/>
              </a:rPr>
              <a:t>. Fluorescence assay performed using cells treated with the LAT1 inhibitor JPH-203 at varying concentrations.</a:t>
            </a:r>
            <a:endParaRPr lang="en-US" sz="5000" dirty="0">
              <a:latin typeface="Calibri"/>
              <a:ea typeface="Calibri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5524F6-DD0E-43D3-A915-CE68DD4D15E4}">
  <ds:schemaRefs>
    <ds:schemaRef ds:uri="http://purl.org/dc/elements/1.1/"/>
    <ds:schemaRef ds:uri="http://purl.org/dc/dcmitype/"/>
    <ds:schemaRef ds:uri="a2cd7ae3-5402-456d-8933-4c018a18049f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62ce654-f5af-4a45-9b20-5fdc4840ab60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557E216-2294-4FBB-B93B-1446CA2C66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2ce654-f5af-4a45-9b20-5fdc4840ab60"/>
    <ds:schemaRef ds:uri="a2cd7ae3-5402-456d-8933-4c018a1804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350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420</cp:revision>
  <cp:lastPrinted>2006-11-02T20:06:02Z</cp:lastPrinted>
  <dcterms:created xsi:type="dcterms:W3CDTF">1998-05-12T01:50:54Z</dcterms:created>
  <dcterms:modified xsi:type="dcterms:W3CDTF">2026-03-30T18:29:52Z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