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2577D-9962-4A6E-B22E-67DE58132F0E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D1830-4B59-4425-A29B-0BEC8EA12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2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7D1830-4B59-4425-A29B-0BEC8EA126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2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B0CF-C539-C331-1E7A-3DF14F2E3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349297-1D7B-A6BA-EE6A-9FF7919A4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98C0F-E9D7-68C7-A22D-D55C6AA5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1BFD4-BF67-4E48-B20D-B6001EC4E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1A369-0FF7-4D4A-50AB-1ED340DF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6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8C1DD-9CC1-8967-BC88-46474D20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27BD2-5E32-78FE-B20C-7711A07C5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529FF-2361-1C99-A84E-8135D6063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CFB42-DAC1-723A-ED40-EDDD9E17C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3A801-2427-65D0-4C24-557F6466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9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E68357-8E65-9395-8EF0-C77F45E6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32CBE-2959-4755-2B4E-11AB53BF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2874F-14C3-A4AA-0D90-8079A78A2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1FF85-ED90-6967-2B6E-D51B1335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78A9B-4D96-17D9-3476-B5F5A3A7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9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A0843-B72E-F176-E954-97BB65A62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8A060-5BCE-0886-1073-B11415716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55BED-63C7-4563-39C3-947E261F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C3009-E8CA-1D8A-D532-28DC13B55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F8709-EE81-02E7-B24A-18FF9FC20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09EA5-4C9A-D250-FA2D-65A7FC1D4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5B20D-980D-E98E-D43A-76DFCBF3F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F5703-E6A6-E969-3C60-34C42E9D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1CB57-0289-65A3-4634-97B4AE8F3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C2834-2A9E-B9E5-C74E-55C795E30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94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88DFA-1E99-4E47-BFE5-01ECE4AB4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B34D7-68C1-15E8-9C80-2E2794CD31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4334C-E3B8-0759-E854-F3D725AE6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9B1BC-0BC8-B98F-BA27-A93E4083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C0FF7-4055-5216-9CB2-13C89E4D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C08C1F-FF27-8F4F-631C-0E23B9F73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A521F-4076-D7F0-0E09-B272AE43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C9854-8653-B6E2-E0C8-6D25E2C7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DFA164-7C6A-469C-929C-735980A70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6998DB-E08D-9B9B-F2EB-BC1447A5E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D2FE31-1A73-7E62-E22C-42AEECA572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B1B850-5FEB-0E4E-6B70-3A00F123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424D5D-CD22-EB5B-6703-885F6488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9CA120-883F-14A7-1A55-8820289FA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6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88D41-86A2-CB89-46FC-B9D681069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CE5867-6BFE-CF11-4C98-C9E512BA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D034BE-711F-284F-B84A-875D8A32F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A29E6-0AAB-24E2-3264-E26A221A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6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5737E-1336-16E3-0446-16548F69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489F8-B0E4-E9C0-6B8F-729918EB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42091-0C93-D463-F6DD-996C7BD5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0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5140A-8235-4880-6F00-0960B158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62A30-A5A4-101C-A72B-25CB7AFB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5B0FCC-0073-2429-C377-DDB7E1568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2999B-C63E-2B18-753A-404F4BB7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178E6-2792-7F26-1672-8E46AE686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4A7EC-FF15-6334-3BBB-87AD2C3BA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2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B6AA-12C2-AE21-1916-DF5F1F974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0FBBA3-23DA-A6A0-4C26-B3113C91E2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6A28A-1D3F-4F4A-B5B2-E301C5BAE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A5265-75FB-C563-77E5-3EF67FAD0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0975F-C71D-1EE7-D2BF-8E414803F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53927-2EEF-4D6A-EF10-97F65F4E7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6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FEB97C-45A9-674A-3109-FB212A79D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B63FF-812D-51B4-BAB4-D2317059D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9855D-FEE8-A4AF-797B-FCFBBD04A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6F01EA-83C6-489F-BC2B-E2B20263C4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88761-1AC7-A5BF-81BF-9B98BB1B8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B19CF-DD11-9D8B-EE5C-F8E4993E2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0C0669-BCE0-4EA0-9956-CE58FAF0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23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www.fda.gov/drugs/drug-supply-chain-security-act-dscsa/title-ii-drug-quality-and-security-act" TargetMode="External"/><Relationship Id="rId7" Type="http://schemas.openxmlformats.org/officeDocument/2006/relationships/hyperlink" Target="https://achc.org/dscsa-safeguarding-the-drug-supply-cha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racelink.com/" TargetMode="External"/><Relationship Id="rId5" Type="http://schemas.openxmlformats.org/officeDocument/2006/relationships/hyperlink" Target="https://www.fda.gov/drugs/drug-supply-chain-security-act-dscsa/waivers-and-exemptions-beyond-stabilization-period" TargetMode="External"/><Relationship Id="rId4" Type="http://schemas.openxmlformats.org/officeDocument/2006/relationships/hyperlink" Target="https://thehill.com/blogs/floor-action/senate/190254-senate-inches-toward-passing-drug-bil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71A8D08-443D-C014-B06B-DE1D4B5EEB1E}"/>
              </a:ext>
            </a:extLst>
          </p:cNvPr>
          <p:cNvSpPr/>
          <p:nvPr/>
        </p:nvSpPr>
        <p:spPr>
          <a:xfrm>
            <a:off x="152399" y="85596"/>
            <a:ext cx="11887200" cy="15889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F4B909-26C7-8266-3F4D-F41EB1DFD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2913" y="85596"/>
            <a:ext cx="9326173" cy="115930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Implementing </a:t>
            </a:r>
            <a:r>
              <a:rPr lang="en-US" sz="3600" dirty="0" err="1">
                <a:solidFill>
                  <a:schemeClr val="bg1"/>
                </a:solidFill>
              </a:rPr>
              <a:t>Tracelink</a:t>
            </a:r>
            <a:r>
              <a:rPr lang="en-US" sz="3600" dirty="0">
                <a:solidFill>
                  <a:schemeClr val="bg1"/>
                </a:solidFill>
              </a:rPr>
              <a:t> into A Rural Hospital Pharmacy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A6481E-A231-DA79-F8BA-E4CFF033F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9757" y="1115967"/>
            <a:ext cx="9710057" cy="436561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Caleb Geary, PharmD Candidate | Jill Kellerman, RPh, Pharmacy Director</a:t>
            </a:r>
          </a:p>
          <a:p>
            <a:r>
              <a:rPr lang="en-US" sz="1200" i="1" dirty="0">
                <a:solidFill>
                  <a:schemeClr val="bg1"/>
                </a:solidFill>
              </a:rPr>
              <a:t>Pinckneyville Community Hospital, Pinckneyville, IL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5F5169-D6EE-32F9-1609-8B730626215D}"/>
              </a:ext>
            </a:extLst>
          </p:cNvPr>
          <p:cNvSpPr txBox="1"/>
          <p:nvPr/>
        </p:nvSpPr>
        <p:spPr>
          <a:xfrm>
            <a:off x="152399" y="1857130"/>
            <a:ext cx="375858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BACKGROUND &amp; INTRO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The Drug Supply Chain Security Act (DSCSA), enacted in 2013, requires the end-to-end tracking and tracing of medications across the drug supply chain to improve safety and prevent counterfeit drug distribution.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Compliance Deadlines: Extended due to COVID-19. For dispensers with 25 or fewer full-time employees, the deadline is November 27, 2026.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Setting: Pinckneyville Community Hospital, a federally designated critical access hospital.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Solution: The hospital partnered with </a:t>
            </a:r>
            <a:r>
              <a:rPr lang="en-US" sz="1000" dirty="0" err="1"/>
              <a:t>Tracelink</a:t>
            </a:r>
            <a:r>
              <a:rPr lang="en-US" sz="1000" dirty="0"/>
              <a:t>, a third-party platform designed to facilitate compliance via secure data exchange.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Risks of Non-Compliance: Severe penalties including fines up to $500,000, criminal violations, or loss of dispensing license.</a:t>
            </a:r>
            <a:endParaRPr lang="en-US" sz="1000" b="1" dirty="0"/>
          </a:p>
          <a:p>
            <a:endParaRPr lang="en-US" sz="1000" b="1" dirty="0"/>
          </a:p>
          <a:p>
            <a:r>
              <a:rPr lang="en-US" sz="1000" b="1" dirty="0"/>
              <a:t>OBJECTIVE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To identify barriers to implementation.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To train pharmacy staff at Pinckneyville Community Hospital to utilize </a:t>
            </a:r>
            <a:r>
              <a:rPr lang="en-US" sz="1000" dirty="0" err="1"/>
              <a:t>Tracelink's</a:t>
            </a:r>
            <a:r>
              <a:rPr lang="en-US" sz="1000" dirty="0"/>
              <a:t> track-and-trace technology effectively.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16B092-64F4-28F8-07AE-4D5DB9C0BDCA}"/>
              </a:ext>
            </a:extLst>
          </p:cNvPr>
          <p:cNvSpPr txBox="1"/>
          <p:nvPr/>
        </p:nvSpPr>
        <p:spPr>
          <a:xfrm>
            <a:off x="3959514" y="1857130"/>
            <a:ext cx="40938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METHODS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A student pharmacist was designated as the primary </a:t>
            </a:r>
            <a:r>
              <a:rPr lang="en-US" sz="1000" dirty="0" err="1"/>
              <a:t>Tracelink</a:t>
            </a:r>
            <a:r>
              <a:rPr lang="en-US" sz="1000" dirty="0"/>
              <a:t> trainer and led the implementation efforts.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Preparation: Reviewed DSCSA requirements, completed </a:t>
            </a:r>
            <a:r>
              <a:rPr lang="en-US" sz="1000" dirty="0" err="1"/>
              <a:t>Tracelink's</a:t>
            </a:r>
            <a:r>
              <a:rPr lang="en-US" sz="1000" dirty="0"/>
              <a:t> online video and written training modules, and assessed baseline staff familiarity.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Infrastructure Verification: Verified required tools (workstation, computer, scanning tool) were present before workflow integration.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Staff Training: Conducted individualized staff training sessions focused on: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Receiving medication orders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Barcode scanning procedures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Error resolution (e.g., "product no order data" and "order data no product")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Problem Solving: Identified incomplete partner data for returning medications and engaged the </a:t>
            </a:r>
            <a:r>
              <a:rPr lang="en-US" sz="1000" dirty="0" err="1"/>
              <a:t>Tracelink</a:t>
            </a:r>
            <a:r>
              <a:rPr lang="en-US" sz="1000" dirty="0"/>
              <a:t> representative for resolution.</a:t>
            </a:r>
          </a:p>
          <a:p>
            <a:endParaRPr lang="en-US" sz="1000" dirty="0"/>
          </a:p>
          <a:p>
            <a:r>
              <a:rPr lang="en-US" sz="1000" b="1" dirty="0"/>
              <a:t>ANTICIPATED OUTCOMES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Regulatory Compliance: Guarantee no disruptions to the supply chain while meeting DSCSA track-and-trace regulations.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Interoperability: Strengthen seamless data exchange with trading partners (e.g., Cardinal Health).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Staff Confidence: Improve operational confidence and reduce receiving and reconciliation errors.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958461-2860-49C0-B62D-4D9AEB7E3E2F}"/>
              </a:ext>
            </a:extLst>
          </p:cNvPr>
          <p:cNvSpPr txBox="1"/>
          <p:nvPr/>
        </p:nvSpPr>
        <p:spPr>
          <a:xfrm>
            <a:off x="8053331" y="1857130"/>
            <a:ext cx="3986268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BARRIERS IDENTIFIED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Workflow Inefficiencies: Barcode scanning and data verification introduce additional steps, increasing technician workload.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Resource Constraints: Limited staffing and competing operational priorities in a critical access setting.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Technical Vulnerabilities: Reliance on systems introduces risks related to downtime and internet reliability.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Training Gaps: Potential for inconsistent utilization without a standardized onboarding process for future employees.</a:t>
            </a:r>
          </a:p>
          <a:p>
            <a:endParaRPr lang="en-US" sz="1000" dirty="0"/>
          </a:p>
          <a:p>
            <a:r>
              <a:rPr lang="en-US" sz="1000" b="1" dirty="0"/>
              <a:t>DISCUSSION &amp; CONCLUSION</a:t>
            </a: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Implementing </a:t>
            </a:r>
            <a:r>
              <a:rPr lang="en-US" sz="1000" dirty="0" err="1"/>
              <a:t>Tracelink</a:t>
            </a:r>
            <a:r>
              <a:rPr lang="en-US" sz="1000" dirty="0"/>
              <a:t> in a rural critical access hospital is feasible and successfully supports regulatory compliance without compromising patient care.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Key Facilitators: Alignment with existing trading partners and utilizing vendor-provided training resources.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Implementation Strategy: The involvement of a student pharmacist proved highly valuable to lead system familiarization and mitigate workflow challenges.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Sustainability: Long-term success requires formalizing standard operating procedures and establishing continuous training mechanisms.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r>
              <a:rPr lang="en-US" sz="1000" b="1" dirty="0"/>
              <a:t>References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500" dirty="0"/>
              <a:t>U.S. Food and Drug Administration. </a:t>
            </a:r>
            <a:r>
              <a:rPr lang="en-US" sz="500" i="1" dirty="0"/>
              <a:t>Title II of the Drug Quality and Security Act (Drug Supply Chain Security Act).</a:t>
            </a:r>
            <a:r>
              <a:rPr lang="en-US" sz="500" dirty="0"/>
              <a:t> Accessed April 24, 2026. </a:t>
            </a:r>
            <a:r>
              <a:rPr lang="en-US" sz="500" u="sng" dirty="0">
                <a:hlinkClick r:id="rId3"/>
              </a:rPr>
              <a:t>https://www.fda.gov/drugs/drug-supply-chain-security-act-dscsa/title-ii-drug-quality-and-security-act</a:t>
            </a:r>
            <a:r>
              <a:rPr lang="en-US" sz="500" dirty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500" dirty="0"/>
              <a:t>Viebeck E. Senate inches toward passing drug bill. </a:t>
            </a:r>
            <a:r>
              <a:rPr lang="en-US" sz="500" i="1" dirty="0"/>
              <a:t>The Hill.</a:t>
            </a:r>
            <a:r>
              <a:rPr lang="en-US" sz="500" dirty="0"/>
              <a:t> November 2013. Accessed April 24, 2026. </a:t>
            </a:r>
            <a:r>
              <a:rPr lang="en-US" sz="500" u="sng" dirty="0">
                <a:hlinkClick r:id="rId4"/>
              </a:rPr>
              <a:t>https://thehill.com/blogs/floor-action/senate/190254-senate-inches-toward-passing-drug-bill/</a:t>
            </a:r>
            <a:r>
              <a:rPr lang="en-US" sz="500" dirty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500" dirty="0"/>
              <a:t>U.S. Food and Drug Administration. </a:t>
            </a:r>
            <a:r>
              <a:rPr lang="en-US" sz="500" i="1" dirty="0"/>
              <a:t>Waivers and exemptions beyond the stabilization period.</a:t>
            </a:r>
            <a:r>
              <a:rPr lang="en-US" sz="500" dirty="0"/>
              <a:t> Accessed April 24, 2026. </a:t>
            </a:r>
            <a:r>
              <a:rPr lang="en-US" sz="500" u="sng" dirty="0">
                <a:hlinkClick r:id="rId5"/>
              </a:rPr>
              <a:t>https://www.fda.gov/drugs/drug-supply-chain-security-act-dscsa/waivers-and-exemptions-beyond-stabilization-period</a:t>
            </a:r>
            <a:r>
              <a:rPr lang="en-US" sz="500" dirty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500" dirty="0" err="1"/>
              <a:t>TraceLink</a:t>
            </a:r>
            <a:r>
              <a:rPr lang="en-US" sz="500" dirty="0"/>
              <a:t> Inc. </a:t>
            </a:r>
            <a:r>
              <a:rPr lang="en-US" sz="500" i="1" dirty="0" err="1"/>
              <a:t>TraceLink</a:t>
            </a:r>
            <a:r>
              <a:rPr lang="en-US" sz="500" i="1" dirty="0"/>
              <a:t> digital supply network for life sciences.</a:t>
            </a:r>
            <a:r>
              <a:rPr lang="en-US" sz="500" dirty="0"/>
              <a:t> Accessed April 24, 2026. </a:t>
            </a:r>
            <a:r>
              <a:rPr lang="en-US" sz="500" u="sng" dirty="0">
                <a:hlinkClick r:id="rId6"/>
              </a:rPr>
              <a:t>https://www.tracelink.com/</a:t>
            </a:r>
            <a:r>
              <a:rPr lang="en-US" sz="500" dirty="0"/>
              <a:t>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500" dirty="0"/>
              <a:t>Accreditation Commission for Health Care (ACHC). </a:t>
            </a:r>
            <a:r>
              <a:rPr lang="en-US" sz="500" i="1" dirty="0"/>
              <a:t>DSCSA: Safeguarding the drug supply chain.</a:t>
            </a:r>
            <a:r>
              <a:rPr lang="en-US" sz="500" dirty="0"/>
              <a:t> Accessed April 24, 2026. </a:t>
            </a:r>
            <a:r>
              <a:rPr lang="en-US" sz="500" u="sng" dirty="0">
                <a:hlinkClick r:id="rId7"/>
              </a:rPr>
              <a:t>https://achc.org/dscsa-safeguarding-the-drug-supply-chain/</a:t>
            </a:r>
            <a:endParaRPr lang="en-US" sz="500" dirty="0"/>
          </a:p>
          <a:p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8" name="Picture 7" descr="Figure 1">
            <a:extLst>
              <a:ext uri="{FF2B5EF4-FFF2-40B4-BE49-F238E27FC236}">
                <a16:creationId xmlns:a16="http://schemas.microsoft.com/office/drawing/2014/main" id="{BFA37C9E-5CBC-30C1-CB00-E991BDBD9E0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99" y="2704935"/>
            <a:ext cx="2588418" cy="16687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318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638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Implementing Tracelink into A Rural Hospital Pharmacy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Geary, Caleb</dc:creator>
  <cp:lastModifiedBy>Geary, Caleb</cp:lastModifiedBy>
  <cp:revision>1</cp:revision>
  <dcterms:created xsi:type="dcterms:W3CDTF">2026-04-24T23:18:39Z</dcterms:created>
  <dcterms:modified xsi:type="dcterms:W3CDTF">2026-04-24T23:53:06Z</dcterms:modified>
</cp:coreProperties>
</file>