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6"/>
  </p:notesMasterIdLst>
  <p:sldIdLst>
    <p:sldId id="257" r:id="rId5"/>
  </p:sldIdLst>
  <p:sldSz cx="51206400" cy="28803600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7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251" userDrawn="1">
          <p15:clr>
            <a:srgbClr val="A4A3A4"/>
          </p15:clr>
        </p15:guide>
        <p15:guide id="2" pos="16128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AAF6DD2-10DD-5E5B-94C1-409216464145}" name="Brook-Lyn Romine" initials="BR" userId="91ded06caff9b344" providerId="Windows Live"/>
  <p188:author id="{FF8D46EB-6676-3318-939E-9A4DA09D9D6E}" name="Cook, Sarah" initials="SC" userId="S::Sarah.Cook@ssmhealth.com::32e17138-fe74-4773-b140-ebe56e1ba4b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ithili Deshpande" initials="MD" lastIdx="5" clrIdx="0">
    <p:extLst>
      <p:ext uri="{19B8F6BF-5375-455C-9EA6-DF929625EA0E}">
        <p15:presenceInfo xmlns:p15="http://schemas.microsoft.com/office/powerpoint/2012/main" userId="S-1-5-21-3267252026-959778862-486524141-50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B8B"/>
    <a:srgbClr val="FFCDCD"/>
    <a:srgbClr val="B20000"/>
    <a:srgbClr val="5D739A"/>
    <a:srgbClr val="8784C7"/>
    <a:srgbClr val="AD84C6"/>
    <a:srgbClr val="BD9DD1"/>
    <a:srgbClr val="996633"/>
    <a:srgbClr val="FFFFCC"/>
    <a:srgbClr val="DBB69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D1DC61E-3773-4EB6-9C2C-F437EA7DC28F}" v="93" dt="2026-03-17T04:15:20.78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3025" autoAdjust="0"/>
    <p:restoredTop sz="96126" autoAdjust="0"/>
  </p:normalViewPr>
  <p:slideViewPr>
    <p:cSldViewPr snapToGrid="0">
      <p:cViewPr varScale="1">
        <p:scale>
          <a:sx n="23" d="100"/>
          <a:sy n="23" d="100"/>
        </p:scale>
        <p:origin x="138" y="174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commentAuthors" Target="commentAuthor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400" b="1" i="0" u="none" strike="noStrike" kern="1200" spc="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Days Since Symptom Onset Antibiotics Started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7476-4ACA-831A-F92000E58181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7476-4ACA-831A-F92000E5818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7476-4ACA-831A-F92000E5818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3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Calibri" panose="020F0502020204030204" pitchFamily="34" charset="0"/>
                    <a:ea typeface="Calibri" panose="020F0502020204030204" pitchFamily="34" charset="0"/>
                    <a:cs typeface="Calibri" panose="020F0502020204030204" pitchFamily="34" charset="0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1"/>
            <c:showBubbleSize val="0"/>
            <c:showLeaderLines val="0"/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0 to 2</c:v>
                </c:pt>
                <c:pt idx="1">
                  <c:v>3 to 4</c:v>
                </c:pt>
                <c:pt idx="2">
                  <c:v>5+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32</c:v>
                </c:pt>
                <c:pt idx="1">
                  <c:v>12</c:v>
                </c:pt>
                <c:pt idx="2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A8-4C2C-A104-194634397A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r"/>
      <c:layout>
        <c:manualLayout>
          <c:xMode val="edge"/>
          <c:yMode val="edge"/>
          <c:x val="0.75855257367096063"/>
          <c:y val="0.37589344833025712"/>
          <c:w val="0.1902283670143898"/>
          <c:h val="0.360529422580538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400" b="0" i="0" u="none" strike="noStrike" kern="1200" baseline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4.8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6.7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1.17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2.25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3.6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17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2:46.7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16.3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3:41.9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6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48.65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0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1.86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3.5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4.7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4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  <inkml:channel name="OA" type="integer" max="360" units="deg"/>
          <inkml:channel name="OE" type="integer" max="90" units="deg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  <inkml:channelProperty channel="OA" name="resolution" value="1000" units="1/deg"/>
          <inkml:channelProperty channel="OE" name="resolution" value="1000" units="1/deg"/>
        </inkml:channelProperties>
      </inkml:inkSource>
      <inkml:timestamp xml:id="ts0" timeString="2021-04-05T17:21:55.5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-2147483648-2147483648 16383 0 0,'0'0'-16383'0'0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6400" y="696913"/>
            <a:ext cx="61976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829675"/>
            <a:ext cx="3036888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650" tIns="45825" rIns="91650" bIns="45825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-124" charset="0"/>
              </a:defRPr>
            </a:lvl1pPr>
          </a:lstStyle>
          <a:p>
            <a:pPr>
              <a:defRPr/>
            </a:pPr>
            <a:fld id="{D071F007-1291-471D-8277-D0976C0165F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449179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-12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  <a:p>
            <a:endParaRPr lang="en-US"/>
          </a:p>
          <a:p>
            <a:endParaRPr lang="en-US"/>
          </a:p>
          <a:p>
            <a:endParaRPr lang="en-US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071F007-1291-471D-8277-D0976C0165FA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104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</p:spPr>
        <p:txBody>
          <a:bodyPr/>
          <a:lstStyle>
            <a:lvl1pPr marL="0" indent="0" algn="ctr">
              <a:buNone/>
              <a:defRPr/>
            </a:lvl1pPr>
            <a:lvl2pPr marL="360045" indent="0" algn="ctr">
              <a:buNone/>
              <a:defRPr/>
            </a:lvl2pPr>
            <a:lvl3pPr marL="720090" indent="0" algn="ctr">
              <a:buNone/>
              <a:defRPr/>
            </a:lvl3pPr>
            <a:lvl4pPr marL="1080135" indent="0" algn="ctr">
              <a:buNone/>
              <a:defRPr/>
            </a:lvl4pPr>
            <a:lvl5pPr marL="1440180" indent="0" algn="ctr">
              <a:buNone/>
              <a:defRPr/>
            </a:lvl5pPr>
            <a:lvl6pPr marL="1800225" indent="0" algn="ctr">
              <a:buNone/>
              <a:defRPr/>
            </a:lvl6pPr>
            <a:lvl7pPr marL="2160270" indent="0" algn="ctr">
              <a:buNone/>
              <a:defRPr/>
            </a:lvl7pPr>
            <a:lvl8pPr marL="2520315" indent="0" algn="ctr">
              <a:buNone/>
              <a:defRPr/>
            </a:lvl8pPr>
            <a:lvl9pPr marL="288036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396BE3-0845-4110-9F5B-ACA10210A2F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032A0-9072-4367-A512-E616B88E420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485514" y="2560320"/>
            <a:ext cx="10880725" cy="2304288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40164" y="2560320"/>
            <a:ext cx="32492950" cy="2304288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AEB0ED-EA5B-4569-A7D8-99B3B49A78B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D851DE-63B7-4A8E-A59E-20A58B7B955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</p:spPr>
        <p:txBody>
          <a:bodyPr anchor="t"/>
          <a:lstStyle>
            <a:lvl1pPr algn="l">
              <a:defRPr sz="315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</p:spPr>
        <p:txBody>
          <a:bodyPr anchor="b"/>
          <a:lstStyle>
            <a:lvl1pPr marL="0" indent="0">
              <a:buNone/>
              <a:defRPr sz="1575"/>
            </a:lvl1pPr>
            <a:lvl2pPr marL="360045" indent="0">
              <a:buNone/>
              <a:defRPr sz="1418"/>
            </a:lvl2pPr>
            <a:lvl3pPr marL="720090" indent="0">
              <a:buNone/>
              <a:defRPr sz="1260"/>
            </a:lvl3pPr>
            <a:lvl4pPr marL="1080135" indent="0">
              <a:buNone/>
              <a:defRPr sz="1103"/>
            </a:lvl4pPr>
            <a:lvl5pPr marL="1440180" indent="0">
              <a:buNone/>
              <a:defRPr sz="1103"/>
            </a:lvl5pPr>
            <a:lvl6pPr marL="1800225" indent="0">
              <a:buNone/>
              <a:defRPr sz="1103"/>
            </a:lvl6pPr>
            <a:lvl7pPr marL="2160270" indent="0">
              <a:buNone/>
              <a:defRPr sz="1103"/>
            </a:lvl7pPr>
            <a:lvl8pPr marL="2520315" indent="0">
              <a:buNone/>
              <a:defRPr sz="1103"/>
            </a:lvl8pPr>
            <a:lvl9pPr marL="2880360" indent="0">
              <a:buNone/>
              <a:defRPr sz="110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6EB74-01EA-41B6-9568-6B66CC78D62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40164" y="8321040"/>
            <a:ext cx="21686837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79401" y="8321040"/>
            <a:ext cx="21686838" cy="17282160"/>
          </a:xfrm>
        </p:spPr>
        <p:txBody>
          <a:bodyPr/>
          <a:lstStyle>
            <a:lvl1pPr>
              <a:defRPr sz="2205"/>
            </a:lvl1pPr>
            <a:lvl2pPr>
              <a:defRPr sz="1890"/>
            </a:lvl2pPr>
            <a:lvl3pPr>
              <a:defRPr sz="1575"/>
            </a:lvl3pPr>
            <a:lvl4pPr>
              <a:defRPr sz="1418"/>
            </a:lvl4pPr>
            <a:lvl5pPr>
              <a:defRPr sz="1418"/>
            </a:lvl5pPr>
            <a:lvl6pPr>
              <a:defRPr sz="1418"/>
            </a:lvl6pPr>
            <a:lvl7pPr>
              <a:defRPr sz="1418"/>
            </a:lvl7pPr>
            <a:lvl8pPr>
              <a:defRPr sz="1418"/>
            </a:lvl8pPr>
            <a:lvl9pPr>
              <a:defRPr sz="1418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076DBA-CCCC-45C7-8D8C-684B4F83CA3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60639" y="9134893"/>
            <a:ext cx="22625050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6012775" y="6447057"/>
            <a:ext cx="22632988" cy="2687836"/>
          </a:xfrm>
        </p:spPr>
        <p:txBody>
          <a:bodyPr anchor="b"/>
          <a:lstStyle>
            <a:lvl1pPr marL="0" indent="0">
              <a:buNone/>
              <a:defRPr sz="1890" b="1"/>
            </a:lvl1pPr>
            <a:lvl2pPr marL="360045" indent="0">
              <a:buNone/>
              <a:defRPr sz="1575" b="1"/>
            </a:lvl2pPr>
            <a:lvl3pPr marL="720090" indent="0">
              <a:buNone/>
              <a:defRPr sz="1418" b="1"/>
            </a:lvl3pPr>
            <a:lvl4pPr marL="1080135" indent="0">
              <a:buNone/>
              <a:defRPr sz="1260" b="1"/>
            </a:lvl4pPr>
            <a:lvl5pPr marL="1440180" indent="0">
              <a:buNone/>
              <a:defRPr sz="1260" b="1"/>
            </a:lvl5pPr>
            <a:lvl6pPr marL="1800225" indent="0">
              <a:buNone/>
              <a:defRPr sz="1260" b="1"/>
            </a:lvl6pPr>
            <a:lvl7pPr marL="2160270" indent="0">
              <a:buNone/>
              <a:defRPr sz="1260" b="1"/>
            </a:lvl7pPr>
            <a:lvl8pPr marL="2520315" indent="0">
              <a:buNone/>
              <a:defRPr sz="1260" b="1"/>
            </a:lvl8pPr>
            <a:lvl9pPr marL="2880360" indent="0">
              <a:buNone/>
              <a:defRPr sz="12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6012775" y="9134893"/>
            <a:ext cx="22632988" cy="16594574"/>
          </a:xfrm>
        </p:spPr>
        <p:txBody>
          <a:bodyPr/>
          <a:lstStyle>
            <a:lvl1pPr>
              <a:defRPr sz="1890"/>
            </a:lvl1pPr>
            <a:lvl2pPr>
              <a:defRPr sz="1575"/>
            </a:lvl2pPr>
            <a:lvl3pPr>
              <a:defRPr sz="1418"/>
            </a:lvl3pPr>
            <a:lvl4pPr>
              <a:defRPr sz="1260"/>
            </a:lvl4pPr>
            <a:lvl5pPr>
              <a:defRPr sz="1260"/>
            </a:lvl5pPr>
            <a:lvl6pPr>
              <a:defRPr sz="1260"/>
            </a:lvl6pPr>
            <a:lvl7pPr>
              <a:defRPr sz="1260"/>
            </a:lvl7pPr>
            <a:lvl8pPr>
              <a:defRPr sz="1260"/>
            </a:lvl8pPr>
            <a:lvl9pPr>
              <a:defRPr sz="126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027347-4B18-43FD-B2FD-89EFC73ECAC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2E70E2-30CA-47AC-B627-A986918166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DFE1A9-0039-42BE-8F87-49C5B7C8509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019963" y="1146393"/>
            <a:ext cx="28625800" cy="24583073"/>
          </a:xfrm>
        </p:spPr>
        <p:txBody>
          <a:bodyPr/>
          <a:lstStyle>
            <a:lvl1pPr>
              <a:defRPr sz="2520"/>
            </a:lvl1pPr>
            <a:lvl2pPr>
              <a:defRPr sz="2205"/>
            </a:lvl2pPr>
            <a:lvl3pPr>
              <a:defRPr sz="1890"/>
            </a:lvl3pPr>
            <a:lvl4pPr>
              <a:defRPr sz="1575"/>
            </a:lvl4pPr>
            <a:lvl5pPr>
              <a:defRPr sz="1575"/>
            </a:lvl5pPr>
            <a:lvl6pPr>
              <a:defRPr sz="1575"/>
            </a:lvl6pPr>
            <a:lvl7pPr>
              <a:defRPr sz="1575"/>
            </a:lvl7pPr>
            <a:lvl8pPr>
              <a:defRPr sz="1575"/>
            </a:lvl8pPr>
            <a:lvl9pPr>
              <a:defRPr sz="1575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639" y="6027003"/>
            <a:ext cx="16846550" cy="1970246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791AF8-C919-4FC5-9A8F-465D7B3DED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</p:spPr>
        <p:txBody>
          <a:bodyPr anchor="b"/>
          <a:lstStyle>
            <a:lvl1pPr algn="l">
              <a:defRPr sz="1575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36176" y="2574072"/>
            <a:ext cx="30724475" cy="17282160"/>
          </a:xfrm>
        </p:spPr>
        <p:txBody>
          <a:bodyPr/>
          <a:lstStyle>
            <a:lvl1pPr marL="0" indent="0">
              <a:buNone/>
              <a:defRPr sz="2520"/>
            </a:lvl1pPr>
            <a:lvl2pPr marL="360045" indent="0">
              <a:buNone/>
              <a:defRPr sz="2205"/>
            </a:lvl2pPr>
            <a:lvl3pPr marL="720090" indent="0">
              <a:buNone/>
              <a:defRPr sz="1890"/>
            </a:lvl3pPr>
            <a:lvl4pPr marL="1080135" indent="0">
              <a:buNone/>
              <a:defRPr sz="1575"/>
            </a:lvl4pPr>
            <a:lvl5pPr marL="1440180" indent="0">
              <a:buNone/>
              <a:defRPr sz="1575"/>
            </a:lvl5pPr>
            <a:lvl6pPr marL="1800225" indent="0">
              <a:buNone/>
              <a:defRPr sz="1575"/>
            </a:lvl6pPr>
            <a:lvl7pPr marL="2160270" indent="0">
              <a:buNone/>
              <a:defRPr sz="1575"/>
            </a:lvl7pPr>
            <a:lvl8pPr marL="2520315" indent="0">
              <a:buNone/>
              <a:defRPr sz="1575"/>
            </a:lvl8pPr>
            <a:lvl9pPr marL="2880360" indent="0">
              <a:buNone/>
              <a:defRPr sz="1575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36176" y="22542817"/>
            <a:ext cx="30724475" cy="3380423"/>
          </a:xfrm>
        </p:spPr>
        <p:txBody>
          <a:bodyPr/>
          <a:lstStyle>
            <a:lvl1pPr marL="0" indent="0">
              <a:buNone/>
              <a:defRPr sz="1103"/>
            </a:lvl1pPr>
            <a:lvl2pPr marL="360045" indent="0">
              <a:buNone/>
              <a:defRPr sz="945"/>
            </a:lvl2pPr>
            <a:lvl3pPr marL="720090" indent="0">
              <a:buNone/>
              <a:defRPr sz="788"/>
            </a:lvl3pPr>
            <a:lvl4pPr marL="1080135" indent="0">
              <a:buNone/>
              <a:defRPr sz="709"/>
            </a:lvl4pPr>
            <a:lvl5pPr marL="1440180" indent="0">
              <a:buNone/>
              <a:defRPr sz="709"/>
            </a:lvl5pPr>
            <a:lvl6pPr marL="1800225" indent="0">
              <a:buNone/>
              <a:defRPr sz="709"/>
            </a:lvl6pPr>
            <a:lvl7pPr marL="2160270" indent="0">
              <a:buNone/>
              <a:defRPr sz="709"/>
            </a:lvl7pPr>
            <a:lvl8pPr marL="2520315" indent="0">
              <a:buNone/>
              <a:defRPr sz="709"/>
            </a:lvl8pPr>
            <a:lvl9pPr marL="2880360" indent="0">
              <a:buNone/>
              <a:defRPr sz="709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B5831B-94D4-481E-ADDA-11D665AAE4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840164" y="2560320"/>
            <a:ext cx="43526075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40164" y="8321040"/>
            <a:ext cx="43526075" cy="172821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840163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7495839" y="26243280"/>
            <a:ext cx="16214725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ct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6698238" y="26243280"/>
            <a:ext cx="10668000" cy="192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523007" tIns="261509" rIns="523007" bIns="261509" numCol="1" anchor="t" anchorCtr="0" compatLnSpc="1">
            <a:prstTxWarp prst="textNoShape">
              <a:avLst/>
            </a:prstTxWarp>
          </a:bodyPr>
          <a:lstStyle>
            <a:lvl1pPr algn="r">
              <a:defRPr sz="6064">
                <a:latin typeface="Times New Roman" pitchFamily="-124" charset="0"/>
              </a:defRPr>
            </a:lvl1pPr>
          </a:lstStyle>
          <a:p>
            <a:pPr>
              <a:defRPr/>
            </a:pPr>
            <a:fld id="{A9BE1DDC-285F-4D3E-B3A5-D383460F9E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+mj-lt"/>
          <a:ea typeface="+mj-ea"/>
          <a:cs typeface="+mj-cs"/>
        </a:defRPr>
      </a:lvl1pPr>
      <a:lvl2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2pPr>
      <a:lvl3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3pPr>
      <a:lvl4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4pPr>
      <a:lvl5pPr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5pPr>
      <a:lvl6pPr marL="36004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6pPr>
      <a:lvl7pPr marL="72009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7pPr>
      <a:lvl8pPr marL="1080135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8pPr>
      <a:lvl9pPr marL="1440180" algn="ctr" defTabSz="4121766" rtl="0" eaLnBrk="0" fontAlgn="base" hangingPunct="0">
        <a:spcBef>
          <a:spcPct val="0"/>
        </a:spcBef>
        <a:spcAft>
          <a:spcPct val="0"/>
        </a:spcAft>
        <a:defRPr sz="19845">
          <a:solidFill>
            <a:schemeClr val="tx2"/>
          </a:solidFill>
          <a:latin typeface="Times New Roman" pitchFamily="-124" charset="0"/>
        </a:defRPr>
      </a:lvl9pPr>
    </p:titleStyle>
    <p:bodyStyle>
      <a:lvl1pPr marL="1542693" indent="-1542693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4254">
          <a:solidFill>
            <a:schemeClr val="tx1"/>
          </a:solidFill>
          <a:latin typeface="+mn-lt"/>
          <a:ea typeface="+mn-ea"/>
          <a:cs typeface="+mn-cs"/>
        </a:defRPr>
      </a:lvl1pPr>
      <a:lvl2pPr marL="3346669" indent="-1282660" algn="l" defTabSz="4121766" rtl="0" eaLnBrk="0" fontAlgn="base" hangingPunct="0">
        <a:spcBef>
          <a:spcPct val="20000"/>
        </a:spcBef>
        <a:spcAft>
          <a:spcPct val="0"/>
        </a:spcAft>
        <a:buChar char="–"/>
        <a:defRPr sz="12521">
          <a:solidFill>
            <a:schemeClr val="tx1"/>
          </a:solidFill>
          <a:latin typeface="+mn-lt"/>
        </a:defRPr>
      </a:lvl2pPr>
      <a:lvl3pPr marL="5150644" indent="-1028879" algn="l" defTabSz="4121766" rtl="0" eaLnBrk="0" fontAlgn="base" hangingPunct="0">
        <a:spcBef>
          <a:spcPct val="20000"/>
        </a:spcBef>
        <a:spcAft>
          <a:spcPct val="0"/>
        </a:spcAft>
        <a:buChar char="•"/>
        <a:defRPr sz="10789">
          <a:solidFill>
            <a:schemeClr val="tx1"/>
          </a:solidFill>
          <a:latin typeface="+mn-lt"/>
        </a:defRPr>
      </a:lvl3pPr>
      <a:lvl4pPr marL="7207151" indent="-1021378" algn="l" defTabSz="4121766" rtl="0" eaLnBrk="0" fontAlgn="base" hangingPunct="0">
        <a:spcBef>
          <a:spcPct val="20000"/>
        </a:spcBef>
        <a:spcAft>
          <a:spcPct val="0"/>
        </a:spcAft>
        <a:buChar char="–"/>
        <a:defRPr sz="9056">
          <a:solidFill>
            <a:schemeClr val="tx1"/>
          </a:solidFill>
          <a:latin typeface="+mn-lt"/>
        </a:defRPr>
      </a:lvl4pPr>
      <a:lvl5pPr marL="926490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5pPr>
      <a:lvl6pPr marL="962495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6pPr>
      <a:lvl7pPr marL="998499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7pPr>
      <a:lvl8pPr marL="10345043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8pPr>
      <a:lvl9pPr marL="10705088" indent="-1028879" algn="l" defTabSz="4121766" rtl="0" eaLnBrk="0" fontAlgn="base" hangingPunct="0">
        <a:spcBef>
          <a:spcPct val="20000"/>
        </a:spcBef>
        <a:spcAft>
          <a:spcPct val="0"/>
        </a:spcAft>
        <a:buChar char="»"/>
        <a:defRPr sz="9056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1pPr>
      <a:lvl2pPr marL="36004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2pPr>
      <a:lvl3pPr marL="72009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3pPr>
      <a:lvl4pPr marL="108013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4pPr>
      <a:lvl5pPr marL="144018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5pPr>
      <a:lvl6pPr marL="180022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6pPr>
      <a:lvl7pPr marL="216027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7pPr>
      <a:lvl8pPr marL="2520315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8pPr>
      <a:lvl9pPr marL="2880360" algn="l" defTabSz="720090" rtl="0" eaLnBrk="1" latinLnBrk="0" hangingPunct="1">
        <a:defRPr sz="141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ustomXml" Target="../ink/ink2.xml"/><Relationship Id="rId13" Type="http://schemas.openxmlformats.org/officeDocument/2006/relationships/customXml" Target="../ink/ink7.xml"/><Relationship Id="rId18" Type="http://schemas.openxmlformats.org/officeDocument/2006/relationships/customXml" Target="../ink/ink12.xml"/><Relationship Id="rId26" Type="http://schemas.openxmlformats.org/officeDocument/2006/relationships/image" Target="../media/image1.png"/><Relationship Id="rId3" Type="http://schemas.openxmlformats.org/officeDocument/2006/relationships/notesSlide" Target="../notesSlides/notesSlide1.xml"/><Relationship Id="rId21" Type="http://schemas.openxmlformats.org/officeDocument/2006/relationships/customXml" Target="../ink/ink15.xml"/><Relationship Id="rId7" Type="http://schemas.openxmlformats.org/officeDocument/2006/relationships/image" Target="../media/image4.png"/><Relationship Id="rId12" Type="http://schemas.openxmlformats.org/officeDocument/2006/relationships/customXml" Target="../ink/ink6.xml"/><Relationship Id="rId17" Type="http://schemas.openxmlformats.org/officeDocument/2006/relationships/customXml" Target="../ink/ink11.xml"/><Relationship Id="rId25" Type="http://schemas.openxmlformats.org/officeDocument/2006/relationships/customXml" Target="../ink/ink19.xml"/><Relationship Id="rId2" Type="http://schemas.openxmlformats.org/officeDocument/2006/relationships/slideLayout" Target="../slideLayouts/slideLayout7.xml"/><Relationship Id="rId16" Type="http://schemas.openxmlformats.org/officeDocument/2006/relationships/customXml" Target="../ink/ink10.xml"/><Relationship Id="rId20" Type="http://schemas.openxmlformats.org/officeDocument/2006/relationships/customXml" Target="../ink/ink14.xml"/><Relationship Id="rId1" Type="http://schemas.openxmlformats.org/officeDocument/2006/relationships/tags" Target="../tags/tag1.xml"/><Relationship Id="rId11" Type="http://schemas.openxmlformats.org/officeDocument/2006/relationships/customXml" Target="../ink/ink5.xml"/><Relationship Id="rId24" Type="http://schemas.openxmlformats.org/officeDocument/2006/relationships/customXml" Target="../ink/ink18.xml"/><Relationship Id="rId15" Type="http://schemas.openxmlformats.org/officeDocument/2006/relationships/customXml" Target="../ink/ink9.xml"/><Relationship Id="rId23" Type="http://schemas.openxmlformats.org/officeDocument/2006/relationships/customXml" Target="../ink/ink17.xml"/><Relationship Id="rId28" Type="http://schemas.openxmlformats.org/officeDocument/2006/relationships/image" Target="../media/image2.jpg"/><Relationship Id="rId10" Type="http://schemas.openxmlformats.org/officeDocument/2006/relationships/customXml" Target="../ink/ink4.xml"/><Relationship Id="rId19" Type="http://schemas.openxmlformats.org/officeDocument/2006/relationships/customXml" Target="../ink/ink13.xml"/><Relationship Id="rId4" Type="http://schemas.openxmlformats.org/officeDocument/2006/relationships/customXml" Target="../ink/ink1.xml"/><Relationship Id="rId9" Type="http://schemas.openxmlformats.org/officeDocument/2006/relationships/customXml" Target="../ink/ink3.xml"/><Relationship Id="rId14" Type="http://schemas.openxmlformats.org/officeDocument/2006/relationships/customXml" Target="../ink/ink8.xml"/><Relationship Id="rId22" Type="http://schemas.openxmlformats.org/officeDocument/2006/relationships/customXml" Target="../ink/ink16.xml"/><Relationship Id="rId27" Type="http://schemas.openxmlformats.org/officeDocument/2006/relationships/chart" Target="../charts/char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405A69D-F5D7-4118-B676-5D09CF0E6E46}"/>
              </a:ext>
            </a:extLst>
          </p:cNvPr>
          <p:cNvSpPr/>
          <p:nvPr/>
        </p:nvSpPr>
        <p:spPr>
          <a:xfrm>
            <a:off x="588678" y="4955654"/>
            <a:ext cx="19196554" cy="6186309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685800" indent="-685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The 2024-2025 influenza season was classified as high severity, with increased hospitalization rates and flu-related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mortality.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en-US" sz="44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Secondary bacterial pneumonia following influenza is a significant health concern and a potentially life-threatening complication.</a:t>
            </a:r>
          </a:p>
          <a:p>
            <a:pPr marL="685800" indent="-685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According to IDSA influenza guidelines, antibiotics should be considered for severe cases, clinical deterioration, or no improvement after 3-5 days of antiviral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therapy.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44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Unnecessary antibiotic use in patients with influenza may lead to adverse drug events and development of antimicrobial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resistance.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3</a:t>
            </a:r>
            <a:endParaRPr lang="en-US" sz="44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5" name="Ink 24">
                <a:extLst>
                  <a:ext uri="{FF2B5EF4-FFF2-40B4-BE49-F238E27FC236}">
                    <a16:creationId xmlns:a16="http://schemas.microsoft.com/office/drawing/2014/main" id="{77B876C2-DC8D-45CB-BBF0-409A0AD9D3D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14:cNvPr>
              <p14:cNvContentPartPr/>
              <p14:nvPr/>
            </p14:nvContentPartPr>
            <p14:xfrm>
              <a:off x="37892735" y="11905487"/>
              <a:ext cx="66675" cy="66675"/>
            </p14:xfrm>
          </p:contentPart>
        </mc:Choice>
        <mc:Fallback xmlns="">
          <p:pic>
            <p:nvPicPr>
              <p:cNvPr id="26" name="Ink 25">
                <a:extLst>
                  <a:ext uri="{FF2B5EF4-FFF2-40B4-BE49-F238E27FC236}">
                    <a16:creationId xmlns:a16="http://schemas.microsoft.com/office/drawing/2014/main" id="{D09F5EAE-8743-4E55-BDC5-55A213CEC295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4558985" y="857173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9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14:cNvPr>
              <p14:cNvContentPartPr/>
              <p14:nvPr/>
            </p14:nvContentPartPr>
            <p14:xfrm>
              <a:off x="33412175" y="18946367"/>
              <a:ext cx="66675" cy="66675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3D830EA5-BCBF-4813-AA65-BB322A998A7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078425" y="156126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0">
            <p14:nvContentPartPr>
              <p14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14:cNvPr>
              <p14:cNvContentPartPr/>
              <p14:nvPr/>
            </p14:nvContentPartPr>
            <p14:xfrm>
              <a:off x="34948367" y="13185647"/>
              <a:ext cx="66675" cy="66675"/>
            </p14:xfrm>
          </p:contentPart>
        </mc:Choice>
        <mc:Fallback xmlns="">
          <p:pic>
            <p:nvPicPr>
              <p:cNvPr id="28" name="Ink 27">
                <a:extLst>
                  <a:ext uri="{FF2B5EF4-FFF2-40B4-BE49-F238E27FC236}">
                    <a16:creationId xmlns:a16="http://schemas.microsoft.com/office/drawing/2014/main" id="{5751B0F9-31A9-41D4-8B40-99F40A69D44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614617" y="985189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1">
            <p14:nvContentPartPr>
              <p14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14:cNvPr>
              <p14:cNvContentPartPr/>
              <p14:nvPr/>
            </p14:nvContentPartPr>
            <p14:xfrm>
              <a:off x="30851855" y="20546567"/>
              <a:ext cx="66675" cy="66675"/>
            </p14:xfrm>
          </p:contentPart>
        </mc:Choice>
        <mc:Fallback xmlns="">
          <p:pic>
            <p:nvPicPr>
              <p:cNvPr id="29" name="Ink 28">
                <a:extLst>
                  <a:ext uri="{FF2B5EF4-FFF2-40B4-BE49-F238E27FC236}">
                    <a16:creationId xmlns:a16="http://schemas.microsoft.com/office/drawing/2014/main" id="{CB59AC78-A9E8-47D2-968B-655273687F1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518105" y="1721281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2">
            <p14:nvContentPartPr>
              <p14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14:cNvPr>
              <p14:cNvContentPartPr/>
              <p14:nvPr/>
            </p14:nvContentPartPr>
            <p14:xfrm>
              <a:off x="35076383" y="12353543"/>
              <a:ext cx="66675" cy="66675"/>
            </p14:xfrm>
          </p:contentPart>
        </mc:Choice>
        <mc:Fallback xmlns="">
          <p:pic>
            <p:nvPicPr>
              <p:cNvPr id="30" name="Ink 29">
                <a:extLst>
                  <a:ext uri="{FF2B5EF4-FFF2-40B4-BE49-F238E27FC236}">
                    <a16:creationId xmlns:a16="http://schemas.microsoft.com/office/drawing/2014/main" id="{48062F09-FD47-4467-A009-8B0B39268C58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742633" y="901979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14:cNvPr>
              <p14:cNvContentPartPr/>
              <p14:nvPr/>
            </p14:nvContentPartPr>
            <p14:xfrm>
              <a:off x="34052255" y="14529815"/>
              <a:ext cx="66675" cy="66675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608E82C2-4A04-4CD7-B000-ADCC38B03AD3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0718505" y="1119606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">
            <p14:nvContentPartPr>
              <p14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2" name="Ink 31">
                <a:extLst>
                  <a:ext uri="{FF2B5EF4-FFF2-40B4-BE49-F238E27FC236}">
                    <a16:creationId xmlns:a16="http://schemas.microsoft.com/office/drawing/2014/main" id="{E6A3C83F-049F-45D1-BB8D-0462C9799F3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43A9F2DC-4943-43A6-AD17-5C1D7ADD707A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">
            <p14:nvContentPartPr>
              <p14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14:cNvPr>
              <p14:cNvContentPartPr/>
              <p14:nvPr/>
            </p14:nvContentPartPr>
            <p14:xfrm>
              <a:off x="31555943" y="23426927"/>
              <a:ext cx="66675" cy="66675"/>
            </p14:xfrm>
          </p:contentPart>
        </mc:Choice>
        <mc:Fallback xmlns="">
          <p:pic>
            <p:nvPicPr>
              <p:cNvPr id="34" name="Ink 33">
                <a:extLst>
                  <a:ext uri="{FF2B5EF4-FFF2-40B4-BE49-F238E27FC236}">
                    <a16:creationId xmlns:a16="http://schemas.microsoft.com/office/drawing/2014/main" id="{EB855369-B9F7-448D-B4AD-6FCE73138027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222193" y="20093177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">
            <p14:nvContentPartPr>
              <p14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14:cNvPr>
              <p14:cNvContentPartPr/>
              <p14:nvPr/>
            </p14:nvContentPartPr>
            <p14:xfrm>
              <a:off x="34820351" y="10817351"/>
              <a:ext cx="66675" cy="66675"/>
            </p14:xfrm>
          </p:contentPart>
        </mc:Choice>
        <mc:Fallback xmlns="">
          <p:pic>
            <p:nvPicPr>
              <p:cNvPr id="35" name="Ink 34">
                <a:extLst>
                  <a:ext uri="{FF2B5EF4-FFF2-40B4-BE49-F238E27FC236}">
                    <a16:creationId xmlns:a16="http://schemas.microsoft.com/office/drawing/2014/main" id="{7D00CB92-5949-4425-A2DD-F240B748850C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31486601" y="748360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14:cNvPr>
              <p14:cNvContentPartPr/>
              <p14:nvPr/>
            </p14:nvContentPartPr>
            <p14:xfrm>
              <a:off x="30659831" y="13569695"/>
              <a:ext cx="66675" cy="66675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0D867C52-963F-408A-9C33-F2F50B3646A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7326081" y="1023594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">
            <p14:nvContentPartPr>
              <p14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14:cNvPr>
              <p14:cNvContentPartPr/>
              <p14:nvPr/>
            </p14:nvContentPartPr>
            <p14:xfrm>
              <a:off x="-5760719" y="8257031"/>
              <a:ext cx="66675" cy="66675"/>
            </p14:xfrm>
          </p:contentPart>
        </mc:Choice>
        <mc:Fallback xmlns="">
          <p:pic>
            <p:nvPicPr>
              <p:cNvPr id="18" name="Ink 17">
                <a:extLst>
                  <a:ext uri="{FF2B5EF4-FFF2-40B4-BE49-F238E27FC236}">
                    <a16:creationId xmlns:a16="http://schemas.microsoft.com/office/drawing/2014/main" id="{C5E9A6DD-B3FB-475D-B188-0547AF01E5F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9094469" y="492328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">
            <p14:nvContentPartPr>
              <p14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14:cNvPr>
              <p14:cNvContentPartPr/>
              <p14:nvPr/>
            </p14:nvContentPartPr>
            <p14:xfrm>
              <a:off x="8641079" y="12609575"/>
              <a:ext cx="66675" cy="66675"/>
            </p14:xfrm>
          </p:contentPart>
        </mc:Choice>
        <mc:Fallback xmlns="">
          <p:pic>
            <p:nvPicPr>
              <p:cNvPr id="21" name="Ink 20">
                <a:extLst>
                  <a:ext uri="{FF2B5EF4-FFF2-40B4-BE49-F238E27FC236}">
                    <a16:creationId xmlns:a16="http://schemas.microsoft.com/office/drawing/2014/main" id="{6798BD92-9F24-4917-BF56-9EA8B0AB22DD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307329" y="9275825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">
            <p14:nvContentPartPr>
              <p14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14:cNvPr>
              <p14:cNvContentPartPr/>
              <p14:nvPr/>
            </p14:nvContentPartPr>
            <p14:xfrm>
              <a:off x="47749967" y="21442679"/>
              <a:ext cx="66675" cy="66675"/>
            </p14:xfrm>
          </p:contentPart>
        </mc:Choice>
        <mc:Fallback xmlns="">
          <p:pic>
            <p:nvPicPr>
              <p:cNvPr id="22" name="Ink 21">
                <a:extLst>
                  <a:ext uri="{FF2B5EF4-FFF2-40B4-BE49-F238E27FC236}">
                    <a16:creationId xmlns:a16="http://schemas.microsoft.com/office/drawing/2014/main" id="{86C66244-4E8F-4DCE-B578-8546A5E3E6D2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44416217" y="18108929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">
            <p14:nvContentPartPr>
              <p14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14:cNvPr>
              <p14:cNvContentPartPr/>
              <p14:nvPr/>
            </p14:nvContentPartPr>
            <p14:xfrm>
              <a:off x="53574695" y="21634703"/>
              <a:ext cx="66675" cy="66675"/>
            </p14:xfrm>
          </p:contentPart>
        </mc:Choice>
        <mc:Fallback xmlns="">
          <p:pic>
            <p:nvPicPr>
              <p:cNvPr id="24" name="Ink 23">
                <a:extLst>
                  <a:ext uri="{FF2B5EF4-FFF2-40B4-BE49-F238E27FC236}">
                    <a16:creationId xmlns:a16="http://schemas.microsoft.com/office/drawing/2014/main" id="{829DE5FA-8010-4CAC-A120-A22D65CF96C6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0240945" y="1830095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">
            <p14:nvContentPartPr>
              <p14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14:cNvPr>
              <p14:cNvContentPartPr/>
              <p14:nvPr/>
            </p14:nvContentPartPr>
            <p14:xfrm>
              <a:off x="-3712463" y="11073383"/>
              <a:ext cx="66675" cy="66675"/>
            </p14:xfrm>
          </p:contentPart>
        </mc:Choice>
        <mc:Fallback xmlns="">
          <p:pic>
            <p:nvPicPr>
              <p:cNvPr id="36" name="Ink 35">
                <a:extLst>
                  <a:ext uri="{FF2B5EF4-FFF2-40B4-BE49-F238E27FC236}">
                    <a16:creationId xmlns:a16="http://schemas.microsoft.com/office/drawing/2014/main" id="{CD7EF895-E616-4060-B39F-15992890C00B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-7046213" y="7739633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">
            <p14:nvContentPartPr>
              <p14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14:cNvPr>
              <p14:cNvContentPartPr/>
              <p14:nvPr/>
            </p14:nvContentPartPr>
            <p14:xfrm>
              <a:off x="32580071" y="10497311"/>
              <a:ext cx="66675" cy="66675"/>
            </p14:xfrm>
          </p:contentPart>
        </mc:Choice>
        <mc:Fallback xmlns="">
          <p:pic>
            <p:nvPicPr>
              <p:cNvPr id="38" name="Ink 37">
                <a:extLst>
                  <a:ext uri="{FF2B5EF4-FFF2-40B4-BE49-F238E27FC236}">
                    <a16:creationId xmlns:a16="http://schemas.microsoft.com/office/drawing/2014/main" id="{AAC7C275-61A0-405F-BB21-54236A34BC89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9246321" y="7163561"/>
                <a:ext cx="6667500" cy="66675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">
            <p14:nvContentPartPr>
              <p14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14:cNvPr>
              <p14:cNvContentPartPr/>
              <p14:nvPr/>
            </p14:nvContentPartPr>
            <p14:xfrm>
              <a:off x="32132015" y="22018751"/>
              <a:ext cx="66675" cy="66675"/>
            </p14:xfrm>
          </p:contentPart>
        </mc:Choice>
        <mc:Fallback xmlns="">
          <p:pic>
            <p:nvPicPr>
              <p:cNvPr id="39" name="Ink 38">
                <a:extLst>
                  <a:ext uri="{FF2B5EF4-FFF2-40B4-BE49-F238E27FC236}">
                    <a16:creationId xmlns:a16="http://schemas.microsoft.com/office/drawing/2014/main" id="{3E859D83-EBA3-4AF5-AD37-B1ABED37A8B4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28798265" y="18685001"/>
                <a:ext cx="6667500" cy="6667500"/>
              </a:xfrm>
              <a:prstGeom prst="rect">
                <a:avLst/>
              </a:prstGeom>
            </p:spPr>
          </p:pic>
        </mc:Fallback>
      </mc:AlternateContent>
      <p:sp>
        <p:nvSpPr>
          <p:cNvPr id="41" name="Rectangle 2">
            <a:extLst>
              <a:ext uri="{FF2B5EF4-FFF2-40B4-BE49-F238E27FC236}">
                <a16:creationId xmlns:a16="http://schemas.microsoft.com/office/drawing/2014/main" id="{D5530633-EDE5-400A-B6C8-9D11D914B9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138239"/>
            <a:ext cx="51206400" cy="3784977"/>
          </a:xfrm>
          <a:prstGeom prst="rect">
            <a:avLst/>
          </a:prstGeom>
          <a:gradFill rotWithShape="1"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200000" scaled="1"/>
          </a:gradFill>
          <a:ln w="762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en-US" sz="1890" dirty="0">
              <a:latin typeface="Times" pitchFamily="-124" charset="0"/>
            </a:endParaRPr>
          </a:p>
        </p:txBody>
      </p:sp>
      <p:sp>
        <p:nvSpPr>
          <p:cNvPr id="43" name="TextBox 14">
            <a:extLst>
              <a:ext uri="{FF2B5EF4-FFF2-40B4-BE49-F238E27FC236}">
                <a16:creationId xmlns:a16="http://schemas.microsoft.com/office/drawing/2014/main" id="{F7A0E9A9-C0DF-4186-B4FC-4E6F836F65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851283" y="-160038"/>
            <a:ext cx="25503834" cy="38779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40" tIns="45720" rIns="91440" bIns="45720" anchor="t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7200" b="1" dirty="0">
                <a:latin typeface="Calibri" panose="020F0502020204030204" pitchFamily="34" charset="0"/>
                <a:cs typeface="Calibri" panose="020F0502020204030204" pitchFamily="34" charset="0"/>
              </a:rPr>
              <a:t>Beyond the Virus: Antibiotic Utilization for Secondary Bacterial Pneumonia in Inpatients Diagnosed with Influenza</a:t>
            </a:r>
          </a:p>
          <a:p>
            <a:pPr algn="ctr">
              <a:spcBef>
                <a:spcPts val="1200"/>
              </a:spcBef>
            </a:pP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Brook-Lyn Romine, PharmD Candidate</a:t>
            </a:r>
            <a:r>
              <a:rPr lang="en-US" sz="44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Sarah Cook, PharmD, MHA, BCPS</a:t>
            </a:r>
            <a:r>
              <a:rPr lang="en-US" sz="44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44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Brian Rodden, PharmD, BCPS</a:t>
            </a:r>
            <a:r>
              <a:rPr lang="en-US" sz="44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44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36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Southern Illinois University Edwardsville School of Pharmacy; </a:t>
            </a:r>
            <a:r>
              <a:rPr lang="en-US" sz="3600" b="1" baseline="3000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en-US" sz="36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SSM Health St. Joseph Hospital – St. Charles, MO</a:t>
            </a:r>
          </a:p>
        </p:txBody>
      </p:sp>
      <p:sp>
        <p:nvSpPr>
          <p:cNvPr id="46" name="Rectangle 28">
            <a:extLst>
              <a:ext uri="{FF2B5EF4-FFF2-40B4-BE49-F238E27FC236}">
                <a16:creationId xmlns:a16="http://schemas.microsoft.com/office/drawing/2014/main" id="{E350CEE2-D586-4F7F-BEBC-8246F84168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-13540" y="-138239"/>
            <a:ext cx="13153456" cy="3784978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pic>
        <p:nvPicPr>
          <p:cNvPr id="5" name="Picture 2" descr="SIUE Marketing and Communications - Graphic Design - Wordmarks for Download">
            <a:extLst>
              <a:ext uri="{FF2B5EF4-FFF2-40B4-BE49-F238E27FC236}">
                <a16:creationId xmlns:a16="http://schemas.microsoft.com/office/drawing/2014/main" id="{D56815CF-3F83-889C-934B-AE4A171B1F7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699" t="18898" r="16236" b="41223"/>
          <a:stretch/>
        </p:blipFill>
        <p:spPr bwMode="auto">
          <a:xfrm>
            <a:off x="3245559" y="0"/>
            <a:ext cx="7193842" cy="27678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5" name="TextBox 44">
            <a:extLst>
              <a:ext uri="{FF2B5EF4-FFF2-40B4-BE49-F238E27FC236}">
                <a16:creationId xmlns:a16="http://schemas.microsoft.com/office/drawing/2014/main" id="{BFFA6DA6-95C2-4EE5-9B63-74A4EF3DABE8}"/>
              </a:ext>
            </a:extLst>
          </p:cNvPr>
          <p:cNvSpPr txBox="1"/>
          <p:nvPr/>
        </p:nvSpPr>
        <p:spPr>
          <a:xfrm>
            <a:off x="2094082" y="2527012"/>
            <a:ext cx="9496796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7000" cap="small">
                <a:solidFill>
                  <a:schemeClr val="bg1"/>
                </a:solidFill>
                <a:latin typeface="Calibri"/>
                <a:cs typeface="Calibri"/>
              </a:rPr>
              <a:t>School </a:t>
            </a:r>
            <a:r>
              <a:rPr lang="en-US" sz="7000" cap="small" dirty="0">
                <a:solidFill>
                  <a:schemeClr val="bg1"/>
                </a:solidFill>
                <a:latin typeface="Calibri"/>
                <a:cs typeface="Calibri"/>
              </a:rPr>
              <a:t>of Pharmacy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F7B973-46EF-80A2-2DFC-798FE69B2454}"/>
              </a:ext>
            </a:extLst>
          </p:cNvPr>
          <p:cNvSpPr txBox="1"/>
          <p:nvPr/>
        </p:nvSpPr>
        <p:spPr>
          <a:xfrm>
            <a:off x="39204130" y="15024633"/>
            <a:ext cx="11525153" cy="41549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Single center, retrospective analysis with small sample size.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CURB-65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score is a mortality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prediction rule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but does not assist in diagnosis.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IDSA criteria for severe influenza are somewhat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subjective in interpretation.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84D1CE7F-07C3-8573-409B-5DE153847E9A}"/>
              </a:ext>
            </a:extLst>
          </p:cNvPr>
          <p:cNvSpPr txBox="1"/>
          <p:nvPr/>
        </p:nvSpPr>
        <p:spPr>
          <a:xfrm>
            <a:off x="697131" y="15671738"/>
            <a:ext cx="18877839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85800" indent="-685800"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Included adult inpatients positive for influenza between 1/1/2025 – 2/28/2025 at a single medium-sized community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hospital. Patients who were pregnant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were excluded. Antibiotics prescribed exclusively for non-respiratory indications were not included in data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collection.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2" name="Text Box 4605">
            <a:extLst>
              <a:ext uri="{FF2B5EF4-FFF2-40B4-BE49-F238E27FC236}">
                <a16:creationId xmlns:a16="http://schemas.microsoft.com/office/drawing/2014/main" id="{0FF7204C-8928-9A1A-7C70-2768950636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34" y="11136215"/>
            <a:ext cx="19010844" cy="10058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0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OBJECTIVES</a:t>
            </a:r>
          </a:p>
        </p:txBody>
      </p:sp>
      <p:sp>
        <p:nvSpPr>
          <p:cNvPr id="63" name="Text Box 4605">
            <a:extLst>
              <a:ext uri="{FF2B5EF4-FFF2-40B4-BE49-F238E27FC236}">
                <a16:creationId xmlns:a16="http://schemas.microsoft.com/office/drawing/2014/main" id="{AEA683DB-E50C-954C-AF35-ED4CA3A538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33" y="13696836"/>
            <a:ext cx="18971688" cy="10058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0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METHODS</a:t>
            </a:r>
          </a:p>
        </p:txBody>
      </p:sp>
      <p:sp>
        <p:nvSpPr>
          <p:cNvPr id="2055" name="TextBox 2054">
            <a:extLst>
              <a:ext uri="{FF2B5EF4-FFF2-40B4-BE49-F238E27FC236}">
                <a16:creationId xmlns:a16="http://schemas.microsoft.com/office/drawing/2014/main" id="{A5B8E308-C080-3A0A-AD3C-6B61529291F9}"/>
              </a:ext>
            </a:extLst>
          </p:cNvPr>
          <p:cNvSpPr txBox="1"/>
          <p:nvPr/>
        </p:nvSpPr>
        <p:spPr>
          <a:xfrm>
            <a:off x="543678" y="12132875"/>
            <a:ext cx="19010843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To investigate trends in antibiotic and antiviral use in inpatients with influenza based on severity of illness and time from symptom onset.</a:t>
            </a:r>
          </a:p>
        </p:txBody>
      </p:sp>
      <p:sp>
        <p:nvSpPr>
          <p:cNvPr id="2056" name="Text Box 4607">
            <a:extLst>
              <a:ext uri="{FF2B5EF4-FFF2-40B4-BE49-F238E27FC236}">
                <a16:creationId xmlns:a16="http://schemas.microsoft.com/office/drawing/2014/main" id="{EB5AB105-0A0D-A395-2930-A351531390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7884" y="21620777"/>
            <a:ext cx="18288000" cy="97433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Secondary </a:t>
            </a: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Endpoints</a:t>
            </a:r>
          </a:p>
        </p:txBody>
      </p:sp>
      <p:sp>
        <p:nvSpPr>
          <p:cNvPr id="2057" name="TextBox 2056">
            <a:extLst>
              <a:ext uri="{FF2B5EF4-FFF2-40B4-BE49-F238E27FC236}">
                <a16:creationId xmlns:a16="http://schemas.microsoft.com/office/drawing/2014/main" id="{ADCECA8E-81FA-7871-DDED-038CC4ED66D4}"/>
              </a:ext>
            </a:extLst>
          </p:cNvPr>
          <p:cNvSpPr txBox="1"/>
          <p:nvPr/>
        </p:nvSpPr>
        <p:spPr>
          <a:xfrm>
            <a:off x="598038" y="19503217"/>
            <a:ext cx="18995640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Severe disease was defined as a CURB-65 score of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≥4.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en-US" sz="4400" baseline="30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Severity was assessed according to these criteria on day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of admission.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58" name="Text Box 4605">
            <a:extLst>
              <a:ext uri="{FF2B5EF4-FFF2-40B4-BE49-F238E27FC236}">
                <a16:creationId xmlns:a16="http://schemas.microsoft.com/office/drawing/2014/main" id="{8C999AAC-4BB3-62FE-54D6-B8E9952983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33" y="3904907"/>
            <a:ext cx="19202399" cy="10058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0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BACKGROUND</a:t>
            </a:r>
            <a:endParaRPr lang="en-US" altLang="ko-KR" sz="6000" b="1" baseline="30000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2059" name="Text Box 4607">
            <a:extLst>
              <a:ext uri="{FF2B5EF4-FFF2-40B4-BE49-F238E27FC236}">
                <a16:creationId xmlns:a16="http://schemas.microsoft.com/office/drawing/2014/main" id="{75ECDDB0-170C-0C4B-E073-DFDEB7C10C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2833" y="14700984"/>
            <a:ext cx="18971688" cy="99810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Patient Population</a:t>
            </a:r>
          </a:p>
        </p:txBody>
      </p:sp>
      <p:sp>
        <p:nvSpPr>
          <p:cNvPr id="2060" name="Rectangle 28">
            <a:extLst>
              <a:ext uri="{FF2B5EF4-FFF2-40B4-BE49-F238E27FC236}">
                <a16:creationId xmlns:a16="http://schemas.microsoft.com/office/drawing/2014/main" id="{E709AC1A-EE95-9FB1-A258-7A830D5597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6785" y="-108813"/>
            <a:ext cx="13153456" cy="3784978"/>
          </a:xfrm>
          <a:prstGeom prst="rect">
            <a:avLst/>
          </a:prstGeom>
          <a:solidFill>
            <a:schemeClr val="tx1"/>
          </a:solidFill>
          <a:ln w="38100">
            <a:noFill/>
            <a:miter lim="800000"/>
            <a:headEnd/>
            <a:tailEnd/>
          </a:ln>
        </p:spPr>
        <p:txBody>
          <a:bodyPr wrap="none" anchor="ctr"/>
          <a:lstStyle/>
          <a:p>
            <a:pPr algn="r">
              <a:defRPr/>
            </a:pPr>
            <a:endParaRPr lang="en-US" sz="5513" cap="small" dirty="0">
              <a:solidFill>
                <a:schemeClr val="bg1"/>
              </a:solidFill>
              <a:latin typeface="+mj-lt"/>
              <a:cs typeface="Arial" pitchFamily="34" charset="0"/>
            </a:endParaRPr>
          </a:p>
        </p:txBody>
      </p:sp>
      <p:sp>
        <p:nvSpPr>
          <p:cNvPr id="2062" name="Text Box 4605">
            <a:extLst>
              <a:ext uri="{FF2B5EF4-FFF2-40B4-BE49-F238E27FC236}">
                <a16:creationId xmlns:a16="http://schemas.microsoft.com/office/drawing/2014/main" id="{E88AE12C-9E68-DFD5-50A4-BF6AE81C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5985" y="3868192"/>
            <a:ext cx="18288000" cy="10058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00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RESULTS</a:t>
            </a:r>
            <a:endParaRPr lang="en-US" altLang="ko-KR" sz="6000" b="1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2066" name="TextBox 2065">
            <a:extLst>
              <a:ext uri="{FF2B5EF4-FFF2-40B4-BE49-F238E27FC236}">
                <a16:creationId xmlns:a16="http://schemas.microsoft.com/office/drawing/2014/main" id="{D9B5F331-5BF7-C932-F0DE-CB6A382B4955}"/>
              </a:ext>
            </a:extLst>
          </p:cNvPr>
          <p:cNvSpPr txBox="1"/>
          <p:nvPr/>
        </p:nvSpPr>
        <p:spPr>
          <a:xfrm>
            <a:off x="477116" y="24384560"/>
            <a:ext cx="21020539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Frequency of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oseltamivir initiation within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48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hours of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symptom onset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Frequency of co-prescribing antibiotics and antivirals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Further details of antibiotic use: duration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of therapy and antibiotic selection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067" name="Text Box 4607">
            <a:extLst>
              <a:ext uri="{FF2B5EF4-FFF2-40B4-BE49-F238E27FC236}">
                <a16:creationId xmlns:a16="http://schemas.microsoft.com/office/drawing/2014/main" id="{0508D053-2D09-E291-5CAE-180A49668C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157" y="18596396"/>
            <a:ext cx="19010843" cy="93295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Defining Disease Severity</a:t>
            </a:r>
            <a:endParaRPr lang="en-US" altLang="ko-KR" sz="4200" b="1" baseline="30000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2069" name="Text Box 4607">
            <a:extLst>
              <a:ext uri="{FF2B5EF4-FFF2-40B4-BE49-F238E27FC236}">
                <a16:creationId xmlns:a16="http://schemas.microsoft.com/office/drawing/2014/main" id="{7DE4FC61-A1A2-D3C9-CB1E-6656AA30C9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7116" y="21049865"/>
            <a:ext cx="18995640" cy="92104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Primary Endpoints</a:t>
            </a:r>
          </a:p>
        </p:txBody>
      </p:sp>
      <p:sp>
        <p:nvSpPr>
          <p:cNvPr id="2071" name="Text Box 4607">
            <a:extLst>
              <a:ext uri="{FF2B5EF4-FFF2-40B4-BE49-F238E27FC236}">
                <a16:creationId xmlns:a16="http://schemas.microsoft.com/office/drawing/2014/main" id="{82B03DC5-FD48-ABED-E14D-207C4ED0CC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679" y="23461760"/>
            <a:ext cx="18839537" cy="969219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Secondary Endpoints</a:t>
            </a:r>
          </a:p>
        </p:txBody>
      </p:sp>
      <p:sp>
        <p:nvSpPr>
          <p:cNvPr id="2072" name="Text Box 4605">
            <a:extLst>
              <a:ext uri="{FF2B5EF4-FFF2-40B4-BE49-F238E27FC236}">
                <a16:creationId xmlns:a16="http://schemas.microsoft.com/office/drawing/2014/main" id="{55503794-83E7-86CB-0FA6-89CC4EA84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4130" y="21849965"/>
            <a:ext cx="11485998" cy="974331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REFERENCES</a:t>
            </a:r>
            <a:endParaRPr lang="en-US" altLang="ko-KR" sz="4200" b="1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  <p:sp>
        <p:nvSpPr>
          <p:cNvPr id="2" name="Text Box 4605">
            <a:extLst>
              <a:ext uri="{FF2B5EF4-FFF2-40B4-BE49-F238E27FC236}">
                <a16:creationId xmlns:a16="http://schemas.microsoft.com/office/drawing/2014/main" id="{19C6DD02-4D62-C748-8B84-D1F327A64C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054737" y="3904906"/>
            <a:ext cx="11635391" cy="1005840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60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DISCUSSION</a:t>
            </a:r>
          </a:p>
        </p:txBody>
      </p:sp>
      <p:sp>
        <p:nvSpPr>
          <p:cNvPr id="11" name="Text Box 4605">
            <a:extLst>
              <a:ext uri="{FF2B5EF4-FFF2-40B4-BE49-F238E27FC236}">
                <a16:creationId xmlns:a16="http://schemas.microsoft.com/office/drawing/2014/main" id="{2FAF229F-D561-127A-5E07-C555AC3AF4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4130" y="19446317"/>
            <a:ext cx="11485998" cy="943769"/>
          </a:xfrm>
          <a:prstGeom prst="rect">
            <a:avLst/>
          </a:prstGeom>
          <a:gradFill rotWithShape="1"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AUTHORS’ DISCLOSURE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8B835E6-0768-5EE0-3B34-574A129A6814}"/>
              </a:ext>
            </a:extLst>
          </p:cNvPr>
          <p:cNvSpPr txBox="1"/>
          <p:nvPr/>
        </p:nvSpPr>
        <p:spPr>
          <a:xfrm>
            <a:off x="39243286" y="22907244"/>
            <a:ext cx="11485998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Lewis, T. (2025, March 6). </a:t>
            </a:r>
            <a:r>
              <a:rPr lang="en-US" sz="2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Why This Year’s Flu Season Is the Worst in More Than a Decade. Scientific American</a:t>
            </a: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Infectious Diseases Society of America. (2018). </a:t>
            </a:r>
            <a:r>
              <a:rPr lang="en-US" sz="2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Clinical Practice Guidelines for the Diagnosis, Treatment, Chemoprophylaxis, and Institutional Outbreak Management of Seasonal Influenza: 2018</a:t>
            </a: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Update</a:t>
            </a:r>
            <a:r>
              <a:rPr lang="en-US" sz="29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9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Llor C, Bjerrum L. Antimicrobial resistance: risk associated with antibiotic overuse and initiatives to reduce the problem. Ther Adv Drug Saf. 2014 Dec;5(6):229-41. doi: 10.1177/2042098614554919. PMID: 25436105; PMCID: PMC4232501.</a:t>
            </a:r>
            <a:endParaRPr lang="en-US" sz="29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sz="2900" dirty="0" err="1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MDCalc</a:t>
            </a: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US" sz="2900" i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CURB-65 Score for Pneumonia Severity</a:t>
            </a:r>
            <a:r>
              <a:rPr lang="en-US" sz="2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 Accessed November 9, 2025.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59F61F11-B0AA-837D-ED56-41D2931FC74D}"/>
              </a:ext>
            </a:extLst>
          </p:cNvPr>
          <p:cNvSpPr txBox="1"/>
          <p:nvPr/>
        </p:nvSpPr>
        <p:spPr>
          <a:xfrm>
            <a:off x="697131" y="21941652"/>
            <a:ext cx="18646929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Frequency of antibiotic use based on severity of disease at time of initiation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Frequency of antibiotic use based on time from initial symptom onset</a:t>
            </a:r>
          </a:p>
        </p:txBody>
      </p:sp>
      <p:sp>
        <p:nvSpPr>
          <p:cNvPr id="16" name="Text Box 4607">
            <a:extLst>
              <a:ext uri="{FF2B5EF4-FFF2-40B4-BE49-F238E27FC236}">
                <a16:creationId xmlns:a16="http://schemas.microsoft.com/office/drawing/2014/main" id="{1518C5F9-D873-4D8A-96A9-74A24DA6751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3156" y="26532545"/>
            <a:ext cx="18840903" cy="97627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Statistical Analysis</a:t>
            </a:r>
          </a:p>
        </p:txBody>
      </p:sp>
      <p:sp>
        <p:nvSpPr>
          <p:cNvPr id="20" name="Text Box 4607">
            <a:extLst>
              <a:ext uri="{FF2B5EF4-FFF2-40B4-BE49-F238E27FC236}">
                <a16:creationId xmlns:a16="http://schemas.microsoft.com/office/drawing/2014/main" id="{8D533BAD-24B8-2BFF-D6ED-DD3F8922064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204130" y="13990225"/>
            <a:ext cx="11525153" cy="965585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Limitations</a:t>
            </a:r>
          </a:p>
        </p:txBody>
      </p:sp>
      <p:graphicFrame>
        <p:nvGraphicFramePr>
          <p:cNvPr id="44" name="Table 43">
            <a:extLst>
              <a:ext uri="{FF2B5EF4-FFF2-40B4-BE49-F238E27FC236}">
                <a16:creationId xmlns:a16="http://schemas.microsoft.com/office/drawing/2014/main" id="{4EDA0847-D581-DCAF-2C60-AE6E82D781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1070600"/>
              </p:ext>
            </p:extLst>
          </p:nvPr>
        </p:nvGraphicFramePr>
        <p:xfrm>
          <a:off x="20254904" y="6266987"/>
          <a:ext cx="18288000" cy="874776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7315200">
                  <a:extLst>
                    <a:ext uri="{9D8B030D-6E8A-4147-A177-3AD203B41FA5}">
                      <a16:colId xmlns:a16="http://schemas.microsoft.com/office/drawing/2014/main" val="3452848351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264597200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1350509086"/>
                    </a:ext>
                  </a:extLst>
                </a:gridCol>
                <a:gridCol w="3657600">
                  <a:extLst>
                    <a:ext uri="{9D8B030D-6E8A-4147-A177-3AD203B41FA5}">
                      <a16:colId xmlns:a16="http://schemas.microsoft.com/office/drawing/2014/main" val="3069973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Antibiotics 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 = 76)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Antibiotics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 = 55)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 = 131)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36740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Age ≥ 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97427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Influenza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547732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Positive Bacterial Sputum Culture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29588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CURB-65 on Presentation</a:t>
                      </a:r>
                    </a:p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0-1</a:t>
                      </a:r>
                    </a:p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2-3</a:t>
                      </a:r>
                    </a:p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(Mean = 1.8)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(Mean = 1.5)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49%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(Mean = 1.7)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45%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47%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483191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Oseltamivir Prescribed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67%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73%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99343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ICU Admission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198929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Invasive Mechanical Ventilation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13%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151955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Inpatient Mortality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20745319"/>
                  </a:ext>
                </a:extLst>
              </a:tr>
            </a:tbl>
          </a:graphicData>
        </a:graphic>
      </p:graphicFrame>
      <p:sp>
        <p:nvSpPr>
          <p:cNvPr id="47" name="Text Box 4607">
            <a:extLst>
              <a:ext uri="{FF2B5EF4-FFF2-40B4-BE49-F238E27FC236}">
                <a16:creationId xmlns:a16="http://schemas.microsoft.com/office/drawing/2014/main" id="{BE070CD0-E870-8257-B3B1-D991CFEE8DB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37885" y="15510779"/>
            <a:ext cx="18287999" cy="91639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 dirty="0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Primary Endpoints</a:t>
            </a:r>
          </a:p>
        </p:txBody>
      </p:sp>
      <p:graphicFrame>
        <p:nvGraphicFramePr>
          <p:cNvPr id="48" name="Table 47">
            <a:extLst>
              <a:ext uri="{FF2B5EF4-FFF2-40B4-BE49-F238E27FC236}">
                <a16:creationId xmlns:a16="http://schemas.microsoft.com/office/drawing/2014/main" id="{543B446E-E151-6EFE-9ABA-5ACD1EBB52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8854146"/>
              </p:ext>
            </p:extLst>
          </p:nvPr>
        </p:nvGraphicFramePr>
        <p:xfrm>
          <a:off x="20271005" y="16941018"/>
          <a:ext cx="10058400" cy="3931920"/>
        </p:xfrm>
        <a:graphic>
          <a:graphicData uri="http://schemas.openxmlformats.org/drawingml/2006/table">
            <a:tbl>
              <a:tblPr firstRow="1" bandRow="1">
                <a:tableStyleId>{775DCB02-9BB8-47FD-8907-85C794F793BA}</a:tableStyleId>
              </a:tblPr>
              <a:tblGrid>
                <a:gridCol w="3352800">
                  <a:extLst>
                    <a:ext uri="{9D8B030D-6E8A-4147-A177-3AD203B41FA5}">
                      <a16:colId xmlns:a16="http://schemas.microsoft.com/office/drawing/2014/main" val="558528486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070007907"/>
                    </a:ext>
                  </a:extLst>
                </a:gridCol>
                <a:gridCol w="3352800">
                  <a:extLst>
                    <a:ext uri="{9D8B030D-6E8A-4147-A177-3AD203B41FA5}">
                      <a16:colId xmlns:a16="http://schemas.microsoft.com/office/drawing/2014/main" val="18719131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sz="4000" b="1" kern="1200" dirty="0">
                        <a:solidFill>
                          <a:schemeClr val="lt1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>
                    <a:solidFill>
                      <a:srgbClr val="B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Non-Severe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Disease (CURB-65 &lt;4)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 = 120)</a:t>
                      </a:r>
                    </a:p>
                  </a:txBody>
                  <a:tcPr>
                    <a:solidFill>
                      <a:srgbClr val="B2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Severe 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Disease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(CURB-65 ≥4)</a:t>
                      </a:r>
                    </a:p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(n = 11)</a:t>
                      </a:r>
                    </a:p>
                  </a:txBody>
                  <a:tcPr>
                    <a:solidFill>
                      <a:srgbClr val="B2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7294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Antibiotics </a:t>
                      </a:r>
                    </a:p>
                  </a:txBody>
                  <a:tcPr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88% (n = 67)</a:t>
                      </a:r>
                    </a:p>
                  </a:txBody>
                  <a:tcPr>
                    <a:solidFill>
                      <a:srgbClr val="FF8B8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12% (n = 9)</a:t>
                      </a:r>
                    </a:p>
                  </a:txBody>
                  <a:tcPr>
                    <a:solidFill>
                      <a:srgbClr val="FF8B8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2857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en-US" sz="4000" b="1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No Antibiotics</a:t>
                      </a:r>
                    </a:p>
                  </a:txBody>
                  <a:tcPr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96% (n = 53)</a:t>
                      </a:r>
                    </a:p>
                  </a:txBody>
                  <a:tcPr>
                    <a:solidFill>
                      <a:srgbClr val="FFCDC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4% (n = 2)</a:t>
                      </a:r>
                    </a:p>
                  </a:txBody>
                  <a:tcPr>
                    <a:solidFill>
                      <a:srgbClr val="FFCDC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51134783"/>
                  </a:ext>
                </a:extLst>
              </a:tr>
            </a:tbl>
          </a:graphicData>
        </a:graphic>
      </p:graphicFrame>
      <p:graphicFrame>
        <p:nvGraphicFramePr>
          <p:cNvPr id="52" name="Chart 51">
            <a:extLst>
              <a:ext uri="{FF2B5EF4-FFF2-40B4-BE49-F238E27FC236}">
                <a16:creationId xmlns:a16="http://schemas.microsoft.com/office/drawing/2014/main" id="{6D168DBF-8278-D984-270E-62ADFE28239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9249089"/>
              </p:ext>
            </p:extLst>
          </p:nvPr>
        </p:nvGraphicFramePr>
        <p:xfrm>
          <a:off x="30329405" y="16658338"/>
          <a:ext cx="8178633" cy="49763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7"/>
          </a:graphicData>
        </a:graphic>
      </p:graphicFrame>
      <p:sp>
        <p:nvSpPr>
          <p:cNvPr id="54" name="TextBox 53">
            <a:extLst>
              <a:ext uri="{FF2B5EF4-FFF2-40B4-BE49-F238E27FC236}">
                <a16:creationId xmlns:a16="http://schemas.microsoft.com/office/drawing/2014/main" id="{F631E91B-47D2-6CE6-4E5B-384F683763E5}"/>
              </a:ext>
            </a:extLst>
          </p:cNvPr>
          <p:cNvSpPr txBox="1"/>
          <p:nvPr/>
        </p:nvSpPr>
        <p:spPr>
          <a:xfrm>
            <a:off x="20263973" y="22649330"/>
            <a:ext cx="18288000" cy="483209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Of the 96 patients prescribed oseltamivir in this study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, only 39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(41%) were initiated on therapy within 48-hours of symptom onset.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Of the 131 patients in this study, 59 (45%) were prescribed both antibiotics and oseltamivir during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admission.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Overall mean antibiotic duration was 4.2 days and median antibiotic duration was 3 days.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The most common antibiotics prescribed were ceftriaxone and azithromycin.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3C760ED-9434-B6D3-CDD5-3AE00D3FE4D1}"/>
              </a:ext>
            </a:extLst>
          </p:cNvPr>
          <p:cNvSpPr txBox="1"/>
          <p:nvPr/>
        </p:nvSpPr>
        <p:spPr>
          <a:xfrm>
            <a:off x="39054736" y="4943111"/>
            <a:ext cx="11621235" cy="889474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Data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analysis indicated that antibiotics were prescribed for possible respiratory indications in 58% of inpatients who were positive for influenza. 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Those prescribed antibiotics had a slightly higher average CURB-65 score, were more likely to be prescribed oseltamivir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, had higher rates of ICU admission, and were more 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likely to have a positive bacterial sputum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culture.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Antibiotics were prescribed in all in-hospital mortality cases. 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Most antibiotics were initiated in those with 3</a:t>
            </a:r>
            <a:r>
              <a:rPr lang="en-US" sz="4400" baseline="3000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 or more days of symptom duration.</a:t>
            </a:r>
          </a:p>
        </p:txBody>
      </p:sp>
      <p:pic>
        <p:nvPicPr>
          <p:cNvPr id="59" name="Picture 58" descr="A logo for a health clinic&#10;&#10;AI-generated content may be incorrect.">
            <a:extLst>
              <a:ext uri="{FF2B5EF4-FFF2-40B4-BE49-F238E27FC236}">
                <a16:creationId xmlns:a16="http://schemas.microsoft.com/office/drawing/2014/main" id="{F59CF751-CD44-E8C3-A2AC-57D5432190E2}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82857" y="-8162"/>
            <a:ext cx="7049643" cy="3524822"/>
          </a:xfrm>
          <a:prstGeom prst="rect">
            <a:avLst/>
          </a:prstGeom>
        </p:spPr>
      </p:pic>
      <p:sp>
        <p:nvSpPr>
          <p:cNvPr id="61" name="TextBox 60">
            <a:extLst>
              <a:ext uri="{FF2B5EF4-FFF2-40B4-BE49-F238E27FC236}">
                <a16:creationId xmlns:a16="http://schemas.microsoft.com/office/drawing/2014/main" id="{02DBB541-9CDC-B274-0747-9AC19ADB7096}"/>
              </a:ext>
            </a:extLst>
          </p:cNvPr>
          <p:cNvSpPr txBox="1"/>
          <p:nvPr/>
        </p:nvSpPr>
        <p:spPr>
          <a:xfrm>
            <a:off x="39204130" y="20364204"/>
            <a:ext cx="11471841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The authors of this study have no conflicts of interest to disclose.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16B1944-F880-82D0-8853-4AC61011E6CA}"/>
              </a:ext>
            </a:extLst>
          </p:cNvPr>
          <p:cNvSpPr txBox="1"/>
          <p:nvPr/>
        </p:nvSpPr>
        <p:spPr>
          <a:xfrm>
            <a:off x="543680" y="27533150"/>
            <a:ext cx="1845605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Descriptive statistics were utilized for analysis of all results</a:t>
            </a:r>
            <a:r>
              <a:rPr lang="en-US" sz="4400">
                <a:latin typeface="Calibri" panose="020F0502020204030204" pitchFamily="34" charset="0"/>
                <a:cs typeface="Calibri" panose="020F0502020204030204" pitchFamily="34" charset="0"/>
              </a:rPr>
              <a:t>.  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 Box 4607">
            <a:extLst>
              <a:ext uri="{FF2B5EF4-FFF2-40B4-BE49-F238E27FC236}">
                <a16:creationId xmlns:a16="http://schemas.microsoft.com/office/drawing/2014/main" id="{AAFDD583-D88F-55BE-DEA5-AB301F4547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275986" y="4880122"/>
            <a:ext cx="18287999" cy="100584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txBody>
          <a:bodyPr lIns="385342" tIns="192666" rIns="385342" bIns="192666" anchor="ctr" anchorCtr="1"/>
          <a:lstStyle>
            <a:lvl1pPr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algn="ctr"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21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ko-KR" sz="4200" b="1">
                <a:solidFill>
                  <a:srgbClr val="FFFFFF"/>
                </a:solidFill>
                <a:latin typeface="Arial" panose="020B0604020202020204" pitchFamily="34" charset="0"/>
                <a:ea typeface="굴림" panose="020B0600000101010101" pitchFamily="34" charset="-127"/>
              </a:rPr>
              <a:t>Patient Characteristics</a:t>
            </a:r>
            <a:endParaRPr lang="en-US" altLang="ko-KR" sz="4200" b="1" dirty="0">
              <a:solidFill>
                <a:srgbClr val="FFFFFF"/>
              </a:solidFill>
              <a:latin typeface="Arial" panose="020B0604020202020204" pitchFamily="34" charset="0"/>
              <a:ea typeface="굴림" panose="020B0600000101010101" pitchFamily="34" charset="-127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OINTS" val="0"/>
  <p:tag name="TIME" val="15"/>
  <p:tag name="QUESTION" val="1"/>
</p:tagLst>
</file>

<file path=ppt/theme/theme1.xml><?xml version="1.0" encoding="utf-8"?>
<a:theme xmlns:a="http://schemas.openxmlformats.org/drawingml/2006/main" name="Default Design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20000"/>
      </a:accent1>
      <a:accent2>
        <a:srgbClr val="FF4343"/>
      </a:accent2>
      <a:accent3>
        <a:srgbClr val="FFABAB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106488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7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-12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ade7c31-b839-47f7-8443-098ee22ee2e1">
      <Terms xmlns="http://schemas.microsoft.com/office/infopath/2007/PartnerControls"/>
    </lcf76f155ced4ddcb4097134ff3c332f>
    <TaxCatchAll xmlns="8ff4b3d3-5abb-4cac-a485-e7e081ed9836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814E8921510C447B37CE38076382759" ma:contentTypeVersion="15" ma:contentTypeDescription="Create a new document." ma:contentTypeScope="" ma:versionID="e09e9256a24e18ec027753002d56dad8">
  <xsd:schema xmlns:xsd="http://www.w3.org/2001/XMLSchema" xmlns:xs="http://www.w3.org/2001/XMLSchema" xmlns:p="http://schemas.microsoft.com/office/2006/metadata/properties" xmlns:ns2="6ade7c31-b839-47f7-8443-098ee22ee2e1" xmlns:ns3="8ff4b3d3-5abb-4cac-a485-e7e081ed9836" targetNamespace="http://schemas.microsoft.com/office/2006/metadata/properties" ma:root="true" ma:fieldsID="2e600ad5dcf821344e4b3169d035c69c" ns2:_="" ns3:_="">
    <xsd:import namespace="6ade7c31-b839-47f7-8443-098ee22ee2e1"/>
    <xsd:import namespace="8ff4b3d3-5abb-4cac-a485-e7e081ed983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de7c31-b839-47f7-8443-098ee22ee2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6fb86715-cd72-4e3f-b0cc-335fb9208c4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4b3d3-5abb-4cac-a485-e7e081ed9836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59e79134-8600-42a0-83b8-9c02c71e23f5}" ma:internalName="TaxCatchAll" ma:showField="CatchAllData" ma:web="8ff4b3d3-5abb-4cac-a485-e7e081ed983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F8811F-2A2D-45E4-A2E2-FD15FE9E3E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5524F6-DD0E-43D3-A915-CE68DD4D15E4}">
  <ds:schemaRefs>
    <ds:schemaRef ds:uri="http://purl.org/dc/terms/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8ff4b3d3-5abb-4cac-a485-e7e081ed9836"/>
    <ds:schemaRef ds:uri="6ade7c31-b839-47f7-8443-098ee22ee2e1"/>
    <ds:schemaRef ds:uri="http://purl.org/dc/dcmitype/"/>
    <ds:schemaRef ds:uri="http://schemas.openxmlformats.org/package/2006/metadata/core-properties"/>
  </ds:schemaRefs>
</ds:datastoreItem>
</file>

<file path=customXml/itemProps3.xml><?xml version="1.0" encoding="utf-8"?>
<ds:datastoreItem xmlns:ds="http://schemas.openxmlformats.org/officeDocument/2006/customXml" ds:itemID="{42239416-9AAF-4E8D-A46C-86471D6DE99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de7c31-b839-47f7-8443-098ee22ee2e1"/>
    <ds:schemaRef ds:uri="8ff4b3d3-5abb-4cac-a485-e7e081ed983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4421</TotalTime>
  <Words>815</Words>
  <Application>Microsoft Office PowerPoint</Application>
  <PresentationFormat>Custom</PresentationFormat>
  <Paragraphs>118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Times</vt:lpstr>
      <vt:lpstr>Times New Roman</vt:lpstr>
      <vt:lpstr>Default Design</vt:lpstr>
      <vt:lpstr>PowerPoint Presentation</vt:lpstr>
    </vt:vector>
  </TitlesOfParts>
  <Company>small farmer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Laura Larsson</dc:creator>
  <cp:lastModifiedBy>Keys, Tessa</cp:lastModifiedBy>
  <cp:revision>97</cp:revision>
  <cp:lastPrinted>2006-11-02T20:06:02Z</cp:lastPrinted>
  <dcterms:created xsi:type="dcterms:W3CDTF">1998-05-12T01:50:54Z</dcterms:created>
  <dcterms:modified xsi:type="dcterms:W3CDTF">2026-03-30T18:32:38Z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0x010100B814E8921510C447B37CE38076382759</vt:lpwstr>
  </property>
  <property fmtid="{D5CDD505-2E9C-101B-9397-08002B2CF9AE}" pid="3" name="MediaServiceImageTags">
    <vt:lpwstr/>
  </property>
</Properties>
</file>