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7" r:id="rId5"/>
  </p:sldIdLst>
  <p:sldSz cx="51206400" cy="288036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1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thili Deshpande" initials="MD" lastIdx="5" clrIdx="0">
    <p:extLst>
      <p:ext uri="{19B8F6BF-5375-455C-9EA6-DF929625EA0E}">
        <p15:presenceInfo xmlns:p15="http://schemas.microsoft.com/office/powerpoint/2012/main" userId="S-1-5-21-3267252026-959778862-486524141-50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D5"/>
    <a:srgbClr val="FF0000"/>
    <a:srgbClr val="B81F16"/>
    <a:srgbClr val="C21D15"/>
    <a:srgbClr val="CB1D13"/>
    <a:srgbClr val="D71511"/>
    <a:srgbClr val="F43607"/>
    <a:srgbClr val="5D739A"/>
    <a:srgbClr val="8784C7"/>
    <a:srgbClr val="AD84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FBAFDB-0F30-49D2-8FD2-647DA6124997}" v="92" dt="2026-03-20T01:37:44.0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79" autoAdjust="0"/>
    <p:restoredTop sz="93410" autoAdjust="0"/>
  </p:normalViewPr>
  <p:slideViewPr>
    <p:cSldViewPr snapToGrid="0">
      <p:cViewPr varScale="1">
        <p:scale>
          <a:sx n="20" d="100"/>
          <a:sy n="20" d="100"/>
        </p:scale>
        <p:origin x="180" y="390"/>
      </p:cViewPr>
      <p:guideLst>
        <p:guide orient="horz" pos="3251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iuecougars-my.sharepoint.com/personal/arotram_siue_edu/Documents/Documents/APPEs/Mod%205%20Sydnie%20Twillmann%20Impact/Survey%20Resul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Confidence Level of Participant Going</a:t>
            </a:r>
          </a:p>
          <a:p>
            <a:pPr>
              <a:defRPr sz="4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en-US" sz="4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NAPLEX Exam 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6138188976377954"/>
          <c:y val="3.24074074074074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% of Participants</c:v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Tables!$A$58:$A$61</c:f>
              <c:strCache>
                <c:ptCount val="4"/>
                <c:pt idx="0">
                  <c:v>Very unconfident </c:v>
                </c:pt>
                <c:pt idx="1">
                  <c:v>Somewhat unconfident </c:v>
                </c:pt>
                <c:pt idx="2">
                  <c:v>Somewhat confident </c:v>
                </c:pt>
                <c:pt idx="3">
                  <c:v>Very confident </c:v>
                </c:pt>
              </c:strCache>
            </c:strRef>
          </c:cat>
          <c:val>
            <c:numRef>
              <c:f>Tables!$C$58:$C$61</c:f>
              <c:numCache>
                <c:formatCode>0.0%</c:formatCode>
                <c:ptCount val="4"/>
                <c:pt idx="0">
                  <c:v>0</c:v>
                </c:pt>
                <c:pt idx="1">
                  <c:v>0.12903225806451613</c:v>
                </c:pt>
                <c:pt idx="2">
                  <c:v>0.74193548387096775</c:v>
                </c:pt>
                <c:pt idx="3">
                  <c:v>9.6774193548387094E-2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AF-4AF7-9981-0DDDDC17A70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01646752"/>
        <c:axId val="1101656832"/>
      </c:barChart>
      <c:catAx>
        <c:axId val="110164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1656832"/>
        <c:crosses val="autoZero"/>
        <c:auto val="1"/>
        <c:lblAlgn val="ctr"/>
        <c:lblOffset val="100"/>
        <c:noMultiLvlLbl val="0"/>
      </c:catAx>
      <c:valAx>
        <c:axId val="110165683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1646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4.8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1.1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2.2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3.6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6.4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7.1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46.7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16.3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41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6.6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8.6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0.0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1.8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3.5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4.7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5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fld id="{D071F007-1291-471D-8277-D0976C0165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491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71F007-1291-471D-8277-D0976C0165F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4" y="8947369"/>
            <a:ext cx="43526075" cy="61745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6322040"/>
            <a:ext cx="35845751" cy="7360920"/>
          </a:xfrm>
        </p:spPr>
        <p:txBody>
          <a:bodyPr/>
          <a:lstStyle>
            <a:lvl1pPr marL="0" indent="0" algn="ctr">
              <a:buNone/>
              <a:defRPr/>
            </a:lvl1pPr>
            <a:lvl2pPr marL="360045" indent="0" algn="ctr">
              <a:buNone/>
              <a:defRPr/>
            </a:lvl2pPr>
            <a:lvl3pPr marL="720090" indent="0" algn="ctr">
              <a:buNone/>
              <a:defRPr/>
            </a:lvl3pPr>
            <a:lvl4pPr marL="1080135" indent="0" algn="ctr">
              <a:buNone/>
              <a:defRPr/>
            </a:lvl4pPr>
            <a:lvl5pPr marL="1440180" indent="0" algn="ctr">
              <a:buNone/>
              <a:defRPr/>
            </a:lvl5pPr>
            <a:lvl6pPr marL="1800225" indent="0" algn="ctr">
              <a:buNone/>
              <a:defRPr/>
            </a:lvl6pPr>
            <a:lvl7pPr marL="2160270" indent="0" algn="ctr">
              <a:buNone/>
              <a:defRPr/>
            </a:lvl7pPr>
            <a:lvl8pPr marL="2520315" indent="0" algn="ctr">
              <a:buNone/>
              <a:defRPr/>
            </a:lvl8pPr>
            <a:lvl9pPr marL="288036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96BE3-0845-4110-9F5B-ACA10210A2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032A0-9072-4367-A512-E616B88E42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4" y="2560320"/>
            <a:ext cx="10880725" cy="23042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4" y="2560320"/>
            <a:ext cx="32492950" cy="23042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EB0ED-EA5B-4569-A7D8-99B3B49A78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51DE-63B7-4A8E-A59E-20A58B7B95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1" y="18508564"/>
            <a:ext cx="43526075" cy="5720715"/>
          </a:xfrm>
        </p:spPr>
        <p:txBody>
          <a:bodyPr anchor="t"/>
          <a:lstStyle>
            <a:lvl1pPr algn="l">
              <a:defRPr sz="31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1" y="12207776"/>
            <a:ext cx="43526075" cy="6300788"/>
          </a:xfrm>
        </p:spPr>
        <p:txBody>
          <a:bodyPr anchor="b"/>
          <a:lstStyle>
            <a:lvl1pPr marL="0" indent="0">
              <a:buNone/>
              <a:defRPr sz="1575"/>
            </a:lvl1pPr>
            <a:lvl2pPr marL="360045" indent="0">
              <a:buNone/>
              <a:defRPr sz="1418"/>
            </a:lvl2pPr>
            <a:lvl3pPr marL="720090" indent="0">
              <a:buNone/>
              <a:defRPr sz="1260"/>
            </a:lvl3pPr>
            <a:lvl4pPr marL="1080135" indent="0">
              <a:buNone/>
              <a:defRPr sz="1103"/>
            </a:lvl4pPr>
            <a:lvl5pPr marL="1440180" indent="0">
              <a:buNone/>
              <a:defRPr sz="1103"/>
            </a:lvl5pPr>
            <a:lvl6pPr marL="1800225" indent="0">
              <a:buNone/>
              <a:defRPr sz="1103"/>
            </a:lvl6pPr>
            <a:lvl7pPr marL="2160270" indent="0">
              <a:buNone/>
              <a:defRPr sz="1103"/>
            </a:lvl7pPr>
            <a:lvl8pPr marL="2520315" indent="0">
              <a:buNone/>
              <a:defRPr sz="1103"/>
            </a:lvl8pPr>
            <a:lvl9pPr marL="2880360" indent="0">
              <a:buNone/>
              <a:defRPr sz="11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6EB74-01EA-41B6-9568-6B66CC78D6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4" y="8321040"/>
            <a:ext cx="21686837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1" y="8321040"/>
            <a:ext cx="21686838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76DBA-CCCC-45C7-8D8C-684B4F83CA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53895"/>
            <a:ext cx="46085125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9" y="6447057"/>
            <a:ext cx="22625050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9" y="9134893"/>
            <a:ext cx="22625050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6447057"/>
            <a:ext cx="22632988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9134893"/>
            <a:ext cx="22632988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7347-4B18-43FD-B2FD-89EFC73ECA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E70E2-30CA-47AC-B627-A986918166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FE1A9-0039-42BE-8F87-49C5B7C85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46394"/>
            <a:ext cx="16846550" cy="4880610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146393"/>
            <a:ext cx="28625800" cy="24583073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9" y="6027003"/>
            <a:ext cx="16846550" cy="1970246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91AF8-C919-4FC5-9A8F-465D7B3DED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6" y="20162520"/>
            <a:ext cx="30724475" cy="2380298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6" y="2574072"/>
            <a:ext cx="30724475" cy="1728216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6" y="22542817"/>
            <a:ext cx="30724475" cy="338042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5831B-94D4-481E-ADDA-11D665AAE4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4" y="2560320"/>
            <a:ext cx="435260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4" y="8321040"/>
            <a:ext cx="43526075" cy="1728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9" y="26243280"/>
            <a:ext cx="16214725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ct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fld id="{A9BE1DDC-285F-4D3E-B3A5-D383460F9E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+mj-lt"/>
          <a:ea typeface="+mj-ea"/>
          <a:cs typeface="+mj-cs"/>
        </a:defRPr>
      </a:lvl1pPr>
      <a:lvl2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2pPr>
      <a:lvl3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3pPr>
      <a:lvl4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4pPr>
      <a:lvl5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5pPr>
      <a:lvl6pPr marL="36004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6pPr>
      <a:lvl7pPr marL="72009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7pPr>
      <a:lvl8pPr marL="108013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8pPr>
      <a:lvl9pPr marL="144018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9pPr>
    </p:titleStyle>
    <p:bodyStyle>
      <a:lvl1pPr marL="1542693" indent="-1542693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4254">
          <a:solidFill>
            <a:schemeClr val="tx1"/>
          </a:solidFill>
          <a:latin typeface="+mn-lt"/>
          <a:ea typeface="+mn-ea"/>
          <a:cs typeface="+mn-cs"/>
        </a:defRPr>
      </a:lvl1pPr>
      <a:lvl2pPr marL="3346669" indent="-1282660" algn="l" defTabSz="4121766" rtl="0" eaLnBrk="0" fontAlgn="base" hangingPunct="0">
        <a:spcBef>
          <a:spcPct val="20000"/>
        </a:spcBef>
        <a:spcAft>
          <a:spcPct val="0"/>
        </a:spcAft>
        <a:buChar char="–"/>
        <a:defRPr sz="12521">
          <a:solidFill>
            <a:schemeClr val="tx1"/>
          </a:solidFill>
          <a:latin typeface="+mn-lt"/>
        </a:defRPr>
      </a:lvl2pPr>
      <a:lvl3pPr marL="5150644" indent="-1028879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0789">
          <a:solidFill>
            <a:schemeClr val="tx1"/>
          </a:solidFill>
          <a:latin typeface="+mn-lt"/>
        </a:defRPr>
      </a:lvl3pPr>
      <a:lvl4pPr marL="7207151" indent="-1021378" algn="l" defTabSz="4121766" rtl="0" eaLnBrk="0" fontAlgn="base" hangingPunct="0">
        <a:spcBef>
          <a:spcPct val="20000"/>
        </a:spcBef>
        <a:spcAft>
          <a:spcPct val="0"/>
        </a:spcAft>
        <a:buChar char="–"/>
        <a:defRPr sz="9056">
          <a:solidFill>
            <a:schemeClr val="tx1"/>
          </a:solidFill>
          <a:latin typeface="+mn-lt"/>
        </a:defRPr>
      </a:lvl4pPr>
      <a:lvl5pPr marL="926490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5pPr>
      <a:lvl6pPr marL="962495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6pPr>
      <a:lvl7pPr marL="998499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7pPr>
      <a:lvl8pPr marL="1034504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8pPr>
      <a:lvl9pPr marL="1070508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customXml" Target="../ink/ink9.xml"/><Relationship Id="rId18" Type="http://schemas.openxmlformats.org/officeDocument/2006/relationships/customXml" Target="../ink/ink14.xml"/><Relationship Id="rId26" Type="http://schemas.openxmlformats.org/officeDocument/2006/relationships/image" Target="../media/image3.png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4.png"/><Relationship Id="rId7" Type="http://schemas.openxmlformats.org/officeDocument/2006/relationships/customXml" Target="../ink/ink3.xml"/><Relationship Id="rId12" Type="http://schemas.openxmlformats.org/officeDocument/2006/relationships/customXml" Target="../ink/ink8.xml"/><Relationship Id="rId17" Type="http://schemas.openxmlformats.org/officeDocument/2006/relationships/customXml" Target="../ink/ink13.xml"/><Relationship Id="rId25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6" Type="http://schemas.openxmlformats.org/officeDocument/2006/relationships/customXml" Target="../ink/ink12.xml"/><Relationship Id="rId20" Type="http://schemas.openxmlformats.org/officeDocument/2006/relationships/customXml" Target="../ink/ink16.xml"/><Relationship Id="rId1" Type="http://schemas.openxmlformats.org/officeDocument/2006/relationships/tags" Target="../tags/tag1.xml"/><Relationship Id="rId6" Type="http://schemas.openxmlformats.org/officeDocument/2006/relationships/customXml" Target="../ink/ink2.xml"/><Relationship Id="rId11" Type="http://schemas.openxmlformats.org/officeDocument/2006/relationships/customXml" Target="../ink/ink7.xml"/><Relationship Id="rId24" Type="http://schemas.openxmlformats.org/officeDocument/2006/relationships/customXml" Target="../ink/ink19.xml"/><Relationship Id="rId5" Type="http://schemas.openxmlformats.org/officeDocument/2006/relationships/image" Target="../media/image1.png"/><Relationship Id="rId15" Type="http://schemas.openxmlformats.org/officeDocument/2006/relationships/customXml" Target="../ink/ink11.xml"/><Relationship Id="rId23" Type="http://schemas.openxmlformats.org/officeDocument/2006/relationships/customXml" Target="../ink/ink18.xml"/><Relationship Id="rId10" Type="http://schemas.openxmlformats.org/officeDocument/2006/relationships/customXml" Target="../ink/ink6.xml"/><Relationship Id="rId19" Type="http://schemas.openxmlformats.org/officeDocument/2006/relationships/customXml" Target="../ink/ink15.xml"/><Relationship Id="rId4" Type="http://schemas.openxmlformats.org/officeDocument/2006/relationships/customXml" Target="../ink/ink1.xml"/><Relationship Id="rId9" Type="http://schemas.openxmlformats.org/officeDocument/2006/relationships/customXml" Target="../ink/ink5.xml"/><Relationship Id="rId14" Type="http://schemas.openxmlformats.org/officeDocument/2006/relationships/customXml" Target="../ink/ink10.xml"/><Relationship Id="rId22" Type="http://schemas.openxmlformats.org/officeDocument/2006/relationships/customXml" Target="../ink/ink17.xml"/><Relationship Id="rId27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605">
            <a:extLst>
              <a:ext uri="{FF2B5EF4-FFF2-40B4-BE49-F238E27FC236}">
                <a16:creationId xmlns:a16="http://schemas.microsoft.com/office/drawing/2014/main" id="{29E51F4A-00D9-451F-90B5-AD0A21C78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4172394"/>
            <a:ext cx="17920655" cy="1143000"/>
          </a:xfrm>
          <a:prstGeom prst="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+mj-lt"/>
                <a:ea typeface="굴림" panose="020B0600000101010101" pitchFamily="34" charset="-127"/>
              </a:rPr>
              <a:t>BACKGROUND</a:t>
            </a:r>
          </a:p>
        </p:txBody>
      </p:sp>
      <p:sp>
        <p:nvSpPr>
          <p:cNvPr id="10" name="Text Box 4607">
            <a:extLst>
              <a:ext uri="{FF2B5EF4-FFF2-40B4-BE49-F238E27FC236}">
                <a16:creationId xmlns:a16="http://schemas.microsoft.com/office/drawing/2014/main" id="{634DC8F5-E345-4ADB-B48E-1F31421B0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3759" y="20233157"/>
            <a:ext cx="17922240" cy="1143000"/>
          </a:xfrm>
          <a:prstGeom prst="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+mj-lt"/>
                <a:ea typeface="굴림" panose="020B0600000101010101" pitchFamily="34" charset="-127"/>
              </a:rPr>
              <a:t>METHODS</a:t>
            </a:r>
          </a:p>
        </p:txBody>
      </p:sp>
      <p:sp>
        <p:nvSpPr>
          <p:cNvPr id="12" name="Text Box 4607">
            <a:extLst>
              <a:ext uri="{FF2B5EF4-FFF2-40B4-BE49-F238E27FC236}">
                <a16:creationId xmlns:a16="http://schemas.microsoft.com/office/drawing/2014/main" id="{D83FB904-192E-40FC-B8CE-1BD24E82E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73650" y="18900932"/>
            <a:ext cx="15232750" cy="1048938"/>
          </a:xfrm>
          <a:prstGeom prst="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+mj-lt"/>
                <a:ea typeface="굴림" panose="020B0600000101010101" pitchFamily="34" charset="-127"/>
              </a:rPr>
              <a:t>CONCLUSION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05A69D-F5D7-4118-B676-5D09CF0E6E46}"/>
              </a:ext>
            </a:extLst>
          </p:cNvPr>
          <p:cNvSpPr/>
          <p:nvPr/>
        </p:nvSpPr>
        <p:spPr>
          <a:xfrm>
            <a:off x="403195" y="5421433"/>
            <a:ext cx="17517460" cy="1094145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685800" indent="-6858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The NAPLEX is required for pharmacist licensure and is used by the Accreditation Council for Pharmacy Education (ACPE) to monitor pharmacy program quality.</a:t>
            </a:r>
          </a:p>
          <a:p>
            <a:pPr marL="685800" indent="-6858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First-time NAPLEX Pass rates have declined nationally over the last decade (94.8% in 2014 to 75.7% in 2024) raising concerns about student preparedness and study strategy effectiveness. </a:t>
            </a:r>
          </a:p>
          <a:p>
            <a:pPr marL="685800" indent="-6858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SIUE’s NAPLEX first-time pass rate has also declined over recent years following national trends. </a:t>
            </a:r>
          </a:p>
          <a:p>
            <a:pPr marL="685800" indent="-6858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NAPLEX has had many changes over the years to emphasize clinical decision-making, </a:t>
            </a:r>
          </a:p>
          <a:p>
            <a:pPr marL="685800" indent="-6858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Limited research exists on modifiable student behaviors and exam preparation methods for the NAPLEX exam.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4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A641A2-86B6-474C-AEA8-ABA41359313B}"/>
              </a:ext>
            </a:extLst>
          </p:cNvPr>
          <p:cNvSpPr txBox="1"/>
          <p:nvPr/>
        </p:nvSpPr>
        <p:spPr>
          <a:xfrm>
            <a:off x="476097" y="21519686"/>
            <a:ext cx="17788890" cy="67403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A 17-question anonymous Qualtrics survey was distributed to all 65 members of the SIUE School of Pharmacy Class of 2025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Survey included topics on study resources used, total hours studied, when studying started, perceived helpfulness of resources, first attempt NAPLEX outcomes.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Survey was open from October to December 2025 after most students had attempted the exam at least one attempt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All responses were analyzed descriptively, and open-ended questions were reviewed for thematic analysis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2610FB-8CC4-4241-A3FF-84F81A61B9EF}"/>
              </a:ext>
            </a:extLst>
          </p:cNvPr>
          <p:cNvSpPr txBox="1"/>
          <p:nvPr/>
        </p:nvSpPr>
        <p:spPr>
          <a:xfrm>
            <a:off x="36043251" y="19867004"/>
            <a:ext cx="15132421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800" dirty="0"/>
              <a:t>Students who relied heavily on practice questions, used </a:t>
            </a:r>
            <a:r>
              <a:rPr lang="en-US" sz="4800" dirty="0" err="1"/>
              <a:t>RxPrep</a:t>
            </a:r>
            <a:r>
              <a:rPr lang="en-US" sz="4800" dirty="0"/>
              <a:t> and </a:t>
            </a:r>
            <a:r>
              <a:rPr lang="en-US" sz="4800" dirty="0" err="1"/>
              <a:t>UWorld</a:t>
            </a:r>
            <a:r>
              <a:rPr lang="en-US" sz="4800" dirty="0"/>
              <a:t> resources, and reported higher confidence levels were more likely to pass the NAPLEX on their first attempt. Targeted guidance to future students on effective and useful study methods may increase first-time pass rates. </a:t>
            </a:r>
            <a:endParaRPr lang="en-US" sz="48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3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49468" y="4171435"/>
            <a:ext cx="33192720" cy="1143000"/>
          </a:xfrm>
          <a:prstGeom prst="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+mj-lt"/>
                <a:ea typeface="굴림" panose="020B0600000101010101" pitchFamily="34" charset="-127"/>
              </a:rPr>
              <a:t>RESULTS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14:cNvPr>
              <p14:cNvContentPartPr/>
              <p14:nvPr/>
            </p14:nvContentPartPr>
            <p14:xfrm>
              <a:off x="33412175" y="18946367"/>
              <a:ext cx="66675" cy="66675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14:cNvPr>
              <p14:cNvContentPartPr/>
              <p14:nvPr/>
            </p14:nvContentPartPr>
            <p14:xfrm>
              <a:off x="34948367" y="13185647"/>
              <a:ext cx="66675" cy="66675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14:cNvPr>
              <p14:cNvContentPartPr/>
              <p14:nvPr/>
            </p14:nvContentPartPr>
            <p14:xfrm>
              <a:off x="30851855" y="20546567"/>
              <a:ext cx="66675" cy="66675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14:cNvPr>
              <p14:cNvContentPartPr/>
              <p14:nvPr/>
            </p14:nvContentPartPr>
            <p14:xfrm>
              <a:off x="35076383" y="12353543"/>
              <a:ext cx="66675" cy="66675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14:cNvPr>
              <p14:cNvContentPartPr/>
              <p14:nvPr/>
            </p14:nvContentPartPr>
            <p14:xfrm>
              <a:off x="34052255" y="14529815"/>
              <a:ext cx="66675" cy="66675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14:cNvPr>
              <p14:cNvContentPartPr/>
              <p14:nvPr/>
            </p14:nvContentPartPr>
            <p14:xfrm>
              <a:off x="34820351" y="10817351"/>
              <a:ext cx="66675" cy="66675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14:cNvPr>
              <p14:cNvContentPartPr/>
              <p14:nvPr/>
            </p14:nvContentPartPr>
            <p14:xfrm>
              <a:off x="30659831" y="13569695"/>
              <a:ext cx="66675" cy="6667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14:cNvPr>
              <p14:cNvContentPartPr/>
              <p14:nvPr/>
            </p14:nvContentPartPr>
            <p14:xfrm>
              <a:off x="-5760719" y="8257031"/>
              <a:ext cx="66675" cy="66675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14:cNvPr>
              <p14:cNvContentPartPr/>
              <p14:nvPr/>
            </p14:nvContentPartPr>
            <p14:xfrm>
              <a:off x="8641079" y="12609575"/>
              <a:ext cx="66675" cy="66675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14:cNvPr>
              <p14:cNvContentPartPr/>
              <p14:nvPr/>
            </p14:nvContentPartPr>
            <p14:xfrm>
              <a:off x="47749967" y="21442679"/>
              <a:ext cx="66675" cy="66675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14:cNvPr>
              <p14:cNvContentPartPr/>
              <p14:nvPr/>
            </p14:nvContentPartPr>
            <p14:xfrm>
              <a:off x="53574695" y="21634703"/>
              <a:ext cx="66675" cy="66675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50240945" y="1830095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14:cNvPr>
              <p14:cNvContentPartPr/>
              <p14:nvPr/>
            </p14:nvContentPartPr>
            <p14:xfrm>
              <a:off x="-3712463" y="11073383"/>
              <a:ext cx="66675" cy="66675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14:cNvPr>
              <p14:cNvContentPartPr/>
              <p14:nvPr/>
            </p14:nvContentPartPr>
            <p14:xfrm>
              <a:off x="32580071" y="10497311"/>
              <a:ext cx="66675" cy="66675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14:cNvPr>
              <p14:cNvContentPartPr/>
              <p14:nvPr/>
            </p14:nvContentPartPr>
            <p14:xfrm>
              <a:off x="32132015" y="22018751"/>
              <a:ext cx="66675" cy="66675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p:sp>
        <p:nvSpPr>
          <p:cNvPr id="44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09766" y="24477046"/>
            <a:ext cx="15096634" cy="1143000"/>
          </a:xfrm>
          <a:prstGeom prst="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+mj-lt"/>
                <a:ea typeface="굴림" panose="020B0600000101010101" pitchFamily="34" charset="-127"/>
              </a:rPr>
              <a:t>REFERENCES</a:t>
            </a:r>
          </a:p>
        </p:txBody>
      </p:sp>
      <p:sp>
        <p:nvSpPr>
          <p:cNvPr id="41" name="Rectangle 2">
            <a:extLst>
              <a:ext uri="{FF2B5EF4-FFF2-40B4-BE49-F238E27FC236}">
                <a16:creationId xmlns:a16="http://schemas.microsoft.com/office/drawing/2014/main" id="{D5530633-EDE5-400A-B6C8-9D11D914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239"/>
            <a:ext cx="51206400" cy="4343959"/>
          </a:xfrm>
          <a:prstGeom prst="rect">
            <a:avLst/>
          </a:prstGeom>
          <a:solidFill>
            <a:srgbClr val="C0000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90" dirty="0">
              <a:latin typeface="Times" pitchFamily="-124" charset="0"/>
            </a:endParaRPr>
          </a:p>
        </p:txBody>
      </p:sp>
      <p:sp>
        <p:nvSpPr>
          <p:cNvPr id="42" name="Rectangle 28">
            <a:extLst>
              <a:ext uri="{FF2B5EF4-FFF2-40B4-BE49-F238E27FC236}">
                <a16:creationId xmlns:a16="http://schemas.microsoft.com/office/drawing/2014/main" id="{B8C5FEDE-6D25-4026-9CB2-DC8993390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92735" y="-138239"/>
            <a:ext cx="13313665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" name="TextBox 14">
            <a:extLst>
              <a:ext uri="{FF2B5EF4-FFF2-40B4-BE49-F238E27FC236}">
                <a16:creationId xmlns:a16="http://schemas.microsoft.com/office/drawing/2014/main" id="{F7A0E9A9-C0DF-4186-B4FC-4E6F836F6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468" y="356573"/>
            <a:ext cx="36611566" cy="344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9200" b="1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Blueprints for Success: Linking Study Strategies to NAPLEX Outcomes </a:t>
            </a:r>
            <a:endParaRPr lang="en-US" sz="9200" dirty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  <a:p>
            <a:pPr algn="ctr"/>
            <a:r>
              <a:rPr lang="en-US" sz="6600" dirty="0">
                <a:latin typeface="+mj-lt"/>
                <a:cs typeface="Calibri" panose="020F0502020204030204" pitchFamily="34" charset="0"/>
              </a:rPr>
              <a:t> </a:t>
            </a:r>
            <a:r>
              <a:rPr lang="en-US" sz="6600" dirty="0">
                <a:solidFill>
                  <a:srgbClr val="000000"/>
                </a:solidFill>
                <a:latin typeface="+mj-lt"/>
                <a:cs typeface="Calibri" panose="020F0502020204030204" pitchFamily="34" charset="0"/>
              </a:rPr>
              <a:t>   </a:t>
            </a:r>
            <a:r>
              <a:rPr lang="en-US" sz="600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Audrey Linder, PharmD. Candidate</a:t>
            </a:r>
          </a:p>
          <a:p>
            <a:pPr algn="ctr"/>
            <a:r>
              <a:rPr lang="en-US" sz="600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Sydnie Twillmann, PharmD.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FFA6DA6-95C2-4EE5-9B63-74A4EF3DABE8}"/>
              </a:ext>
            </a:extLst>
          </p:cNvPr>
          <p:cNvSpPr txBox="1"/>
          <p:nvPr/>
        </p:nvSpPr>
        <p:spPr>
          <a:xfrm>
            <a:off x="39823995" y="1408660"/>
            <a:ext cx="9496796" cy="21852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br>
              <a:rPr lang="en-US" sz="6600" cap="small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7000" cap="small" dirty="0">
                <a:solidFill>
                  <a:schemeClr val="bg1"/>
                </a:solidFill>
                <a:latin typeface="Calibri"/>
                <a:cs typeface="Calibri"/>
              </a:rPr>
              <a:t>School of Pharmacy</a:t>
            </a:r>
          </a:p>
        </p:txBody>
      </p:sp>
      <p:pic>
        <p:nvPicPr>
          <p:cNvPr id="2" name="Picture 1" descr="A black background with red text&#10;&#10;Description automatically generated">
            <a:extLst>
              <a:ext uri="{FF2B5EF4-FFF2-40B4-BE49-F238E27FC236}">
                <a16:creationId xmlns:a16="http://schemas.microsoft.com/office/drawing/2014/main" id="{02107E57-34D8-C21B-4F45-4A1A2C51BC1A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37756210" y="-142755"/>
            <a:ext cx="13632366" cy="316174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2282B83-8AAC-114F-49A0-192DEC35EA87}"/>
              </a:ext>
            </a:extLst>
          </p:cNvPr>
          <p:cNvSpPr txBox="1"/>
          <p:nvPr/>
        </p:nvSpPr>
        <p:spPr>
          <a:xfrm>
            <a:off x="35973650" y="6550802"/>
            <a:ext cx="15414926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Students noted regrets about not studying earlier, most reported they would start earlier if they could go back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Participants noted practice questions as the overall most helpful resource used to prepare with none stating it was not helpful at all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Participants reported that they would take the exam earlier to avoid stress and loss of knowledge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Students recommended spending more time and focus on practice questions and reviewing calculations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800" dirty="0">
              <a:latin typeface="+mj-lt"/>
              <a:cs typeface="Calibri" panose="020F0502020204030204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6FF6140-C8EE-06A1-3499-CE94968E7D26}"/>
              </a:ext>
            </a:extLst>
          </p:cNvPr>
          <p:cNvGrpSpPr/>
          <p:nvPr/>
        </p:nvGrpSpPr>
        <p:grpSpPr>
          <a:xfrm>
            <a:off x="556249" y="15118420"/>
            <a:ext cx="17484917" cy="4851790"/>
            <a:chOff x="428371" y="15634450"/>
            <a:chExt cx="17484917" cy="4851790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3826FE72-EFC0-B5AB-5476-2616219598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/>
            <a:srcRect l="7449" t="18413" r="8627" b="13453"/>
            <a:stretch>
              <a:fillRect/>
            </a:stretch>
          </p:blipFill>
          <p:spPr>
            <a:xfrm>
              <a:off x="428371" y="15634450"/>
              <a:ext cx="17484917" cy="4343959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4FF0E23-ACE2-376B-57BB-277D2EF55607}"/>
                </a:ext>
              </a:extLst>
            </p:cNvPr>
            <p:cNvSpPr txBox="1"/>
            <p:nvPr/>
          </p:nvSpPr>
          <p:spPr>
            <a:xfrm>
              <a:off x="1082675" y="19978409"/>
              <a:ext cx="16322613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Taken form SIUE School of Pharmacy Website: https://www.siue.edu/pharmacy/about/academic-statistics.shtml</a:t>
              </a:r>
            </a:p>
          </p:txBody>
        </p:sp>
      </p:grp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947BEE07-BA8E-2C09-820E-19EC0CA46B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593199"/>
              </p:ext>
            </p:extLst>
          </p:nvPr>
        </p:nvGraphicFramePr>
        <p:xfrm>
          <a:off x="18061535" y="5421433"/>
          <a:ext cx="17734895" cy="1783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68836">
                  <a:extLst>
                    <a:ext uri="{9D8B030D-6E8A-4147-A177-3AD203B41FA5}">
                      <a16:colId xmlns:a16="http://schemas.microsoft.com/office/drawing/2014/main" val="13727098"/>
                    </a:ext>
                  </a:extLst>
                </a:gridCol>
                <a:gridCol w="2481943">
                  <a:extLst>
                    <a:ext uri="{9D8B030D-6E8A-4147-A177-3AD203B41FA5}">
                      <a16:colId xmlns:a16="http://schemas.microsoft.com/office/drawing/2014/main" val="946407106"/>
                    </a:ext>
                  </a:extLst>
                </a:gridCol>
                <a:gridCol w="2584116">
                  <a:extLst>
                    <a:ext uri="{9D8B030D-6E8A-4147-A177-3AD203B41FA5}">
                      <a16:colId xmlns:a16="http://schemas.microsoft.com/office/drawing/2014/main" val="2947485600"/>
                    </a:ext>
                  </a:extLst>
                </a:gridCol>
              </a:tblGrid>
              <a:tr h="1001843">
                <a:tc gridSpan="3">
                  <a:txBody>
                    <a:bodyPr/>
                    <a:lstStyle/>
                    <a:p>
                      <a:pPr algn="ctr"/>
                      <a:r>
                        <a:rPr lang="en-US" sz="6600" b="1" dirty="0">
                          <a:solidFill>
                            <a:schemeClr val="bg1"/>
                          </a:solidFill>
                        </a:rPr>
                        <a:t>Survey Responses (N = 31)</a:t>
                      </a:r>
                    </a:p>
                  </a:txBody>
                  <a:tcPr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536161"/>
                  </a:ext>
                </a:extLst>
              </a:tr>
              <a:tr h="918356"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/>
                        <a:t>Result of 1</a:t>
                      </a:r>
                      <a:r>
                        <a:rPr lang="en-US" sz="4800" b="1" baseline="30000" dirty="0"/>
                        <a:t>st</a:t>
                      </a:r>
                      <a:r>
                        <a:rPr lang="en-US" sz="4800" b="1" dirty="0"/>
                        <a:t> NAPLEX Attempt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b="1" dirty="0"/>
                        <a:t>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b="1" dirty="0"/>
                        <a:t>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71035"/>
                  </a:ext>
                </a:extLst>
              </a:tr>
              <a:tr h="834869">
                <a:tc>
                  <a:txBody>
                    <a:bodyPr/>
                    <a:lstStyle/>
                    <a:p>
                      <a:r>
                        <a:rPr lang="en-US" sz="4800" dirty="0"/>
                        <a:t>Pass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/>
                        <a:t>28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90.3%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6322710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r>
                        <a:rPr lang="en-US" sz="4800" dirty="0"/>
                        <a:t>Fail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6.5%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8918813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/>
                        <a:t>Month Exam was Taken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87114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r>
                        <a:rPr lang="en-US" sz="4800" dirty="0"/>
                        <a:t>June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14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45.2%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005130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r>
                        <a:rPr lang="en-US" sz="4800" dirty="0"/>
                        <a:t>July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29.0%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2924485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r>
                        <a:rPr lang="en-US" sz="4800" dirty="0"/>
                        <a:t>August or later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25.8%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818099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/>
                        <a:t>Amount of Time Spent Studying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5386064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r>
                        <a:rPr lang="en-US" sz="4800" dirty="0"/>
                        <a:t>1 month before exam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25.8%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8898997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r>
                        <a:rPr lang="en-US" sz="4800" dirty="0"/>
                        <a:t>2-3 months before exam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51.6%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89845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r>
                        <a:rPr lang="en-US" sz="4800" dirty="0"/>
                        <a:t>4-5 months before exam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19.4%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590255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r>
                        <a:rPr lang="en-US" sz="4800" dirty="0"/>
                        <a:t>6 months before exam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3.2%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523663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/>
                        <a:t>Average Hours/Week Spent Studying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949546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r>
                        <a:rPr lang="en-US" sz="4800" dirty="0"/>
                        <a:t>Less than 10 hours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9.7%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501875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r>
                        <a:rPr lang="en-US" sz="4800" dirty="0"/>
                        <a:t>11-15 hours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19.4%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7081337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r>
                        <a:rPr lang="en-US" sz="4800" dirty="0"/>
                        <a:t>16-20 hours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38.7%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052003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r>
                        <a:rPr lang="en-US" sz="4800" dirty="0"/>
                        <a:t>20+ hours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10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32.3%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1091671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/>
                        <a:t>Accommodation Utilized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1300329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r>
                        <a:rPr lang="en-US" sz="4800" dirty="0"/>
                        <a:t># of students who utilized during pharmacy school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9.7%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2445390"/>
                  </a:ext>
                </a:extLst>
              </a:tr>
              <a:tr h="751382">
                <a:tc>
                  <a:txBody>
                    <a:bodyPr/>
                    <a:lstStyle/>
                    <a:p>
                      <a:r>
                        <a:rPr lang="en-US" sz="4800" dirty="0"/>
                        <a:t># of students who utilized on NAPLEX exam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12.9%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5674296"/>
                  </a:ext>
                </a:extLst>
              </a:tr>
            </a:tbl>
          </a:graphicData>
        </a:graphic>
      </p:graphicFrame>
      <p:sp>
        <p:nvSpPr>
          <p:cNvPr id="52" name="TextBox 51">
            <a:extLst>
              <a:ext uri="{FF2B5EF4-FFF2-40B4-BE49-F238E27FC236}">
                <a16:creationId xmlns:a16="http://schemas.microsoft.com/office/drawing/2014/main" id="{73822710-FA94-801A-B813-ACA62477E8AB}"/>
              </a:ext>
            </a:extLst>
          </p:cNvPr>
          <p:cNvSpPr txBox="1"/>
          <p:nvPr/>
        </p:nvSpPr>
        <p:spPr>
          <a:xfrm>
            <a:off x="36189976" y="25700200"/>
            <a:ext cx="1513242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1. Accreditation Council for Pharmacy Education. Comprehensive Standards Policies and Procedures. Published January 2025. Accessed November 4, 2025. https://www.acpe-accredit.org/pdf/CSPoliciesProceduresJanuary2025.pdf</a:t>
            </a:r>
          </a:p>
          <a:p>
            <a:r>
              <a:rPr lang="en-US" sz="1600" dirty="0"/>
              <a:t>2. Ried LD, Hunter TS, Bos AJ, Ried DB. Association between accreditation era, North American Pharmacist Licensure Examination testing changes, and first-time pass rates. Am J Pharm Educ. 2023;87(3):8994. doi:10.5688/ajpe8994. Published March 2023. Accessed October 22, 2025. </a:t>
            </a:r>
          </a:p>
          <a:p>
            <a:r>
              <a:rPr lang="en-US" sz="1600" dirty="0"/>
              <a:t>3. National Association of Boards of Pharmacy. North American Pharmacist Licensure Examination Passing Rates for 2022–2024 Graduates. Published January 21, 2025. Accessed October 22, 2025. https://nabp.pharmacy/wp-content/uploads/NAPLEX-Pass-Rates.pdf.</a:t>
            </a:r>
          </a:p>
          <a:p>
            <a:r>
              <a:rPr lang="en-US" sz="1600" dirty="0"/>
              <a:t>4. National Association of Boards of Pharmacy (NABP). NAPLEX® Content Outline. Published 2024. Accessed March 11, 2026. https://nabp.pharmacy/wp-content/uploads/NAPLEX-Content-Outline.pdf</a:t>
            </a:r>
          </a:p>
          <a:p>
            <a:r>
              <a:rPr lang="en-US" sz="1600" dirty="0"/>
              <a:t>5. Williams JS, Spivey CA, Hagemann TM, Phelps SJ, Chisholm-Burns M. Impact of Pharmacy School Characteristics on NAPLEX First-time Pass Rates. Am J Pharm Educ. 2019;83(6):6875. doi:10.5688/ajpe6875. Published August 2019. Accessed October 22, 2025. </a:t>
            </a:r>
          </a:p>
          <a:p>
            <a:r>
              <a:rPr lang="en-US" sz="1600" dirty="0"/>
              <a:t>6. Lebovitz L, Aleda M.H. Chen, Carey L, et al. A Description of NAPLEX and MPJE Preparation Strategies Among US Colleges and Schools of Pharmacy. American journal of pharmaceutical education. 2023;87(6):100067-100067. </a:t>
            </a:r>
            <a:r>
              <a:rPr lang="en-US" sz="1600" dirty="0" err="1"/>
              <a:t>doi:https</a:t>
            </a:r>
            <a:r>
              <a:rPr lang="en-US" sz="1600" dirty="0"/>
              <a:t>://doi.org/10.1016/j.ajpe.2023.100067</a:t>
            </a:r>
          </a:p>
        </p:txBody>
      </p:sp>
      <p:sp>
        <p:nvSpPr>
          <p:cNvPr id="53" name="Text Box 4607">
            <a:extLst>
              <a:ext uri="{FF2B5EF4-FFF2-40B4-BE49-F238E27FC236}">
                <a16:creationId xmlns:a16="http://schemas.microsoft.com/office/drawing/2014/main" id="{1661B507-A1F9-199A-D944-578127367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37534" y="5400452"/>
            <a:ext cx="15368866" cy="1143000"/>
          </a:xfrm>
          <a:prstGeom prst="rect">
            <a:avLst/>
          </a:prstGeom>
          <a:solidFill>
            <a:srgbClr val="FFD5D5"/>
          </a:solidFill>
          <a:ln w="28575">
            <a:solidFill>
              <a:schemeClr val="tx1"/>
            </a:solidFill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latin typeface="+mj-lt"/>
                <a:ea typeface="굴림" panose="020B0600000101010101" pitchFamily="34" charset="-127"/>
              </a:rPr>
              <a:t>Key Themes From Responses</a:t>
            </a:r>
          </a:p>
        </p:txBody>
      </p:sp>
      <p:graphicFrame>
        <p:nvGraphicFramePr>
          <p:cNvPr id="54" name="Chart 53">
            <a:extLst>
              <a:ext uri="{FF2B5EF4-FFF2-40B4-BE49-F238E27FC236}">
                <a16:creationId xmlns:a16="http://schemas.microsoft.com/office/drawing/2014/main" id="{8714C871-2164-2512-0520-AA6E697F3A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888843"/>
              </p:ext>
            </p:extLst>
          </p:nvPr>
        </p:nvGraphicFramePr>
        <p:xfrm>
          <a:off x="18061535" y="23668296"/>
          <a:ext cx="17601545" cy="4869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7"/>
          </a:graphicData>
        </a:graphic>
      </p:graphicFrame>
      <p:sp>
        <p:nvSpPr>
          <p:cNvPr id="55" name="Text Box 4607">
            <a:extLst>
              <a:ext uri="{FF2B5EF4-FFF2-40B4-BE49-F238E27FC236}">
                <a16:creationId xmlns:a16="http://schemas.microsoft.com/office/drawing/2014/main" id="{6405F0D7-FE7D-2AD4-F88B-11A575A799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9975" y="13249655"/>
            <a:ext cx="15096634" cy="1143000"/>
          </a:xfrm>
          <a:prstGeom prst="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+mj-lt"/>
                <a:ea typeface="굴림" panose="020B0600000101010101" pitchFamily="34" charset="-127"/>
              </a:rPr>
              <a:t>LIMITATIONS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D562DDB-D038-2AB5-320D-7C10E32F6970}"/>
              </a:ext>
            </a:extLst>
          </p:cNvPr>
          <p:cNvSpPr txBox="1"/>
          <p:nvPr/>
        </p:nvSpPr>
        <p:spPr>
          <a:xfrm>
            <a:off x="36189976" y="15944468"/>
            <a:ext cx="14478406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48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E51B11F-44B3-5F58-B185-3D03C3BC706A}"/>
              </a:ext>
            </a:extLst>
          </p:cNvPr>
          <p:cNvSpPr txBox="1"/>
          <p:nvPr/>
        </p:nvSpPr>
        <p:spPr>
          <a:xfrm>
            <a:off x="35991872" y="14291380"/>
            <a:ext cx="161746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Small sample size (n=31)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Single institution and single class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Self-reported data may introduce recall bias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Issue with distribution. 2 participants may have received duplicate surveys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+mj-lt"/>
                <a:cs typeface="Calibri" panose="020F0502020204030204" pitchFamily="34" charset="0"/>
              </a:rPr>
              <a:t>Incentivized with gift cards 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49827A4C6917438B0D04EA865DBAC2" ma:contentTypeVersion="13" ma:contentTypeDescription="Create a new document." ma:contentTypeScope="" ma:versionID="aad025f90cd8e132d356aeed00a7de76">
  <xsd:schema xmlns:xsd="http://www.w3.org/2001/XMLSchema" xmlns:xs="http://www.w3.org/2001/XMLSchema" xmlns:p="http://schemas.microsoft.com/office/2006/metadata/properties" xmlns:ns3="262ce654-f5af-4a45-9b20-5fdc4840ab60" xmlns:ns4="a2cd7ae3-5402-456d-8933-4c018a18049f" targetNamespace="http://schemas.microsoft.com/office/2006/metadata/properties" ma:root="true" ma:fieldsID="c0b24bbef53123ecfca822c1d7cf8502" ns3:_="" ns4:_="">
    <xsd:import namespace="262ce654-f5af-4a45-9b20-5fdc4840ab60"/>
    <xsd:import namespace="a2cd7ae3-5402-456d-8933-4c018a1804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ce654-f5af-4a45-9b20-5fdc4840a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d7ae3-5402-456d-8933-4c018a1804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5524F6-DD0E-43D3-A915-CE68DD4D15E4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262ce654-f5af-4a45-9b20-5fdc4840ab60"/>
    <ds:schemaRef ds:uri="http://schemas.openxmlformats.org/package/2006/metadata/core-properties"/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a2cd7ae3-5402-456d-8933-4c018a18049f"/>
  </ds:schemaRefs>
</ds:datastoreItem>
</file>

<file path=customXml/itemProps2.xml><?xml version="1.0" encoding="utf-8"?>
<ds:datastoreItem xmlns:ds="http://schemas.openxmlformats.org/officeDocument/2006/customXml" ds:itemID="{7557E216-2294-4FBB-B93B-1446CA2C66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2ce654-f5af-4a45-9b20-5fdc4840ab60"/>
    <ds:schemaRef ds:uri="a2cd7ae3-5402-456d-8933-4c018a1804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2F8811F-2A2D-45E4-A2E2-FD15FE9E3E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2562</TotalTime>
  <Words>817</Words>
  <Application>Microsoft Office PowerPoint</Application>
  <PresentationFormat>Custom</PresentationFormat>
  <Paragraphs>93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Times New Roman</vt:lpstr>
      <vt:lpstr>Default Design</vt:lpstr>
      <vt:lpstr>PowerPoint Presentation</vt:lpstr>
    </vt:vector>
  </TitlesOfParts>
  <Company>small farmer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Laura Larsson</dc:creator>
  <cp:lastModifiedBy>Keys, Tessa</cp:lastModifiedBy>
  <cp:revision>97</cp:revision>
  <cp:lastPrinted>2006-11-02T20:06:02Z</cp:lastPrinted>
  <dcterms:created xsi:type="dcterms:W3CDTF">1998-05-12T01:50:54Z</dcterms:created>
  <dcterms:modified xsi:type="dcterms:W3CDTF">2026-04-20T20:43:53Z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0x0101003549827A4C6917438B0D04EA865DBAC2</vt:lpwstr>
  </property>
</Properties>
</file>