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39A"/>
    <a:srgbClr val="D9E6F3"/>
    <a:srgbClr val="91B6DB"/>
    <a:srgbClr val="001C2A"/>
    <a:srgbClr val="D9F2FF"/>
    <a:srgbClr val="8784C7"/>
    <a:srgbClr val="AD84C6"/>
    <a:srgbClr val="BD9DD1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16AF2-E99F-4B42-9FAE-95DFFC169569}" v="2" dt="2026-03-20T01:11:34.9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80" y="330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Survey Ratings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94B8DC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Patient Education/Educational Value</c:v>
                </c:pt>
                <c:pt idx="1">
                  <c:v>Effectiveness for MedRec </c:v>
                </c:pt>
                <c:pt idx="2">
                  <c:v>Ease of Use/Feasibility in Workflow</c:v>
                </c:pt>
                <c:pt idx="3">
                  <c:v>Design/Organization</c:v>
                </c:pt>
                <c:pt idx="4">
                  <c:v>Recommendation to Use in Practice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B2-4605-841C-51AAE0F508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4684C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Patient Education/Educational Value</c:v>
                </c:pt>
                <c:pt idx="1">
                  <c:v>Effectiveness for MedRec </c:v>
                </c:pt>
                <c:pt idx="2">
                  <c:v>Ease of Use/Feasibility in Workflow</c:v>
                </c:pt>
                <c:pt idx="3">
                  <c:v>Design/Organization</c:v>
                </c:pt>
                <c:pt idx="4">
                  <c:v>Recommendation to Use in Practice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B2-4605-841C-51AAE0F508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54B7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Patient Education/Educational Value</c:v>
                </c:pt>
                <c:pt idx="1">
                  <c:v>Effectiveness for MedRec </c:v>
                </c:pt>
                <c:pt idx="2">
                  <c:v>Ease of Use/Feasibility in Workflow</c:v>
                </c:pt>
                <c:pt idx="3">
                  <c:v>Design/Organization</c:v>
                </c:pt>
                <c:pt idx="4">
                  <c:v>Recommendation to Use in Practice 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B2-4605-841C-51AAE0F508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2742575"/>
        <c:axId val="552756015"/>
      </c:barChart>
      <c:catAx>
        <c:axId val="5527425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52756015"/>
        <c:crosses val="autoZero"/>
        <c:auto val="1"/>
        <c:lblAlgn val="ctr"/>
        <c:lblOffset val="100"/>
        <c:noMultiLvlLbl val="0"/>
      </c:catAx>
      <c:valAx>
        <c:axId val="552756015"/>
        <c:scaling>
          <c:orientation val="minMax"/>
          <c:max val="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52742575"/>
        <c:crosses val="autoZero"/>
        <c:crossBetween val="between"/>
        <c:min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57150">
      <a:solidFill>
        <a:srgbClr val="5D739A"/>
      </a:solidFill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hyperlink" Target="https://www.cff.org/intro-cf/about-cystic-fibrosis" TargetMode="External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29" Type="http://schemas.openxmlformats.org/officeDocument/2006/relationships/chart" Target="../charts/chart1.xml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28" Type="http://schemas.openxmlformats.org/officeDocument/2006/relationships/image" Target="../media/image2.png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618" y="4461293"/>
            <a:ext cx="14081760" cy="1280160"/>
          </a:xfrm>
          <a:prstGeom prst="rect">
            <a:avLst/>
          </a:prstGeom>
          <a:solidFill>
            <a:srgbClr val="5D739A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750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1" y="14733650"/>
            <a:ext cx="35570160" cy="1280160"/>
          </a:xfrm>
          <a:prstGeom prst="rect">
            <a:avLst/>
          </a:prstGeom>
          <a:solidFill>
            <a:srgbClr val="5D739A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800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60076" y="14733650"/>
            <a:ext cx="14081760" cy="1280160"/>
          </a:xfrm>
          <a:prstGeom prst="rect">
            <a:avLst/>
          </a:prstGeom>
          <a:solidFill>
            <a:srgbClr val="5D739A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800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573098" y="6036075"/>
            <a:ext cx="14007997" cy="8402300"/>
          </a:xfrm>
          <a:prstGeom prst="rect">
            <a:avLst/>
          </a:prstGeom>
          <a:solidFill>
            <a:srgbClr val="D9E6F3"/>
          </a:solidFill>
          <a:ln w="19050">
            <a:solidFill>
              <a:srgbClr val="5D739A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>
                <a:latin typeface="+mj-lt"/>
                <a:cs typeface="Calibri" panose="020F0502020204030204" pitchFamily="34" charset="0"/>
              </a:rPr>
              <a:t>Cystic Fibrosis (CF) </a:t>
            </a:r>
            <a:r>
              <a:rPr lang="en-US" sz="5400" dirty="0">
                <a:latin typeface="+mj-lt"/>
                <a:cs typeface="Calibri" panose="020F0502020204030204" pitchFamily="34" charset="0"/>
              </a:rPr>
              <a:t>is a genetic disorder that affects the CFTR function leading to the production of thick mucus, pancreatic insufficiency, and respiratory symptoms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 panose="020F0502020204030204" pitchFamily="34" charset="0"/>
              </a:rPr>
              <a:t>Medication nonadherence occurs in around 50% of patients with CF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 panose="020F0502020204030204" pitchFamily="34" charset="0"/>
              </a:rPr>
              <a:t>Longer hospital stays, frequent hospitalizations, IV antibiotic requirements, and a decline in lung function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 panose="020F0502020204030204" pitchFamily="34" charset="0"/>
              </a:rPr>
              <a:t>Most common in the adolescent population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616431" y="16348873"/>
            <a:ext cx="11163116" cy="11726287"/>
          </a:xfrm>
          <a:prstGeom prst="rect">
            <a:avLst/>
          </a:prstGeom>
          <a:solidFill>
            <a:srgbClr val="D9E6F3"/>
          </a:solidFill>
          <a:ln w="19050">
            <a:solidFill>
              <a:srgbClr val="5D739A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685800" indent="-685800">
              <a:buFont typeface="Arial" panose="020B0604020202020204" pitchFamily="34" charset="0"/>
              <a:buChar char="•"/>
              <a:defRPr sz="5200">
                <a:latin typeface="+mj-lt"/>
                <a:cs typeface="Calibri" panose="020F0502020204030204" pitchFamily="34" charset="0"/>
              </a:defRPr>
            </a:lvl1pPr>
          </a:lstStyle>
          <a:p>
            <a:pPr marL="0" indent="0">
              <a:buNone/>
            </a:pPr>
            <a:r>
              <a:rPr lang="en-US" sz="5400" b="1" dirty="0"/>
              <a:t>Study Period</a:t>
            </a:r>
            <a:r>
              <a:rPr lang="en-US" sz="5400" dirty="0"/>
              <a:t>: 1/30/26 to 3/4/26</a:t>
            </a:r>
          </a:p>
          <a:p>
            <a:pPr marL="0" indent="0">
              <a:buNone/>
            </a:pPr>
            <a:r>
              <a:rPr lang="en-US" sz="5400" b="1" dirty="0"/>
              <a:t>Implementation Steps: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IRB approval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Emailed participants study information, survey link, IRB approval, research participant notification, and IRB recruitment document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Obtained consent during the survey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Participants implemented the medication card then completed the survey rating scale and questions (see Figure 1)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Collect results and analyze 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6746748" y="16343139"/>
            <a:ext cx="14009495" cy="7571303"/>
          </a:xfrm>
          <a:prstGeom prst="rect">
            <a:avLst/>
          </a:prstGeom>
          <a:solidFill>
            <a:srgbClr val="D9E6F3"/>
          </a:solidFill>
          <a:ln>
            <a:solidFill>
              <a:srgbClr val="5D739A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Positive effect on patient care to improve patients’ knowledge of CF medications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/>
              <a:t>Aided patients, parents, and clinicians by providing images for recognition</a:t>
            </a:r>
            <a:r>
              <a:rPr lang="en-US" dirty="0"/>
              <a:t>.</a:t>
            </a:r>
            <a:endParaRPr lang="en-US" sz="5400" dirty="0">
              <a:latin typeface="+mj-lt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</a:rPr>
              <a:t>Potential future use in clinical practice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</a:rPr>
              <a:t>Other studies are needed to measure the direct impact on patients and their knowledge of CF medication to prove increased adherence rates and assess the effect on nonadherence</a:t>
            </a:r>
            <a:endParaRPr lang="en-US" sz="5400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9410" y="4465864"/>
            <a:ext cx="35570160" cy="1280160"/>
          </a:xfrm>
          <a:prstGeom prst="rect">
            <a:avLst/>
          </a:prstGeom>
          <a:solidFill>
            <a:srgbClr val="5D739A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800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Results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48A37D-8207-4525-8016-C79061C73186}"/>
              </a:ext>
            </a:extLst>
          </p:cNvPr>
          <p:cNvSpPr txBox="1"/>
          <p:nvPr/>
        </p:nvSpPr>
        <p:spPr>
          <a:xfrm>
            <a:off x="27460161" y="6095107"/>
            <a:ext cx="23202558" cy="8402300"/>
          </a:xfrm>
          <a:prstGeom prst="rect">
            <a:avLst/>
          </a:prstGeom>
          <a:solidFill>
            <a:srgbClr val="D9E6F3"/>
          </a:solidFill>
          <a:ln>
            <a:solidFill>
              <a:srgbClr val="5D739A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 panose="020F0502020204030204" pitchFamily="34" charset="0"/>
              </a:rPr>
              <a:t>Email sent to </a:t>
            </a:r>
            <a:r>
              <a:rPr lang="en-US" sz="5400" b="1" dirty="0">
                <a:latin typeface="+mj-lt"/>
                <a:cs typeface="Calibri" panose="020F0502020204030204" pitchFamily="34" charset="0"/>
              </a:rPr>
              <a:t>34 participants </a:t>
            </a:r>
            <a:r>
              <a:rPr lang="en-US" sz="5400" dirty="0">
                <a:latin typeface="+mj-lt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5400" dirty="0">
                <a:latin typeface="+mj-lt"/>
                <a:cs typeface="Calibri" panose="020F0502020204030204" pitchFamily="34" charset="0"/>
              </a:rPr>
              <a:t>21 responses received, 11 participants did not proceed past the initial statement and were not included in analysis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>
                <a:latin typeface="+mj-lt"/>
                <a:cs typeface="Calibri" panose="020F0502020204030204" pitchFamily="34" charset="0"/>
              </a:rPr>
              <a:t>10 responses included </a:t>
            </a:r>
            <a:r>
              <a:rPr lang="en-US" sz="5400" dirty="0">
                <a:latin typeface="+mj-lt"/>
                <a:cs typeface="Calibri" panose="020F0502020204030204" pitchFamily="34" charset="0"/>
              </a:rPr>
              <a:t>data for analysis (Question 1 included 10 participants and question 2 through 5 included 8 participants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+mj-lt"/>
                <a:cs typeface="Calibri" panose="020F0502020204030204" pitchFamily="34" charset="0"/>
              </a:rPr>
              <a:t>88% responded helpful for both patient education and medication reconciliation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>
                <a:latin typeface="+mj-lt"/>
                <a:cs typeface="Calibri" panose="020F0502020204030204" pitchFamily="34" charset="0"/>
              </a:rPr>
              <a:t>Feedback: </a:t>
            </a:r>
            <a:r>
              <a:rPr lang="en-US" sz="5400" dirty="0">
                <a:latin typeface="+mj-lt"/>
                <a:cs typeface="Calibri" panose="020F0502020204030204" pitchFamily="34" charset="0"/>
              </a:rPr>
              <a:t>remove CFTR modulator dosing, helpful images, add MVW tablet/capsule images, helpful in pediatric setting and in clinic that do not use the same EMR, add Hypersal 3.5% or NaCl 3%, create a poster version, laminated copies, improve simplicity, improve image quality, add the order of inhaled therapies, remove boxes around drug names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60075" y="24243771"/>
            <a:ext cx="14173200" cy="1280160"/>
          </a:xfrm>
          <a:prstGeom prst="rect">
            <a:avLst/>
          </a:prstGeom>
          <a:solidFill>
            <a:srgbClr val="5D739A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8000" b="1" dirty="0">
                <a:solidFill>
                  <a:srgbClr val="FFFFFF"/>
                </a:solidFill>
                <a:latin typeface="+mj-lt"/>
                <a:ea typeface="굴림" panose="020B0600000101010101" pitchFamily="34" charset="-127"/>
              </a:rPr>
              <a:t>References</a:t>
            </a:r>
          </a:p>
        </p:txBody>
      </p:sp>
      <p:sp>
        <p:nvSpPr>
          <p:cNvPr id="2048" name="TextBox 2047"/>
          <p:cNvSpPr txBox="1"/>
          <p:nvPr/>
        </p:nvSpPr>
        <p:spPr>
          <a:xfrm>
            <a:off x="36660075" y="25708687"/>
            <a:ext cx="14173199" cy="2677656"/>
          </a:xfrm>
          <a:prstGeom prst="rect">
            <a:avLst/>
          </a:prstGeom>
          <a:solidFill>
            <a:srgbClr val="D9E6F3"/>
          </a:solidFill>
          <a:ln>
            <a:solidFill>
              <a:srgbClr val="5D739A"/>
            </a:solidFill>
          </a:ln>
        </p:spPr>
        <p:txBody>
          <a:bodyPr wrap="square" rtlCol="0">
            <a:spAutoFit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en-US" sz="2400" dirty="0"/>
              <a:t>Cystic Fibrosis Foundation. </a:t>
            </a:r>
            <a:r>
              <a:rPr lang="en-US" sz="2400" i="1" dirty="0"/>
              <a:t>About Cystic Fibrosis.</a:t>
            </a:r>
            <a:r>
              <a:rPr lang="en-US" sz="2400" dirty="0"/>
              <a:t> Cystic Fibrosis Foundation website. </a:t>
            </a:r>
            <a:r>
              <a:rPr lang="en-US" sz="2400" u="sng" dirty="0"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https://www.cff.org/intro-cf/about-cystic-fibrosis</a:t>
            </a:r>
            <a:r>
              <a:rPr lang="en-US" sz="2400" dirty="0"/>
              <a:t>. Accessed October 19, 2025.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sz="2400" dirty="0"/>
              <a:t>Eakin MN, etc. The impact of medication adherence on lung health outcomes in cystic fibrosis. </a:t>
            </a:r>
            <a:r>
              <a:rPr lang="en-US" sz="2400" i="1" dirty="0"/>
              <a:t>Curr </a:t>
            </a:r>
            <a:r>
              <a:rPr lang="en-US" sz="2400" i="1" dirty="0" err="1"/>
              <a:t>Opin</a:t>
            </a:r>
            <a:r>
              <a:rPr lang="en-US" sz="2400" i="1" dirty="0"/>
              <a:t> </a:t>
            </a:r>
            <a:r>
              <a:rPr lang="en-US" sz="2400" i="1" dirty="0" err="1"/>
              <a:t>Pulm</a:t>
            </a:r>
            <a:r>
              <a:rPr lang="en-US" sz="2400" i="1" dirty="0"/>
              <a:t> Med.</a:t>
            </a:r>
            <a:r>
              <a:rPr lang="en-US" sz="2400" dirty="0"/>
              <a:t> 2013;19(6):687-691. doi:10.1097/MCP.0b013e3283659f45. Available at: https://www.ncbi.nlm.nih.gov/pmc/articles/PMC5450651/. Accessed October 29, 2025.</a:t>
            </a:r>
          </a:p>
          <a:p>
            <a:pPr marL="514350" lvl="0" indent="-514350">
              <a:buFont typeface="+mj-lt"/>
              <a:buAutoNum type="arabicParenR"/>
            </a:pPr>
            <a:r>
              <a:rPr lang="en-US" sz="2400" dirty="0"/>
              <a:t>Quittner </a:t>
            </a:r>
            <a:r>
              <a:rPr lang="en-US" sz="2400" dirty="0" err="1"/>
              <a:t>AL,etc</a:t>
            </a:r>
            <a:r>
              <a:rPr lang="en-US" sz="2400" dirty="0"/>
              <a:t>. Pulmonary medication adherence and health-care use in cystic fibrosis. </a:t>
            </a:r>
            <a:r>
              <a:rPr lang="en-US" sz="2400" i="1" dirty="0"/>
              <a:t>CHEST</a:t>
            </a:r>
            <a:r>
              <a:rPr lang="en-US" sz="2400" dirty="0"/>
              <a:t>. 2014;146(1):142-151. doi:10.1378/chest.13-1926. Accessed October 29, 2025.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solidFill>
            <a:srgbClr val="91B6DB"/>
          </a:solidFill>
          <a:ln w="57150">
            <a:solidFill>
              <a:srgbClr val="5D739A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2735" y="-138239"/>
            <a:ext cx="13313665" cy="4311121"/>
          </a:xfrm>
          <a:prstGeom prst="rect">
            <a:avLst/>
          </a:prstGeom>
          <a:solidFill>
            <a:srgbClr val="5D739A"/>
          </a:solidFill>
          <a:ln w="38100">
            <a:solidFill>
              <a:srgbClr val="5D739A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8415" y="134490"/>
            <a:ext cx="24683654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9500" b="1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Implementation of a Medication Card for</a:t>
            </a:r>
          </a:p>
          <a:p>
            <a:pPr algn="ctr"/>
            <a:r>
              <a:rPr lang="en-US" sz="9500" b="1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 Cystic Fibrosis Education</a:t>
            </a:r>
          </a:p>
          <a:p>
            <a:pPr algn="ctr"/>
            <a:r>
              <a:rPr lang="en-US" sz="66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  </a:t>
            </a:r>
            <a:r>
              <a:rPr lang="en-US" sz="5000" dirty="0">
                <a:solidFill>
                  <a:schemeClr val="bg1"/>
                </a:solidFill>
                <a:latin typeface="+mj-lt"/>
                <a:cs typeface="Calibri" panose="020F0502020204030204" pitchFamily="34" charset="0"/>
              </a:rPr>
              <a:t>  </a:t>
            </a:r>
            <a:r>
              <a:rPr lang="en-US" sz="5000" dirty="0">
                <a:solidFill>
                  <a:schemeClr val="bg1"/>
                </a:solidFill>
                <a:latin typeface="+mj-lt"/>
              </a:rPr>
              <a:t>Anna Flath, PharmD Candidate and Lisa </a:t>
            </a:r>
            <a:r>
              <a:rPr lang="en-US" sz="5000" dirty="0" err="1">
                <a:solidFill>
                  <a:schemeClr val="bg1"/>
                </a:solidFill>
                <a:latin typeface="+mj-lt"/>
              </a:rPr>
              <a:t>Lubsch</a:t>
            </a:r>
            <a:r>
              <a:rPr lang="en-US" sz="5000" dirty="0">
                <a:solidFill>
                  <a:schemeClr val="bg1"/>
                </a:solidFill>
                <a:latin typeface="+mj-lt"/>
              </a:rPr>
              <a:t>, PharmD, BCPPS, AE-C, FPPA</a:t>
            </a:r>
          </a:p>
          <a:p>
            <a:pPr algn="ctr"/>
            <a:endParaRPr lang="en-US" sz="6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38385102" y="35594"/>
            <a:ext cx="12568265" cy="2877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500" cap="small" dirty="0">
                <a:solidFill>
                  <a:schemeClr val="bg1"/>
                </a:solidFill>
                <a:latin typeface="Calibri"/>
                <a:cs typeface="Calibri"/>
              </a:rPr>
              <a:t>School of Pharmacy</a:t>
            </a:r>
            <a:endParaRPr lang="en-US" sz="7200" cap="small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38240"/>
            <a:ext cx="13459434" cy="4311121"/>
          </a:xfrm>
          <a:prstGeom prst="rect">
            <a:avLst/>
          </a:prstGeom>
          <a:solidFill>
            <a:srgbClr val="5D739A"/>
          </a:solidFill>
          <a:ln w="38100">
            <a:solidFill>
              <a:srgbClr val="5D739A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6B478EE5-A1A3-3DFB-3E06-C08936A5B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639" y="-30277"/>
            <a:ext cx="10587575" cy="4095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4B72576-696E-E86B-C120-2F3B592EE516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 b="56039"/>
          <a:stretch>
            <a:fillRect/>
          </a:stretch>
        </p:blipFill>
        <p:spPr>
          <a:xfrm>
            <a:off x="12245685" y="20846953"/>
            <a:ext cx="12209651" cy="7180578"/>
          </a:xfrm>
          <a:prstGeom prst="rect">
            <a:avLst/>
          </a:prstGeom>
          <a:ln w="76200">
            <a:solidFill>
              <a:srgbClr val="5D739A"/>
            </a:solidFill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08B1904-0FC1-33DD-B13D-E4B50CCAAED2}"/>
              </a:ext>
            </a:extLst>
          </p:cNvPr>
          <p:cNvSpPr txBox="1"/>
          <p:nvPr/>
        </p:nvSpPr>
        <p:spPr>
          <a:xfrm>
            <a:off x="12124268" y="16306723"/>
            <a:ext cx="23846364" cy="4247317"/>
          </a:xfrm>
          <a:prstGeom prst="rect">
            <a:avLst/>
          </a:prstGeom>
          <a:solidFill>
            <a:srgbClr val="D9E6F3"/>
          </a:solidFill>
          <a:ln w="19050">
            <a:solidFill>
              <a:srgbClr val="5D739A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685800" indent="-685800">
              <a:buFont typeface="Arial" panose="020B0604020202020204" pitchFamily="34" charset="0"/>
              <a:buChar char="•"/>
              <a:defRPr sz="5200">
                <a:latin typeface="+mj-lt"/>
                <a:cs typeface="Calibri" panose="020F0502020204030204" pitchFamily="34" charset="0"/>
              </a:defRPr>
            </a:lvl1pPr>
          </a:lstStyle>
          <a:p>
            <a:pPr marL="0" indent="0">
              <a:buNone/>
            </a:pPr>
            <a:r>
              <a:rPr lang="en-US" sz="5400" b="1" dirty="0"/>
              <a:t>Figure 1) </a:t>
            </a:r>
            <a:r>
              <a:rPr lang="en-US" sz="5400" dirty="0"/>
              <a:t>Medication card information, consent for participation statement, rating scale and questions for feedback. </a:t>
            </a:r>
          </a:p>
          <a:p>
            <a:pPr marL="0" indent="0">
              <a:buNone/>
            </a:pPr>
            <a:r>
              <a:rPr lang="en-US" sz="5400" dirty="0"/>
              <a:t>Aspects included the educational value, effectiveness in medication reconciliation, feasibility in workflow, medication card design/organization, and recommendation for use in practice. </a:t>
            </a: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D6BDD618-0A73-B0CD-4A0B-320911E80E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4189000"/>
              </p:ext>
            </p:extLst>
          </p:nvPr>
        </p:nvGraphicFramePr>
        <p:xfrm>
          <a:off x="15203460" y="6121595"/>
          <a:ext cx="11990001" cy="8230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9"/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C13FDC91-65A9-4117-D99D-A38B22BFDB1D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 t="43594" b="1"/>
          <a:stretch>
            <a:fillRect/>
          </a:stretch>
        </p:blipFill>
        <p:spPr>
          <a:xfrm>
            <a:off x="24792542" y="20762699"/>
            <a:ext cx="11178090" cy="7583794"/>
          </a:xfrm>
          <a:prstGeom prst="rect">
            <a:avLst/>
          </a:prstGeom>
          <a:ln w="76200">
            <a:solidFill>
              <a:srgbClr val="5D739A"/>
            </a:solidFill>
          </a:ln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62ce654-f5af-4a45-9b20-5fdc4840ab60"/>
    <ds:schemaRef ds:uri="http://purl.org/dc/elements/1.1/"/>
    <ds:schemaRef ds:uri="http://schemas.microsoft.com/office/2006/metadata/properties"/>
    <ds:schemaRef ds:uri="http://schemas.microsoft.com/office/2006/documentManagement/types"/>
    <ds:schemaRef ds:uri="a2cd7ae3-5402-456d-8933-4c018a1804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517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94</cp:revision>
  <cp:lastPrinted>2006-11-02T20:06:02Z</cp:lastPrinted>
  <dcterms:created xsi:type="dcterms:W3CDTF">1998-05-12T01:50:54Z</dcterms:created>
  <dcterms:modified xsi:type="dcterms:W3CDTF">2026-03-30T17:53:54Z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