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7" r:id="rId5"/>
  </p:sldIdLst>
  <p:sldSz cx="51206400" cy="288036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51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ithili Deshpande" initials="MD" lastIdx="5" clrIdx="0">
    <p:extLst>
      <p:ext uri="{19B8F6BF-5375-455C-9EA6-DF929625EA0E}">
        <p15:presenceInfo xmlns:p15="http://schemas.microsoft.com/office/powerpoint/2012/main" userId="S-1-5-21-3267252026-959778862-486524141-50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7C80"/>
    <a:srgbClr val="AD0000"/>
    <a:srgbClr val="C30000"/>
    <a:srgbClr val="FF9999"/>
    <a:srgbClr val="5D739A"/>
    <a:srgbClr val="8784C7"/>
    <a:srgbClr val="AD84C6"/>
    <a:srgbClr val="BD9DD1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17" autoAdjust="0"/>
    <p:restoredTop sz="94723"/>
  </p:normalViewPr>
  <p:slideViewPr>
    <p:cSldViewPr snapToGrid="0">
      <p:cViewPr varScale="1">
        <p:scale>
          <a:sx n="25" d="100"/>
          <a:sy n="25" d="100"/>
        </p:scale>
        <p:origin x="942" y="90"/>
      </p:cViewPr>
      <p:guideLst>
        <p:guide orient="horz" pos="3251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siuecougars-my.sharepoint.com/personal/andball_siue_edu/Documents/P4%20Year/ImPaCT%20Project/Data%20Analysis%20Sheet%20C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siuecougars-my.sharepoint.com/personal/andball_siue_edu/Documents/P4%20Year/ImPaCT%20Project/Data%20Analysis%20Sheet%20C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8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 sz="4800" b="1" dirty="0"/>
              <a:t>Percentage</a:t>
            </a:r>
            <a:r>
              <a:rPr lang="en-US" sz="4800" b="1" baseline="0" dirty="0"/>
              <a:t> </a:t>
            </a:r>
            <a:r>
              <a:rPr lang="en-US" sz="4800" b="1" dirty="0"/>
              <a:t>of Antibiotics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8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"/>
          <c:w val="1"/>
          <c:h val="0.917702376752370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'Antibiotic (with filters)'!$M$9</c:f>
              <c:strCache>
                <c:ptCount val="1"/>
                <c:pt idx="0">
                  <c:v>% of ABX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2.0819445165065195E-3"/>
                  <c:y val="0.30193865326961244"/>
                </c:manualLayout>
              </c:layout>
              <c:tx>
                <c:rich>
                  <a:bodyPr/>
                  <a:lstStyle/>
                  <a:p>
                    <a:fld id="{898B0E0A-4289-4CBB-8B66-A5A63FAFE0A8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Eligible</a:t>
                    </a:r>
                    <a:r>
                      <a:rPr lang="en-US" baseline="0" dirty="0"/>
                      <a:t> for IVP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732391687861109"/>
                      <c:h val="0.395383460617708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2FF-41B5-88BA-C0620BD47563}"/>
                </c:ext>
              </c:extLst>
            </c:dLbl>
            <c:dLbl>
              <c:idx val="1"/>
              <c:layout>
                <c:manualLayout>
                  <c:x val="4.1639300161727746E-3"/>
                  <c:y val="0.41315425483699092"/>
                </c:manualLayout>
              </c:layout>
              <c:tx>
                <c:rich>
                  <a:bodyPr/>
                  <a:lstStyle/>
                  <a:p>
                    <a:fld id="{AFCE5AD1-E62D-48A7-9DC4-3655373B796C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Only</a:t>
                    </a:r>
                    <a:r>
                      <a:rPr lang="en-US" baseline="0" dirty="0"/>
                      <a:t> IVPB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108332917354256"/>
                      <c:h val="0.2974250009385974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B2FF-41B5-88BA-C0620BD475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'Antibiotic (with filters)'!$N$8:$O$8</c:f>
              <c:strCache>
                <c:ptCount val="2"/>
                <c:pt idx="0">
                  <c:v>Could be IVP</c:v>
                </c:pt>
                <c:pt idx="1">
                  <c:v>Only IVPB</c:v>
                </c:pt>
              </c:strCache>
            </c:strRef>
          </c:cat>
          <c:val>
            <c:numRef>
              <c:f>'Antibiotic (with filters)'!$N$9:$O$9</c:f>
              <c:numCache>
                <c:formatCode>0%</c:formatCode>
                <c:ptCount val="2"/>
                <c:pt idx="0">
                  <c:v>0.6</c:v>
                </c:pt>
                <c:pt idx="1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2A-42E1-B146-639383375E3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446529567"/>
        <c:axId val="1446530047"/>
      </c:barChart>
      <c:catAx>
        <c:axId val="144652956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446530047"/>
        <c:crosses val="autoZero"/>
        <c:auto val="1"/>
        <c:lblAlgn val="ctr"/>
        <c:lblOffset val="100"/>
        <c:noMultiLvlLbl val="0"/>
      </c:catAx>
      <c:valAx>
        <c:axId val="1446530047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4465295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4800" b="1" baseline="0" dirty="0"/>
              <a:t>Impact of Age on # of IV Lines</a:t>
            </a:r>
            <a:endParaRPr lang="en-US" sz="4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'Age + lines + time'!$K$3</c:f>
              <c:strCache>
                <c:ptCount val="1"/>
                <c:pt idx="0">
                  <c:v>Only 1 IV Line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'Age + lines + time'!$J$4:$J$7</c:f>
              <c:strCache>
                <c:ptCount val="4"/>
                <c:pt idx="0">
                  <c:v>18-44</c:v>
                </c:pt>
                <c:pt idx="1">
                  <c:v>45-64</c:v>
                </c:pt>
                <c:pt idx="2">
                  <c:v>65-89</c:v>
                </c:pt>
                <c:pt idx="3">
                  <c:v>&gt;90</c:v>
                </c:pt>
              </c:strCache>
            </c:strRef>
          </c:cat>
          <c:val>
            <c:numRef>
              <c:f>'Age + lines + time'!$K$4:$K$7</c:f>
              <c:numCache>
                <c:formatCode>General</c:formatCode>
                <c:ptCount val="4"/>
                <c:pt idx="0">
                  <c:v>15</c:v>
                </c:pt>
                <c:pt idx="1">
                  <c:v>25</c:v>
                </c:pt>
                <c:pt idx="2">
                  <c:v>38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03-4637-8451-BC03215D0B5F}"/>
            </c:ext>
          </c:extLst>
        </c:ser>
        <c:ser>
          <c:idx val="1"/>
          <c:order val="1"/>
          <c:tx>
            <c:strRef>
              <c:f>'Age + lines + time'!$L$3</c:f>
              <c:strCache>
                <c:ptCount val="1"/>
                <c:pt idx="0">
                  <c:v>&gt;1 IV Line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'Age + lines + time'!$J$4:$J$7</c:f>
              <c:strCache>
                <c:ptCount val="4"/>
                <c:pt idx="0">
                  <c:v>18-44</c:v>
                </c:pt>
                <c:pt idx="1">
                  <c:v>45-64</c:v>
                </c:pt>
                <c:pt idx="2">
                  <c:v>65-89</c:v>
                </c:pt>
                <c:pt idx="3">
                  <c:v>&gt;90</c:v>
                </c:pt>
              </c:strCache>
            </c:strRef>
          </c:cat>
          <c:val>
            <c:numRef>
              <c:f>'Age + lines + time'!$L$4:$L$7</c:f>
              <c:numCache>
                <c:formatCode>General</c:formatCode>
                <c:ptCount val="4"/>
                <c:pt idx="0">
                  <c:v>6</c:v>
                </c:pt>
                <c:pt idx="1">
                  <c:v>12</c:v>
                </c:pt>
                <c:pt idx="2">
                  <c:v>36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03-4637-8451-BC03215D0B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28266944"/>
        <c:axId val="1628268864"/>
      </c:barChart>
      <c:catAx>
        <c:axId val="1628266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4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8268864"/>
        <c:crosses val="autoZero"/>
        <c:auto val="1"/>
        <c:lblAlgn val="ctr"/>
        <c:lblOffset val="100"/>
        <c:noMultiLvlLbl val="0"/>
      </c:catAx>
      <c:valAx>
        <c:axId val="1628268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4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8266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48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4800">
                <a:solidFill>
                  <a:schemeClr val="tx1"/>
                </a:solidFill>
              </a:rPr>
              <a:t>Time to 1St antibiotic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8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0"/>
      <c:rotY val="0"/>
      <c:depthPercent val="100"/>
      <c:rAngAx val="0"/>
    </c:view3D>
    <c:floor>
      <c:thickness val="0"/>
      <c:spPr>
        <a:solidFill>
          <a:schemeClr val="lt1"/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FF0000"/>
            </a:solidFill>
            <a:ln>
              <a:solidFill>
                <a:schemeClr val="accent1"/>
              </a:solidFill>
            </a:ln>
            <a:effectLst/>
            <a:sp3d>
              <a:contourClr>
                <a:schemeClr val="accent1"/>
              </a:contourClr>
            </a:sp3d>
          </c:spPr>
          <c:invertIfNegative val="0"/>
          <c:cat>
            <c:strRef>
              <c:f>Sheet1!$A$2:$A$3</c:f>
              <c:strCache>
                <c:ptCount val="2"/>
                <c:pt idx="0">
                  <c:v>&lt;60 minutes</c:v>
                </c:pt>
                <c:pt idx="1">
                  <c:v>≥60 minutes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0.61</c:v>
                </c:pt>
                <c:pt idx="1">
                  <c:v>0.39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8C-4C9D-85BF-2D8B6A7681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0"/>
        <c:gapDepth val="0"/>
        <c:shape val="box"/>
        <c:axId val="1658911760"/>
        <c:axId val="1658911280"/>
        <c:axId val="0"/>
      </c:bar3DChart>
      <c:catAx>
        <c:axId val="1658911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4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58911280"/>
        <c:crosses val="autoZero"/>
        <c:auto val="1"/>
        <c:lblAlgn val="ctr"/>
        <c:lblOffset val="100"/>
        <c:noMultiLvlLbl val="0"/>
      </c:catAx>
      <c:valAx>
        <c:axId val="1658911280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4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58911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4">
  <a:schemeClr val="accent4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/>
      </a:solidFill>
      <a:sp3d/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4.8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1.1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2.2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3.6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6.4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7.1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46.7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16.3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41.9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6.6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8.6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0.0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1.8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3.5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4.7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4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5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fld id="{D071F007-1291-471D-8277-D0976C0165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491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71F007-1291-471D-8277-D0976C0165F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04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4" y="8947369"/>
            <a:ext cx="43526075" cy="61745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16322040"/>
            <a:ext cx="35845751" cy="7360920"/>
          </a:xfrm>
        </p:spPr>
        <p:txBody>
          <a:bodyPr/>
          <a:lstStyle>
            <a:lvl1pPr marL="0" indent="0" algn="ctr">
              <a:buNone/>
              <a:defRPr/>
            </a:lvl1pPr>
            <a:lvl2pPr marL="360045" indent="0" algn="ctr">
              <a:buNone/>
              <a:defRPr/>
            </a:lvl2pPr>
            <a:lvl3pPr marL="720090" indent="0" algn="ctr">
              <a:buNone/>
              <a:defRPr/>
            </a:lvl3pPr>
            <a:lvl4pPr marL="1080135" indent="0" algn="ctr">
              <a:buNone/>
              <a:defRPr/>
            </a:lvl4pPr>
            <a:lvl5pPr marL="1440180" indent="0" algn="ctr">
              <a:buNone/>
              <a:defRPr/>
            </a:lvl5pPr>
            <a:lvl6pPr marL="1800225" indent="0" algn="ctr">
              <a:buNone/>
              <a:defRPr/>
            </a:lvl6pPr>
            <a:lvl7pPr marL="2160270" indent="0" algn="ctr">
              <a:buNone/>
              <a:defRPr/>
            </a:lvl7pPr>
            <a:lvl8pPr marL="2520315" indent="0" algn="ctr">
              <a:buNone/>
              <a:defRPr/>
            </a:lvl8pPr>
            <a:lvl9pPr marL="288036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96BE3-0845-4110-9F5B-ACA10210A2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032A0-9072-4367-A512-E616B88E42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85514" y="2560320"/>
            <a:ext cx="10880725" cy="230428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0164" y="2560320"/>
            <a:ext cx="32492950" cy="230428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EB0ED-EA5B-4569-A7D8-99B3B49A78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851DE-63B7-4A8E-A59E-20A58B7B95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1" y="18508564"/>
            <a:ext cx="43526075" cy="5720715"/>
          </a:xfrm>
        </p:spPr>
        <p:txBody>
          <a:bodyPr anchor="t"/>
          <a:lstStyle>
            <a:lvl1pPr algn="l">
              <a:defRPr sz="315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1" y="12207776"/>
            <a:ext cx="43526075" cy="6300788"/>
          </a:xfrm>
        </p:spPr>
        <p:txBody>
          <a:bodyPr anchor="b"/>
          <a:lstStyle>
            <a:lvl1pPr marL="0" indent="0">
              <a:buNone/>
              <a:defRPr sz="1575"/>
            </a:lvl1pPr>
            <a:lvl2pPr marL="360045" indent="0">
              <a:buNone/>
              <a:defRPr sz="1418"/>
            </a:lvl2pPr>
            <a:lvl3pPr marL="720090" indent="0">
              <a:buNone/>
              <a:defRPr sz="1260"/>
            </a:lvl3pPr>
            <a:lvl4pPr marL="1080135" indent="0">
              <a:buNone/>
              <a:defRPr sz="1103"/>
            </a:lvl4pPr>
            <a:lvl5pPr marL="1440180" indent="0">
              <a:buNone/>
              <a:defRPr sz="1103"/>
            </a:lvl5pPr>
            <a:lvl6pPr marL="1800225" indent="0">
              <a:buNone/>
              <a:defRPr sz="1103"/>
            </a:lvl6pPr>
            <a:lvl7pPr marL="2160270" indent="0">
              <a:buNone/>
              <a:defRPr sz="1103"/>
            </a:lvl7pPr>
            <a:lvl8pPr marL="2520315" indent="0">
              <a:buNone/>
              <a:defRPr sz="1103"/>
            </a:lvl8pPr>
            <a:lvl9pPr marL="2880360" indent="0">
              <a:buNone/>
              <a:defRPr sz="11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6EB74-01EA-41B6-9568-6B66CC78D6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164" y="8321040"/>
            <a:ext cx="21686837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1" y="8321040"/>
            <a:ext cx="21686838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76DBA-CCCC-45C7-8D8C-684B4F83CA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53895"/>
            <a:ext cx="46085125" cy="4800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9" y="6447057"/>
            <a:ext cx="22625050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9" y="9134893"/>
            <a:ext cx="22625050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6447057"/>
            <a:ext cx="22632988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9134893"/>
            <a:ext cx="22632988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7347-4B18-43FD-B2FD-89EFC73ECA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E70E2-30CA-47AC-B627-A986918166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FE1A9-0039-42BE-8F87-49C5B7C850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46394"/>
            <a:ext cx="16846550" cy="4880610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146393"/>
            <a:ext cx="28625800" cy="24583073"/>
          </a:xfrm>
        </p:spPr>
        <p:txBody>
          <a:bodyPr/>
          <a:lstStyle>
            <a:lvl1pPr>
              <a:defRPr sz="2520"/>
            </a:lvl1pPr>
            <a:lvl2pPr>
              <a:defRPr sz="2205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9" y="6027003"/>
            <a:ext cx="16846550" cy="1970246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91AF8-C919-4FC5-9A8F-465D7B3DED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6" y="20162520"/>
            <a:ext cx="30724475" cy="2380298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6" y="2574072"/>
            <a:ext cx="30724475" cy="17282160"/>
          </a:xfrm>
        </p:spPr>
        <p:txBody>
          <a:bodyPr/>
          <a:lstStyle>
            <a:lvl1pPr marL="0" indent="0">
              <a:buNone/>
              <a:defRPr sz="2520"/>
            </a:lvl1pPr>
            <a:lvl2pPr marL="360045" indent="0">
              <a:buNone/>
              <a:defRPr sz="2205"/>
            </a:lvl2pPr>
            <a:lvl3pPr marL="720090" indent="0">
              <a:buNone/>
              <a:defRPr sz="1890"/>
            </a:lvl3pPr>
            <a:lvl4pPr marL="1080135" indent="0">
              <a:buNone/>
              <a:defRPr sz="1575"/>
            </a:lvl4pPr>
            <a:lvl5pPr marL="1440180" indent="0">
              <a:buNone/>
              <a:defRPr sz="1575"/>
            </a:lvl5pPr>
            <a:lvl6pPr marL="1800225" indent="0">
              <a:buNone/>
              <a:defRPr sz="1575"/>
            </a:lvl6pPr>
            <a:lvl7pPr marL="2160270" indent="0">
              <a:buNone/>
              <a:defRPr sz="1575"/>
            </a:lvl7pPr>
            <a:lvl8pPr marL="2520315" indent="0">
              <a:buNone/>
              <a:defRPr sz="1575"/>
            </a:lvl8pPr>
            <a:lvl9pPr marL="2880360" indent="0">
              <a:buNone/>
              <a:defRPr sz="1575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6" y="22542817"/>
            <a:ext cx="30724475" cy="338042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5831B-94D4-481E-ADDA-11D665AAE4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0164" y="2560320"/>
            <a:ext cx="4352607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0164" y="8321040"/>
            <a:ext cx="43526075" cy="17282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40163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9" y="26243280"/>
            <a:ext cx="16214725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ct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fld id="{A9BE1DDC-285F-4D3E-B3A5-D383460F9E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+mj-lt"/>
          <a:ea typeface="+mj-ea"/>
          <a:cs typeface="+mj-cs"/>
        </a:defRPr>
      </a:lvl1pPr>
      <a:lvl2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2pPr>
      <a:lvl3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3pPr>
      <a:lvl4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4pPr>
      <a:lvl5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5pPr>
      <a:lvl6pPr marL="36004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6pPr>
      <a:lvl7pPr marL="72009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7pPr>
      <a:lvl8pPr marL="108013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8pPr>
      <a:lvl9pPr marL="144018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9pPr>
    </p:titleStyle>
    <p:bodyStyle>
      <a:lvl1pPr marL="1542693" indent="-1542693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4254">
          <a:solidFill>
            <a:schemeClr val="tx1"/>
          </a:solidFill>
          <a:latin typeface="+mn-lt"/>
          <a:ea typeface="+mn-ea"/>
          <a:cs typeface="+mn-cs"/>
        </a:defRPr>
      </a:lvl1pPr>
      <a:lvl2pPr marL="3346669" indent="-1282660" algn="l" defTabSz="4121766" rtl="0" eaLnBrk="0" fontAlgn="base" hangingPunct="0">
        <a:spcBef>
          <a:spcPct val="20000"/>
        </a:spcBef>
        <a:spcAft>
          <a:spcPct val="0"/>
        </a:spcAft>
        <a:buChar char="–"/>
        <a:defRPr sz="12521">
          <a:solidFill>
            <a:schemeClr val="tx1"/>
          </a:solidFill>
          <a:latin typeface="+mn-lt"/>
        </a:defRPr>
      </a:lvl2pPr>
      <a:lvl3pPr marL="5150644" indent="-1028879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0789">
          <a:solidFill>
            <a:schemeClr val="tx1"/>
          </a:solidFill>
          <a:latin typeface="+mn-lt"/>
        </a:defRPr>
      </a:lvl3pPr>
      <a:lvl4pPr marL="7207151" indent="-1021378" algn="l" defTabSz="4121766" rtl="0" eaLnBrk="0" fontAlgn="base" hangingPunct="0">
        <a:spcBef>
          <a:spcPct val="20000"/>
        </a:spcBef>
        <a:spcAft>
          <a:spcPct val="0"/>
        </a:spcAft>
        <a:buChar char="–"/>
        <a:defRPr sz="9056">
          <a:solidFill>
            <a:schemeClr val="tx1"/>
          </a:solidFill>
          <a:latin typeface="+mn-lt"/>
        </a:defRPr>
      </a:lvl4pPr>
      <a:lvl5pPr marL="926490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5pPr>
      <a:lvl6pPr marL="962495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6pPr>
      <a:lvl7pPr marL="998499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7pPr>
      <a:lvl8pPr marL="1034504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8pPr>
      <a:lvl9pPr marL="1070508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2.xml"/><Relationship Id="rId13" Type="http://schemas.openxmlformats.org/officeDocument/2006/relationships/customXml" Target="../ink/ink7.xml"/><Relationship Id="rId18" Type="http://schemas.openxmlformats.org/officeDocument/2006/relationships/customXml" Target="../ink/ink12.xml"/><Relationship Id="rId26" Type="http://schemas.openxmlformats.org/officeDocument/2006/relationships/image" Target="../media/image1.png"/><Relationship Id="rId3" Type="http://schemas.openxmlformats.org/officeDocument/2006/relationships/notesSlide" Target="../notesSlides/notesSlide1.xml"/><Relationship Id="rId21" Type="http://schemas.openxmlformats.org/officeDocument/2006/relationships/customXml" Target="../ink/ink15.xml"/><Relationship Id="rId7" Type="http://schemas.openxmlformats.org/officeDocument/2006/relationships/image" Target="../media/image4.png"/><Relationship Id="rId12" Type="http://schemas.openxmlformats.org/officeDocument/2006/relationships/customXml" Target="../ink/ink6.xml"/><Relationship Id="rId17" Type="http://schemas.openxmlformats.org/officeDocument/2006/relationships/customXml" Target="../ink/ink11.xml"/><Relationship Id="rId25" Type="http://schemas.openxmlformats.org/officeDocument/2006/relationships/customXml" Target="../ink/ink19.xml"/><Relationship Id="rId2" Type="http://schemas.openxmlformats.org/officeDocument/2006/relationships/slideLayout" Target="../slideLayouts/slideLayout7.xml"/><Relationship Id="rId16" Type="http://schemas.openxmlformats.org/officeDocument/2006/relationships/customXml" Target="../ink/ink10.xml"/><Relationship Id="rId20" Type="http://schemas.openxmlformats.org/officeDocument/2006/relationships/customXml" Target="../ink/ink14.xml"/><Relationship Id="rId29" Type="http://schemas.openxmlformats.org/officeDocument/2006/relationships/chart" Target="../charts/chart3.xml"/><Relationship Id="rId1" Type="http://schemas.openxmlformats.org/officeDocument/2006/relationships/tags" Target="../tags/tag1.xml"/><Relationship Id="rId11" Type="http://schemas.openxmlformats.org/officeDocument/2006/relationships/customXml" Target="../ink/ink5.xml"/><Relationship Id="rId24" Type="http://schemas.openxmlformats.org/officeDocument/2006/relationships/customXml" Target="../ink/ink18.xml"/><Relationship Id="rId15" Type="http://schemas.openxmlformats.org/officeDocument/2006/relationships/customXml" Target="../ink/ink9.xml"/><Relationship Id="rId23" Type="http://schemas.openxmlformats.org/officeDocument/2006/relationships/customXml" Target="../ink/ink17.xml"/><Relationship Id="rId28" Type="http://schemas.openxmlformats.org/officeDocument/2006/relationships/chart" Target="../charts/chart2.xml"/><Relationship Id="rId10" Type="http://schemas.openxmlformats.org/officeDocument/2006/relationships/customXml" Target="../ink/ink4.xml"/><Relationship Id="rId19" Type="http://schemas.openxmlformats.org/officeDocument/2006/relationships/customXml" Target="../ink/ink13.xml"/><Relationship Id="rId4" Type="http://schemas.openxmlformats.org/officeDocument/2006/relationships/customXml" Target="../ink/ink1.xml"/><Relationship Id="rId9" Type="http://schemas.openxmlformats.org/officeDocument/2006/relationships/customXml" Target="../ink/ink3.xml"/><Relationship Id="rId14" Type="http://schemas.openxmlformats.org/officeDocument/2006/relationships/customXml" Target="../ink/ink8.xml"/><Relationship Id="rId22" Type="http://schemas.openxmlformats.org/officeDocument/2006/relationships/customXml" Target="../ink/ink16.xml"/><Relationship Id="rId27" Type="http://schemas.openxmlformats.org/officeDocument/2006/relationships/chart" Target="../charts/chart1.xml"/><Relationship Id="rId30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605">
            <a:extLst>
              <a:ext uri="{FF2B5EF4-FFF2-40B4-BE49-F238E27FC236}">
                <a16:creationId xmlns:a16="http://schemas.microsoft.com/office/drawing/2014/main" id="{29E51F4A-00D9-451F-90B5-AD0A21C78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23" y="4564277"/>
            <a:ext cx="12168471" cy="1574444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BACKGROUND</a:t>
            </a:r>
          </a:p>
        </p:txBody>
      </p:sp>
      <p:sp>
        <p:nvSpPr>
          <p:cNvPr id="10" name="Text Box 4607">
            <a:extLst>
              <a:ext uri="{FF2B5EF4-FFF2-40B4-BE49-F238E27FC236}">
                <a16:creationId xmlns:a16="http://schemas.microsoft.com/office/drawing/2014/main" id="{634DC8F5-E345-4ADB-B48E-1F31421B0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160" y="14091736"/>
            <a:ext cx="12200134" cy="153211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METHODS</a:t>
            </a:r>
          </a:p>
        </p:txBody>
      </p:sp>
      <p:sp>
        <p:nvSpPr>
          <p:cNvPr id="12" name="Text Box 4607">
            <a:extLst>
              <a:ext uri="{FF2B5EF4-FFF2-40B4-BE49-F238E27FC236}">
                <a16:creationId xmlns:a16="http://schemas.microsoft.com/office/drawing/2014/main" id="{D83FB904-192E-40FC-B8CE-1BD24E82E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14271" y="15781944"/>
            <a:ext cx="12917595" cy="154927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CONCLUSION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05A69D-F5D7-4118-B676-5D09CF0E6E46}"/>
              </a:ext>
            </a:extLst>
          </p:cNvPr>
          <p:cNvSpPr/>
          <p:nvPr/>
        </p:nvSpPr>
        <p:spPr>
          <a:xfrm>
            <a:off x="502160" y="6416326"/>
            <a:ext cx="12200133" cy="747897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</a:rPr>
              <a:t>Rapid administration of intravenous (IV) antibiotics is critical for reducing sepsis-related mortality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</a:rPr>
              <a:t>IV push (IVP) administration is faster than IV piggyback (IVPB) and may free up IV lines for other medications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</a:rPr>
              <a:t>Retrospective data has shown that giving the first dose via IVP does not result in decreased effectiveness or an increase in hypersensitivity reactions</a:t>
            </a:r>
            <a:r>
              <a:rPr lang="en-US" sz="4000" baseline="30000" dirty="0">
                <a:latin typeface="+mn-lt"/>
              </a:rPr>
              <a:t>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</a:rPr>
              <a:t>Carlinville Area Hospital is a rural-critical access facility with limited resources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</a:rPr>
              <a:t>Reducing antibiotic administration time may improve patient outcomes and decrease nursing workload</a:t>
            </a:r>
            <a:endParaRPr lang="en-US" sz="8000" dirty="0">
              <a:latin typeface="+mn-lt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A641A2-86B6-474C-AEA8-ABA41359313B}"/>
              </a:ext>
            </a:extLst>
          </p:cNvPr>
          <p:cNvSpPr txBox="1"/>
          <p:nvPr/>
        </p:nvSpPr>
        <p:spPr>
          <a:xfrm>
            <a:off x="1137307" y="15623851"/>
            <a:ext cx="11686522" cy="1301894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b="1" dirty="0">
                <a:latin typeface="+mn-lt"/>
              </a:rPr>
              <a:t>Study design: </a:t>
            </a:r>
            <a:r>
              <a:rPr lang="en-US" sz="4000" dirty="0">
                <a:latin typeface="+mn-lt"/>
              </a:rPr>
              <a:t>Single-center retrospective chart review</a:t>
            </a:r>
          </a:p>
          <a:p>
            <a:r>
              <a:rPr lang="en-US" sz="4000" b="1" dirty="0">
                <a:latin typeface="+mn-lt"/>
              </a:rPr>
              <a:t>Time frame</a:t>
            </a:r>
            <a:r>
              <a:rPr lang="en-US" sz="4000" dirty="0">
                <a:latin typeface="+mn-lt"/>
              </a:rPr>
              <a:t>: October 2024 – August 2025</a:t>
            </a:r>
          </a:p>
          <a:p>
            <a:r>
              <a:rPr lang="en-US" sz="4000" b="1" dirty="0">
                <a:latin typeface="+mn-lt"/>
              </a:rPr>
              <a:t>Inclusion criteria</a:t>
            </a:r>
            <a:r>
              <a:rPr lang="en-US" sz="4000" dirty="0">
                <a:latin typeface="+mn-lt"/>
              </a:rPr>
              <a:t>: 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</a:rPr>
              <a:t>Sepsis diagnosis in the emergency department</a:t>
            </a:r>
          </a:p>
          <a:p>
            <a:r>
              <a:rPr lang="en-US" sz="4000" b="1" dirty="0">
                <a:latin typeface="+mn-lt"/>
              </a:rPr>
              <a:t>Exclusion criteria</a:t>
            </a:r>
            <a:r>
              <a:rPr lang="en-US" sz="4000" dirty="0">
                <a:latin typeface="+mn-lt"/>
              </a:rPr>
              <a:t>: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</a:rPr>
              <a:t> &lt;18 years of age or not treated with IV antibiotics</a:t>
            </a:r>
          </a:p>
          <a:p>
            <a:r>
              <a:rPr lang="en-US" sz="4000" b="1" dirty="0">
                <a:latin typeface="+mn-lt"/>
              </a:rPr>
              <a:t>Data collected: 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</a:rPr>
              <a:t>Time from sepsis diagnosis to antibiotic administration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</a:rPr>
              <a:t>Antibiotic received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</a:rPr>
              <a:t>Infusion time for each antibiotic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</a:rPr>
              <a:t>Number of IV lines available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</a:rPr>
              <a:t>Patient age </a:t>
            </a:r>
          </a:p>
          <a:p>
            <a:r>
              <a:rPr lang="en-US" sz="4000" b="1" dirty="0">
                <a:latin typeface="+mn-lt"/>
              </a:rPr>
              <a:t>Primary endpoint</a:t>
            </a:r>
            <a:r>
              <a:rPr lang="en-US" sz="4000" dirty="0">
                <a:latin typeface="+mn-lt"/>
              </a:rPr>
              <a:t>: 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</a:rPr>
              <a:t>Percentage of antibiotics that could be transitioned from IVPB to IVP</a:t>
            </a:r>
          </a:p>
          <a:p>
            <a:r>
              <a:rPr lang="en-US" sz="4000" b="1" dirty="0">
                <a:latin typeface="+mn-lt"/>
              </a:rPr>
              <a:t>Secondary endpoints</a:t>
            </a:r>
            <a:r>
              <a:rPr lang="en-US" sz="4000" dirty="0">
                <a:latin typeface="+mn-lt"/>
              </a:rPr>
              <a:t>: 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</a:rPr>
              <a:t>Impact of patient age on the number of IV lines 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</a:rPr>
              <a:t>Percentage of patients that met goal of antibiotic administration within one-hour of sepsis diagnosis 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</a:rPr>
              <a:t>Amount of IV-line time that could be saved</a:t>
            </a:r>
            <a:r>
              <a:rPr lang="en-US" sz="4000" dirty="0"/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2610FB-8CC4-4241-A3FF-84F81A61B9EF}"/>
              </a:ext>
            </a:extLst>
          </p:cNvPr>
          <p:cNvSpPr txBox="1"/>
          <p:nvPr/>
        </p:nvSpPr>
        <p:spPr>
          <a:xfrm>
            <a:off x="38079986" y="17486357"/>
            <a:ext cx="12851880" cy="33855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  <a:cs typeface="Calibri"/>
              </a:rPr>
              <a:t>The data supports transitioning to IV push administration for eligible antibiotics to improve time to first antibiotic in sepsis management and optimize IV-line use in a resource-limited emergency department</a:t>
            </a:r>
            <a:endParaRPr lang="en-US" sz="4000" dirty="0">
              <a:latin typeface="+mn-lt"/>
              <a:cs typeface="Calibri" panose="020F050202020403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Text Box 4607">
            <a:extLst>
              <a:ext uri="{FF2B5EF4-FFF2-40B4-BE49-F238E27FC236}">
                <a16:creationId xmlns:a16="http://schemas.microsoft.com/office/drawing/2014/main" id="{E84590FB-75E8-48C3-B608-C96459B22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45895" y="4564277"/>
            <a:ext cx="23713412" cy="1551544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RESULTS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4558985" y="857173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4558985" y="857173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14:cNvPr>
              <p14:cNvContentPartPr/>
              <p14:nvPr/>
            </p14:nvContentPartPr>
            <p14:xfrm>
              <a:off x="33412175" y="18946367"/>
              <a:ext cx="66675" cy="66675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0078425" y="1561261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14:cNvPr>
              <p14:cNvContentPartPr/>
              <p14:nvPr/>
            </p14:nvContentPartPr>
            <p14:xfrm>
              <a:off x="34948367" y="13185647"/>
              <a:ext cx="66675" cy="66675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1614617" y="985189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14:cNvPr>
              <p14:cNvContentPartPr/>
              <p14:nvPr/>
            </p14:nvContentPartPr>
            <p14:xfrm>
              <a:off x="30851855" y="20546567"/>
              <a:ext cx="66675" cy="66675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7518105" y="1721281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14:cNvPr>
              <p14:cNvContentPartPr/>
              <p14:nvPr/>
            </p14:nvContentPartPr>
            <p14:xfrm>
              <a:off x="35076383" y="12353543"/>
              <a:ext cx="66675" cy="66675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1742633" y="9019793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14:cNvPr>
              <p14:cNvContentPartPr/>
              <p14:nvPr/>
            </p14:nvContentPartPr>
            <p14:xfrm>
              <a:off x="34052255" y="14529815"/>
              <a:ext cx="66675" cy="66675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0718505" y="11196065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222193" y="2009317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222193" y="2009317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222193" y="2009317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14:cNvPr>
              <p14:cNvContentPartPr/>
              <p14:nvPr/>
            </p14:nvContentPartPr>
            <p14:xfrm>
              <a:off x="34820351" y="10817351"/>
              <a:ext cx="66675" cy="66675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1486601" y="7483601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14:cNvPr>
              <p14:cNvContentPartPr/>
              <p14:nvPr/>
            </p14:nvContentPartPr>
            <p14:xfrm>
              <a:off x="30659831" y="13569695"/>
              <a:ext cx="66675" cy="66675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7326081" y="10235945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14:cNvPr>
              <p14:cNvContentPartPr/>
              <p14:nvPr/>
            </p14:nvContentPartPr>
            <p14:xfrm>
              <a:off x="-5760719" y="8257031"/>
              <a:ext cx="66675" cy="66675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9094469" y="4923281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14:cNvPr>
              <p14:cNvContentPartPr/>
              <p14:nvPr/>
            </p14:nvContentPartPr>
            <p14:xfrm>
              <a:off x="8641079" y="12609575"/>
              <a:ext cx="66675" cy="66675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307329" y="9275825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14:cNvPr>
              <p14:cNvContentPartPr/>
              <p14:nvPr/>
            </p14:nvContentPartPr>
            <p14:xfrm>
              <a:off x="47749967" y="21442679"/>
              <a:ext cx="66675" cy="66675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4416217" y="18108929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14:cNvPr>
              <p14:cNvContentPartPr/>
              <p14:nvPr/>
            </p14:nvContentPartPr>
            <p14:xfrm>
              <a:off x="53574695" y="21634703"/>
              <a:ext cx="66675" cy="66675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0240945" y="18300953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14:cNvPr>
              <p14:cNvContentPartPr/>
              <p14:nvPr/>
            </p14:nvContentPartPr>
            <p14:xfrm>
              <a:off x="-3712463" y="11073383"/>
              <a:ext cx="66675" cy="66675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7046213" y="7739633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14:cNvPr>
              <p14:cNvContentPartPr/>
              <p14:nvPr/>
            </p14:nvContentPartPr>
            <p14:xfrm>
              <a:off x="32580071" y="10497311"/>
              <a:ext cx="66675" cy="66675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9246321" y="7163561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14:cNvPr>
              <p14:cNvContentPartPr/>
              <p14:nvPr/>
            </p14:nvContentPartPr>
            <p14:xfrm>
              <a:off x="32132015" y="22018751"/>
              <a:ext cx="66675" cy="66675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798265" y="18685001"/>
                <a:ext cx="6667500" cy="6667500"/>
              </a:xfrm>
              <a:prstGeom prst="rect">
                <a:avLst/>
              </a:prstGeom>
            </p:spPr>
          </p:pic>
        </mc:Fallback>
      </mc:AlternateContent>
      <p:sp>
        <p:nvSpPr>
          <p:cNvPr id="44" name="Text Box 4607">
            <a:extLst>
              <a:ext uri="{FF2B5EF4-FFF2-40B4-BE49-F238E27FC236}">
                <a16:creationId xmlns:a16="http://schemas.microsoft.com/office/drawing/2014/main" id="{E84590FB-75E8-48C3-B608-C96459B22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79989" y="4564277"/>
            <a:ext cx="12786158" cy="155154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DISCUSSION </a:t>
            </a:r>
          </a:p>
        </p:txBody>
      </p:sp>
      <p:sp>
        <p:nvSpPr>
          <p:cNvPr id="41" name="Rectangle 2">
            <a:extLst>
              <a:ext uri="{FF2B5EF4-FFF2-40B4-BE49-F238E27FC236}">
                <a16:creationId xmlns:a16="http://schemas.microsoft.com/office/drawing/2014/main" id="{D5530633-EDE5-400A-B6C8-9D11D914B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8239"/>
            <a:ext cx="51206400" cy="4343959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90" dirty="0">
              <a:latin typeface="Times" pitchFamily="-124" charset="0"/>
            </a:endParaRPr>
          </a:p>
        </p:txBody>
      </p:sp>
      <p:sp>
        <p:nvSpPr>
          <p:cNvPr id="42" name="Rectangle 28">
            <a:extLst>
              <a:ext uri="{FF2B5EF4-FFF2-40B4-BE49-F238E27FC236}">
                <a16:creationId xmlns:a16="http://schemas.microsoft.com/office/drawing/2014/main" id="{B8C5FEDE-6D25-4026-9CB2-DC8993390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10332" y="-138239"/>
            <a:ext cx="11096068" cy="4311121"/>
          </a:xfrm>
          <a:prstGeom prst="rect">
            <a:avLst/>
          </a:prstGeom>
          <a:solidFill>
            <a:schemeClr val="tx1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43" name="TextBox 14">
            <a:extLst>
              <a:ext uri="{FF2B5EF4-FFF2-40B4-BE49-F238E27FC236}">
                <a16:creationId xmlns:a16="http://schemas.microsoft.com/office/drawing/2014/main" id="{F7A0E9A9-C0DF-4186-B4FC-4E6F836F6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51570" y="382492"/>
            <a:ext cx="28370581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8000" b="1" i="1" dirty="0">
                <a:solidFill>
                  <a:schemeClr val="bg1"/>
                </a:solidFill>
                <a:latin typeface="Arial"/>
                <a:cs typeface="Arial"/>
              </a:rPr>
              <a:t>Accelerating Sepsis Treatment Using IV Push Antibiotics</a:t>
            </a:r>
            <a:endParaRPr lang="en-US" sz="3600" b="1" i="1" u="none" strike="noStrike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ctr"/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Andrew Ballard, Pharm. D Candidate</a:t>
            </a:r>
          </a:p>
          <a:p>
            <a:pPr algn="ctr"/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Katie Ronald, Pharm. D, BCPS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FFA6DA6-95C2-4EE5-9B63-74A4EF3DABE8}"/>
              </a:ext>
            </a:extLst>
          </p:cNvPr>
          <p:cNvSpPr txBox="1"/>
          <p:nvPr/>
        </p:nvSpPr>
        <p:spPr>
          <a:xfrm>
            <a:off x="42830141" y="-467982"/>
            <a:ext cx="5656449" cy="40626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br>
              <a:rPr lang="en-US" sz="6600" cap="small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9600" cap="small" dirty="0">
                <a:solidFill>
                  <a:schemeClr val="bg1"/>
                </a:solidFill>
                <a:latin typeface="Calibri"/>
                <a:cs typeface="Calibri"/>
              </a:rPr>
              <a:t>School of </a:t>
            </a:r>
          </a:p>
          <a:p>
            <a:pPr algn="ctr"/>
            <a:r>
              <a:rPr lang="en-US" sz="9600" cap="small" dirty="0">
                <a:solidFill>
                  <a:schemeClr val="bg1"/>
                </a:solidFill>
                <a:latin typeface="Calibri"/>
                <a:cs typeface="Calibri"/>
              </a:rPr>
              <a:t>Pharmacy</a:t>
            </a:r>
          </a:p>
        </p:txBody>
      </p:sp>
      <p:sp>
        <p:nvSpPr>
          <p:cNvPr id="46" name="Rectangle 28">
            <a:extLst>
              <a:ext uri="{FF2B5EF4-FFF2-40B4-BE49-F238E27FC236}">
                <a16:creationId xmlns:a16="http://schemas.microsoft.com/office/drawing/2014/main" id="{E350CEE2-D586-4F7F-BEBC-8246F8416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540" y="-105402"/>
            <a:ext cx="11096068" cy="4311121"/>
          </a:xfrm>
          <a:prstGeom prst="rect">
            <a:avLst/>
          </a:prstGeom>
          <a:solidFill>
            <a:schemeClr val="tx1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1026" name="Picture 2" descr="SIUE Marketing and Communications - Graphic Design - Wordmarks for Download">
            <a:extLst>
              <a:ext uri="{FF2B5EF4-FFF2-40B4-BE49-F238E27FC236}">
                <a16:creationId xmlns:a16="http://schemas.microsoft.com/office/drawing/2014/main" id="{9D6D906D-2204-9DF5-2BA5-7F634768ED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99" t="18898" r="16236" b="41223"/>
          <a:stretch/>
        </p:blipFill>
        <p:spPr bwMode="auto">
          <a:xfrm>
            <a:off x="369042" y="-83997"/>
            <a:ext cx="10425305" cy="401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E83B130-1E8C-8F37-BBEC-F63A91596E88}"/>
              </a:ext>
            </a:extLst>
          </p:cNvPr>
          <p:cNvSpPr txBox="1"/>
          <p:nvPr/>
        </p:nvSpPr>
        <p:spPr>
          <a:xfrm>
            <a:off x="38079987" y="5412074"/>
            <a:ext cx="12786159" cy="461664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5400" dirty="0">
                <a:latin typeface="+mn-lt"/>
                <a:cs typeface="Calibri" panose="020F0502020204030204" pitchFamily="34" charset="0"/>
              </a:rPr>
              <a:t> 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  <a:cs typeface="Calibri" panose="020F0502020204030204" pitchFamily="34" charset="0"/>
              </a:rPr>
              <a:t>142 of 170 patients evaluated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  <a:cs typeface="Calibri" panose="020F0502020204030204" pitchFamily="34" charset="0"/>
              </a:rPr>
              <a:t>60% of the antibiotics administered can be given IVP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  <a:cs typeface="Calibri" panose="020F0502020204030204" pitchFamily="34" charset="0"/>
              </a:rPr>
              <a:t>60% of the patients had only one IV line available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  <a:cs typeface="Calibri" panose="020F0502020204030204" pitchFamily="34" charset="0"/>
              </a:rPr>
              <a:t>Switching eligible antibiotics to IVP (administered over ≤ 5 minutes) could reduce average antibiotic administration by 33 minutes</a:t>
            </a:r>
            <a:endParaRPr lang="en-US" sz="5400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58" name="Text Box 4607">
            <a:extLst>
              <a:ext uri="{FF2B5EF4-FFF2-40B4-BE49-F238E27FC236}">
                <a16:creationId xmlns:a16="http://schemas.microsoft.com/office/drawing/2014/main" id="{55AE7EA7-68CD-D4C9-4256-89AF87BC2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79989" y="10179465"/>
            <a:ext cx="12786158" cy="155154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FUTURE PLANS</a:t>
            </a:r>
          </a:p>
        </p:txBody>
      </p:sp>
      <p:sp>
        <p:nvSpPr>
          <p:cNvPr id="1024" name="TextBox 1023">
            <a:extLst>
              <a:ext uri="{FF2B5EF4-FFF2-40B4-BE49-F238E27FC236}">
                <a16:creationId xmlns:a16="http://schemas.microsoft.com/office/drawing/2014/main" id="{23AA00DC-B897-7104-A7F9-39A579B99A53}"/>
              </a:ext>
            </a:extLst>
          </p:cNvPr>
          <p:cNvSpPr txBox="1"/>
          <p:nvPr/>
        </p:nvSpPr>
        <p:spPr>
          <a:xfrm>
            <a:off x="38079987" y="11860322"/>
            <a:ext cx="12720440" cy="37856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  <a:cs typeface="Calibri" panose="020F0502020204030204" pitchFamily="34" charset="0"/>
              </a:rPr>
              <a:t>Develop and implement an emergency department protocol for administering the first antibiotic via IVP in sepsis cases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  <a:cs typeface="Calibri" panose="020F0502020204030204" pitchFamily="34" charset="0"/>
              </a:rPr>
              <a:t>Educate nursing and provider staff on IVP-eligible antibiotics and administration procedures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>
                <a:latin typeface="+mn-lt"/>
                <a:cs typeface="Calibri" panose="020F0502020204030204" pitchFamily="34" charset="0"/>
              </a:rPr>
              <a:t>Reassess outcomes after protocol implementation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E193779-ADC7-4E10-B0AE-5BC74E1FBB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066203"/>
              </p:ext>
            </p:extLst>
          </p:nvPr>
        </p:nvGraphicFramePr>
        <p:xfrm>
          <a:off x="13557258" y="6546318"/>
          <a:ext cx="12200133" cy="10734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7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CF007DDC-5955-3B1A-4BD8-04F5A26913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6060330"/>
              </p:ext>
            </p:extLst>
          </p:nvPr>
        </p:nvGraphicFramePr>
        <p:xfrm>
          <a:off x="26612356" y="6546319"/>
          <a:ext cx="10546951" cy="10734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8"/>
          </a:graphicData>
        </a:graphic>
      </p:graphicFrame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BB476BD0-0E83-016C-9739-D174F2C129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5853351"/>
              </p:ext>
            </p:extLst>
          </p:nvPr>
        </p:nvGraphicFramePr>
        <p:xfrm>
          <a:off x="13557257" y="17857337"/>
          <a:ext cx="12133457" cy="10304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9"/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7D0BEFAF-769B-9EE3-5227-02BD4D63EA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173607"/>
              </p:ext>
            </p:extLst>
          </p:nvPr>
        </p:nvGraphicFramePr>
        <p:xfrm>
          <a:off x="26545678" y="19492708"/>
          <a:ext cx="10440932" cy="87553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02046">
                  <a:extLst>
                    <a:ext uri="{9D8B030D-6E8A-4147-A177-3AD203B41FA5}">
                      <a16:colId xmlns:a16="http://schemas.microsoft.com/office/drawing/2014/main" val="1291192174"/>
                    </a:ext>
                  </a:extLst>
                </a:gridCol>
                <a:gridCol w="676275">
                  <a:extLst>
                    <a:ext uri="{9D8B030D-6E8A-4147-A177-3AD203B41FA5}">
                      <a16:colId xmlns:a16="http://schemas.microsoft.com/office/drawing/2014/main" val="1764297897"/>
                    </a:ext>
                  </a:extLst>
                </a:gridCol>
                <a:gridCol w="3962611">
                  <a:extLst>
                    <a:ext uri="{9D8B030D-6E8A-4147-A177-3AD203B41FA5}">
                      <a16:colId xmlns:a16="http://schemas.microsoft.com/office/drawing/2014/main" val="1462512729"/>
                    </a:ext>
                  </a:extLst>
                </a:gridCol>
              </a:tblGrid>
              <a:tr h="123891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b="1" u="none" strike="noStrike" dirty="0">
                          <a:effectLst/>
                        </a:rPr>
                        <a:t>Antibiotic </a:t>
                      </a:r>
                      <a:endParaRPr lang="en-US" sz="4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b="1" u="none" strike="noStrike" dirty="0">
                          <a:effectLst/>
                        </a:rPr>
                        <a:t>#</a:t>
                      </a:r>
                    </a:p>
                  </a:txBody>
                  <a:tcPr marL="6350" marR="6350" marT="635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b="1" u="none" strike="noStrike" dirty="0">
                          <a:effectLst/>
                        </a:rPr>
                        <a:t>Average Infusion Time (min)</a:t>
                      </a:r>
                      <a:endParaRPr lang="en-US" sz="4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535120"/>
                  </a:ext>
                </a:extLst>
              </a:tr>
              <a:tr h="10737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u="none" strike="noStrike" dirty="0">
                          <a:effectLst/>
                        </a:rPr>
                        <a:t>Ampicillin/Sulbactam</a:t>
                      </a: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u="none" strike="noStrike" dirty="0">
                          <a:effectLst/>
                        </a:rPr>
                        <a:t>1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u="none" strike="noStrike">
                          <a:effectLst/>
                        </a:rPr>
                        <a:t>30.0</a:t>
                      </a:r>
                      <a:endParaRPr lang="en-US" sz="4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9851030"/>
                  </a:ext>
                </a:extLst>
              </a:tr>
              <a:tr h="10737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u="none" strike="noStrike" dirty="0">
                          <a:effectLst/>
                        </a:rPr>
                        <a:t>Cefazolin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u="none" strike="noStrike" dirty="0">
                          <a:effectLst/>
                        </a:rPr>
                        <a:t>2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u="none" strike="noStrike" dirty="0">
                          <a:effectLst/>
                        </a:rPr>
                        <a:t>37.0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4255219"/>
                  </a:ext>
                </a:extLst>
              </a:tr>
              <a:tr h="10737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u="none" strike="noStrike" dirty="0">
                          <a:effectLst/>
                        </a:rPr>
                        <a:t>Cefepime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u="none" strike="noStrike" dirty="0">
                          <a:effectLst/>
                        </a:rPr>
                        <a:t>6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u="none" strike="noStrike" dirty="0">
                          <a:effectLst/>
                        </a:rPr>
                        <a:t>40.8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4558463"/>
                  </a:ext>
                </a:extLst>
              </a:tr>
              <a:tr h="10737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u="none" strike="noStrike" dirty="0">
                          <a:effectLst/>
                        </a:rPr>
                        <a:t>Ceftriaxone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u="none" strike="noStrike" dirty="0">
                          <a:effectLst/>
                        </a:rPr>
                        <a:t>39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u="none" strike="noStrike" dirty="0">
                          <a:effectLst/>
                        </a:rPr>
                        <a:t>35.4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8768449"/>
                  </a:ext>
                </a:extLst>
              </a:tr>
              <a:tr h="10737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u="none" strike="noStrike">
                          <a:effectLst/>
                        </a:rPr>
                        <a:t>Meropenem</a:t>
                      </a:r>
                      <a:endParaRPr lang="en-US" sz="4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u="none" strike="noStrike" dirty="0">
                          <a:effectLst/>
                        </a:rPr>
                        <a:t>4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u="none" strike="noStrike" dirty="0">
                          <a:effectLst/>
                        </a:rPr>
                        <a:t>75.5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6880521"/>
                  </a:ext>
                </a:extLst>
              </a:tr>
              <a:tr h="10737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u="none" strike="noStrike" dirty="0">
                          <a:effectLst/>
                        </a:rPr>
                        <a:t>Piperacillin/Tazobactam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u="none" strike="noStrike" dirty="0">
                          <a:effectLst/>
                        </a:rPr>
                        <a:t>17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u="none" strike="noStrike" dirty="0">
                          <a:effectLst/>
                        </a:rPr>
                        <a:t>37.8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3515281"/>
                  </a:ext>
                </a:extLst>
              </a:tr>
              <a:tr h="107378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u="none" strike="noStrike" dirty="0">
                          <a:effectLst/>
                        </a:rPr>
                        <a:t>Total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u="none" strike="noStrike" dirty="0">
                          <a:effectLst/>
                        </a:rPr>
                        <a:t>69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4000" u="none" strike="noStrike" dirty="0">
                          <a:effectLst/>
                        </a:rPr>
                        <a:t>38.7</a:t>
                      </a:r>
                      <a:endParaRPr lang="en-US" sz="4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4676784"/>
                  </a:ext>
                </a:extLst>
              </a:tr>
            </a:tbl>
          </a:graphicData>
        </a:graphic>
      </p:graphicFrame>
      <p:sp>
        <p:nvSpPr>
          <p:cNvPr id="17" name="Text Box 4607">
            <a:extLst>
              <a:ext uri="{FF2B5EF4-FFF2-40B4-BE49-F238E27FC236}">
                <a16:creationId xmlns:a16="http://schemas.microsoft.com/office/drawing/2014/main" id="{58D20E2D-7D81-8813-AD13-F3A053FB7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14271" y="20301118"/>
            <a:ext cx="12917595" cy="154927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REFERENCES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1FE48EA-72C6-EE82-C559-ABB63F6D4FA3}"/>
              </a:ext>
            </a:extLst>
          </p:cNvPr>
          <p:cNvSpPr txBox="1"/>
          <p:nvPr/>
        </p:nvSpPr>
        <p:spPr>
          <a:xfrm>
            <a:off x="38014271" y="21913226"/>
            <a:ext cx="12917595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AutoNum type="arabicPeriod"/>
            </a:pPr>
            <a:r>
              <a:rPr lang="en-US" sz="2400" dirty="0">
                <a:latin typeface="+mn-lt"/>
              </a:rPr>
              <a:t>Ferrer, R., et al. (2014). Empiric antibiotic treatment reduces mortality in severe sepsis and septic shock from the first hour. </a:t>
            </a:r>
            <a:r>
              <a:rPr lang="en-US" sz="2400" i="1" dirty="0">
                <a:latin typeface="+mn-lt"/>
              </a:rPr>
              <a:t>Critical Care Medicine</a:t>
            </a:r>
            <a:r>
              <a:rPr lang="en-US" sz="2400" dirty="0">
                <a:latin typeface="+mn-lt"/>
              </a:rPr>
              <a:t>, </a:t>
            </a:r>
            <a:r>
              <a:rPr lang="en-US" sz="2400" i="1" dirty="0">
                <a:latin typeface="+mn-lt"/>
              </a:rPr>
              <a:t>42</a:t>
            </a:r>
            <a:r>
              <a:rPr lang="en-US" sz="2400" dirty="0">
                <a:latin typeface="+mn-lt"/>
              </a:rPr>
              <a:t>(8), 1749–1755. https://doi.org/10.1097/ccm.0000000000000330 </a:t>
            </a:r>
          </a:p>
          <a:p>
            <a:pPr marL="457200" lvl="0" indent="-457200">
              <a:buAutoNum type="arabicPeriod"/>
            </a:pPr>
            <a:r>
              <a:rPr lang="en-US" sz="2400" dirty="0">
                <a:latin typeface="+mn-lt"/>
              </a:rPr>
              <a:t>Gregorowicz, A. J., et al. (2020). Effect of IV push antibiotic administration on antibiotic therapy delays in sepsis. </a:t>
            </a:r>
            <a:r>
              <a:rPr lang="en-US" sz="2400" i="1" dirty="0">
                <a:latin typeface="+mn-lt"/>
              </a:rPr>
              <a:t>Critical Care Medicine</a:t>
            </a:r>
            <a:r>
              <a:rPr lang="en-US" sz="2400" dirty="0">
                <a:latin typeface="+mn-lt"/>
              </a:rPr>
              <a:t>, </a:t>
            </a:r>
            <a:r>
              <a:rPr lang="en-US" sz="2400" i="1" dirty="0">
                <a:latin typeface="+mn-lt"/>
              </a:rPr>
              <a:t>48</a:t>
            </a:r>
            <a:r>
              <a:rPr lang="en-US" sz="2400" dirty="0">
                <a:latin typeface="+mn-lt"/>
              </a:rPr>
              <a:t>(8), 1175–1179. https://doi.org/10.1097/ccm.0000000000004430 </a:t>
            </a:r>
          </a:p>
          <a:p>
            <a:pPr marL="457200" lvl="0" indent="-457200">
              <a:buAutoNum type="arabicPeriod"/>
            </a:pPr>
            <a:r>
              <a:rPr lang="en-US" sz="2400" dirty="0">
                <a:latin typeface="+mn-lt"/>
              </a:rPr>
              <a:t>Zhou, C., et al. (2025). Improving initial management of septic patients: Comparing intravenous push vs. intravenous piggyback antibiotics. </a:t>
            </a:r>
            <a:r>
              <a:rPr lang="en-US" sz="2400" i="1" dirty="0">
                <a:latin typeface="+mn-lt"/>
              </a:rPr>
              <a:t>The Journal of Emergency Medicine</a:t>
            </a:r>
            <a:r>
              <a:rPr lang="en-US" sz="2400" dirty="0">
                <a:latin typeface="+mn-lt"/>
              </a:rPr>
              <a:t>, </a:t>
            </a:r>
            <a:r>
              <a:rPr lang="en-US" sz="2400" i="1" dirty="0">
                <a:latin typeface="+mn-lt"/>
              </a:rPr>
              <a:t>75</a:t>
            </a:r>
            <a:r>
              <a:rPr lang="en-US" sz="2400" dirty="0">
                <a:latin typeface="+mn-lt"/>
              </a:rPr>
              <a:t>, 188–196. https://doi.org/10.1016/j.jemermed.2025.03.010 </a:t>
            </a:r>
          </a:p>
          <a:p>
            <a:pPr marL="457200" lvl="0" indent="-457200">
              <a:buAutoNum type="arabicPeriod"/>
            </a:pPr>
            <a:r>
              <a:rPr lang="en-US" sz="2400" dirty="0">
                <a:latin typeface="+mn-lt"/>
              </a:rPr>
              <a:t>Tran, A., et al. (2017). Cefepime intravenous push versus intravenous piggyback on time to administration of first-dose vancomycin in the emergency department. </a:t>
            </a:r>
            <a:r>
              <a:rPr lang="en-US" sz="2400" i="1" dirty="0">
                <a:latin typeface="+mn-lt"/>
              </a:rPr>
              <a:t>Journal of Pharmacy Practice</a:t>
            </a:r>
            <a:r>
              <a:rPr lang="en-US" sz="2400" dirty="0">
                <a:latin typeface="+mn-lt"/>
              </a:rPr>
              <a:t>, </a:t>
            </a:r>
            <a:r>
              <a:rPr lang="en-US" sz="2400" i="1" dirty="0">
                <a:latin typeface="+mn-lt"/>
              </a:rPr>
              <a:t>31</a:t>
            </a:r>
            <a:r>
              <a:rPr lang="en-US" sz="2400" dirty="0">
                <a:latin typeface="+mn-lt"/>
              </a:rPr>
              <a:t>(6), 605–609. https://doi.org/10.1177/0897190017734442 </a:t>
            </a:r>
          </a:p>
          <a:p>
            <a:pPr marL="457200" lvl="0" indent="-457200">
              <a:buAutoNum type="arabicPeriod"/>
            </a:pPr>
            <a:r>
              <a:rPr lang="en-US" sz="2400" dirty="0" err="1">
                <a:latin typeface="+mn-lt"/>
              </a:rPr>
              <a:t>Alrashed</a:t>
            </a:r>
            <a:r>
              <a:rPr lang="en-US" sz="2400" dirty="0">
                <a:latin typeface="+mn-lt"/>
              </a:rPr>
              <a:t>, M. A., et al. (2022). Evaluation of intravenous push piperacillin-tazobactam on time to antibiotic administration in emergency department patients with sepsis. </a:t>
            </a:r>
            <a:r>
              <a:rPr lang="en-US" sz="2400" i="1" dirty="0">
                <a:latin typeface="+mn-lt"/>
              </a:rPr>
              <a:t>Journal of Pharmacy Practice</a:t>
            </a:r>
            <a:r>
              <a:rPr lang="en-US" sz="2400" dirty="0">
                <a:latin typeface="+mn-lt"/>
              </a:rPr>
              <a:t>, </a:t>
            </a:r>
            <a:r>
              <a:rPr lang="en-US" sz="2400" i="1" dirty="0">
                <a:latin typeface="+mn-lt"/>
              </a:rPr>
              <a:t>36</a:t>
            </a:r>
            <a:r>
              <a:rPr lang="en-US" sz="2400" dirty="0">
                <a:latin typeface="+mn-lt"/>
              </a:rPr>
              <a:t>(4), 756–760. https://doi.org/10.1177/08971900211061937 </a:t>
            </a:r>
          </a:p>
          <a:p>
            <a:pPr marL="457200" lvl="0" indent="-457200">
              <a:buAutoNum type="arabicPeriod"/>
            </a:pPr>
            <a:r>
              <a:rPr lang="en-US" sz="2400" dirty="0">
                <a:latin typeface="+mn-lt"/>
              </a:rPr>
              <a:t>Hays, W. B., et al. (2020). Safety and tolerability of I.V. push piperacillin/tazobactam within an emergency department. </a:t>
            </a:r>
            <a:r>
              <a:rPr lang="en-US" sz="2400" i="1" dirty="0">
                <a:latin typeface="+mn-lt"/>
              </a:rPr>
              <a:t>American Journal of Health-System Pharmacy</a:t>
            </a:r>
            <a:r>
              <a:rPr lang="en-US" sz="2400" dirty="0">
                <a:latin typeface="+mn-lt"/>
              </a:rPr>
              <a:t>, </a:t>
            </a:r>
            <a:r>
              <a:rPr lang="en-US" sz="2400" i="1" dirty="0">
                <a:latin typeface="+mn-lt"/>
              </a:rPr>
              <a:t>77</a:t>
            </a:r>
            <a:r>
              <a:rPr lang="en-US" sz="2400" dirty="0">
                <a:latin typeface="+mn-lt"/>
              </a:rPr>
              <a:t>(13), 1051–1053. https://doi.org/10.1093/ajhp/zxaa114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290D0A-BE80-D9CF-8957-524D43CB3EE3}"/>
              </a:ext>
            </a:extLst>
          </p:cNvPr>
          <p:cNvSpPr txBox="1"/>
          <p:nvPr/>
        </p:nvSpPr>
        <p:spPr>
          <a:xfrm>
            <a:off x="26322729" y="17857336"/>
            <a:ext cx="112470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Antibiotics Eligible for IVP in Patients With Only One IV Line</a:t>
            </a:r>
          </a:p>
        </p:txBody>
      </p:sp>
      <p:pic>
        <p:nvPicPr>
          <p:cNvPr id="47" name="Picture 46" descr="A logo with the sun and blue lines">
            <a:extLst>
              <a:ext uri="{FF2B5EF4-FFF2-40B4-BE49-F238E27FC236}">
                <a16:creationId xmlns:a16="http://schemas.microsoft.com/office/drawing/2014/main" id="{7EA877D0-78FE-CAAC-0B48-FA7B2B85C071}"/>
              </a:ext>
            </a:extLst>
          </p:cNvPr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850" y="1460666"/>
            <a:ext cx="4712634" cy="263514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49827A4C6917438B0D04EA865DBAC2" ma:contentTypeVersion="13" ma:contentTypeDescription="Create a new document." ma:contentTypeScope="" ma:versionID="aad025f90cd8e132d356aeed00a7de76">
  <xsd:schema xmlns:xsd="http://www.w3.org/2001/XMLSchema" xmlns:xs="http://www.w3.org/2001/XMLSchema" xmlns:p="http://schemas.microsoft.com/office/2006/metadata/properties" xmlns:ns3="262ce654-f5af-4a45-9b20-5fdc4840ab60" xmlns:ns4="a2cd7ae3-5402-456d-8933-4c018a18049f" targetNamespace="http://schemas.microsoft.com/office/2006/metadata/properties" ma:root="true" ma:fieldsID="c0b24bbef53123ecfca822c1d7cf8502" ns3:_="" ns4:_="">
    <xsd:import namespace="262ce654-f5af-4a45-9b20-5fdc4840ab60"/>
    <xsd:import namespace="a2cd7ae3-5402-456d-8933-4c018a18049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2ce654-f5af-4a45-9b20-5fdc4840ab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cd7ae3-5402-456d-8933-4c018a18049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5524F6-DD0E-43D3-A915-CE68DD4D15E4}">
  <ds:schemaRefs>
    <ds:schemaRef ds:uri="http://purl.org/dc/elements/1.1/"/>
    <ds:schemaRef ds:uri="http://purl.org/dc/dcmitype/"/>
    <ds:schemaRef ds:uri="a2cd7ae3-5402-456d-8933-4c018a18049f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262ce654-f5af-4a45-9b20-5fdc4840ab60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2F8811F-2A2D-45E4-A2E2-FD15FE9E3E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57E216-2294-4FBB-B93B-1446CA2C66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2ce654-f5af-4a45-9b20-5fdc4840ab60"/>
    <ds:schemaRef ds:uri="a2cd7ae3-5402-456d-8933-4c018a1804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7170</TotalTime>
  <Words>685</Words>
  <Application>Microsoft Office PowerPoint</Application>
  <PresentationFormat>Custom</PresentationFormat>
  <Paragraphs>81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 Narrow</vt:lpstr>
      <vt:lpstr>Arial</vt:lpstr>
      <vt:lpstr>Calibri</vt:lpstr>
      <vt:lpstr>Times</vt:lpstr>
      <vt:lpstr>Times New Roman</vt:lpstr>
      <vt:lpstr>Default Design</vt:lpstr>
      <vt:lpstr>PowerPoint Presentation</vt:lpstr>
    </vt:vector>
  </TitlesOfParts>
  <Company>small farmer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Laura Larsson</dc:creator>
  <cp:lastModifiedBy>Keys, Tessa</cp:lastModifiedBy>
  <cp:revision>117</cp:revision>
  <cp:lastPrinted>2006-11-02T20:06:02Z</cp:lastPrinted>
  <dcterms:created xsi:type="dcterms:W3CDTF">1998-05-12T01:50:54Z</dcterms:created>
  <dcterms:modified xsi:type="dcterms:W3CDTF">2026-03-30T17:04:30Z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0x0101003549827A4C6917438B0D04EA865DBAC2</vt:lpwstr>
  </property>
</Properties>
</file>