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C3FF"/>
    <a:srgbClr val="B59AFF"/>
    <a:srgbClr val="7631AA"/>
    <a:srgbClr val="5E3E0D"/>
    <a:srgbClr val="422E2F"/>
    <a:srgbClr val="2C1614"/>
    <a:srgbClr val="F9E5DE"/>
    <a:srgbClr val="EDD3CB"/>
    <a:srgbClr val="F5DED5"/>
    <a:srgbClr val="E3EF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E642B1-4AEA-E74B-B370-CA23E02E0D30}" v="32" dt="2026-03-18T16:37:03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31"/>
    <p:restoredTop sz="94606"/>
  </p:normalViewPr>
  <p:slideViewPr>
    <p:cSldViewPr snapToGrid="0">
      <p:cViewPr varScale="1">
        <p:scale>
          <a:sx n="21" d="100"/>
          <a:sy n="21" d="100"/>
        </p:scale>
        <p:origin x="9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EE4ED1-ADA4-424E-8B17-359B176416D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27BED-33A2-4E45-8092-3788AACE1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369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F27BED-33A2-4E45-8092-3788AACE1E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773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07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35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96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5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03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132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5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66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91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95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4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E3D7A-2ECB-4CF9-A2C0-450013F6999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56D5F-8130-4227-A1E4-2A7B9E662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837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svg"/><Relationship Id="rId18" Type="http://schemas.openxmlformats.org/officeDocument/2006/relationships/image" Target="../media/image16.svg"/><Relationship Id="rId3" Type="http://schemas.openxmlformats.org/officeDocument/2006/relationships/image" Target="../media/image1.png"/><Relationship Id="rId21" Type="http://schemas.openxmlformats.org/officeDocument/2006/relationships/image" Target="../media/image19.svg"/><Relationship Id="rId7" Type="http://schemas.openxmlformats.org/officeDocument/2006/relationships/image" Target="../media/image5.svg"/><Relationship Id="rId12" Type="http://schemas.openxmlformats.org/officeDocument/2006/relationships/image" Target="../media/image10.svg"/><Relationship Id="rId17" Type="http://schemas.openxmlformats.org/officeDocument/2006/relationships/image" Target="../media/image15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20" Type="http://schemas.openxmlformats.org/officeDocument/2006/relationships/image" Target="../media/image18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5" Type="http://schemas.openxmlformats.org/officeDocument/2006/relationships/image" Target="../media/image13.svg"/><Relationship Id="rId10" Type="http://schemas.openxmlformats.org/officeDocument/2006/relationships/image" Target="../media/image8.svg"/><Relationship Id="rId19" Type="http://schemas.openxmlformats.org/officeDocument/2006/relationships/image" Target="../media/image17.svg"/><Relationship Id="rId4" Type="http://schemas.openxmlformats.org/officeDocument/2006/relationships/image" Target="../media/image2.svg"/><Relationship Id="rId9" Type="http://schemas.openxmlformats.org/officeDocument/2006/relationships/image" Target="../media/image7.sv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14" y="39757"/>
            <a:ext cx="43708320" cy="4572000"/>
          </a:xfrm>
          <a:prstGeom prst="rect">
            <a:avLst/>
          </a:prstGeom>
          <a:solidFill>
            <a:srgbClr val="C3C3FF"/>
          </a:solidFill>
          <a:ln>
            <a:solidFill>
              <a:srgbClr val="422E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8000" b="1" dirty="0">
                <a:solidFill>
                  <a:schemeClr val="tx1"/>
                </a:solidFill>
                <a:latin typeface="Trebuchet MS" panose="020B0703020202090204" pitchFamily="34" charset="0"/>
                <a:ea typeface="+mn-lt"/>
                <a:cs typeface="+mn-lt"/>
              </a:rPr>
              <a:t>Barriers, Burnout, and Belonging: Experiences of Student Pharmacists with ADHD </a:t>
            </a:r>
          </a:p>
          <a:p>
            <a:pPr algn="ctr"/>
            <a:r>
              <a:rPr lang="en-US" sz="6600" dirty="0">
                <a:solidFill>
                  <a:schemeClr val="tx1"/>
                </a:solidFill>
                <a:latin typeface="Trebuchet MS" panose="020B0703020202090204" pitchFamily="34" charset="0"/>
                <a:ea typeface="Calibri"/>
                <a:cs typeface="Calibri"/>
              </a:rPr>
              <a:t>Alec Otto, PharmD Candidate, Edwardsville, Illinois</a:t>
            </a:r>
          </a:p>
          <a:p>
            <a:pPr algn="ctr"/>
            <a:r>
              <a:rPr lang="en-US" sz="6600" dirty="0">
                <a:solidFill>
                  <a:schemeClr val="tx1"/>
                </a:solidFill>
                <a:latin typeface="Trebuchet MS" panose="020B0703020202090204" pitchFamily="34" charset="0"/>
                <a:ea typeface="Calibri"/>
                <a:cs typeface="Calibri"/>
              </a:rPr>
              <a:t>Tessa Keys, MA, Edwardsville, Illinois</a:t>
            </a:r>
          </a:p>
        </p:txBody>
      </p:sp>
      <p:sp>
        <p:nvSpPr>
          <p:cNvPr id="8" name="Rectangle 7"/>
          <p:cNvSpPr/>
          <p:nvPr/>
        </p:nvSpPr>
        <p:spPr>
          <a:xfrm>
            <a:off x="647526" y="5439565"/>
            <a:ext cx="13068472" cy="1940767"/>
          </a:xfrm>
          <a:prstGeom prst="rect">
            <a:avLst/>
          </a:prstGeom>
          <a:solidFill>
            <a:srgbClr val="7631AA"/>
          </a:solidFill>
          <a:ln>
            <a:solidFill>
              <a:srgbClr val="422E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Trebuchet MS" panose="020B0703020202090204" pitchFamily="34" charset="0"/>
                <a:ea typeface="Calibri"/>
                <a:cs typeface="Calibri"/>
              </a:rPr>
              <a:t>Background</a:t>
            </a:r>
          </a:p>
        </p:txBody>
      </p:sp>
      <p:sp>
        <p:nvSpPr>
          <p:cNvPr id="9" name="Rectangle 8"/>
          <p:cNvSpPr/>
          <p:nvPr/>
        </p:nvSpPr>
        <p:spPr>
          <a:xfrm>
            <a:off x="14506438" y="8136218"/>
            <a:ext cx="14845199" cy="1886551"/>
          </a:xfrm>
          <a:prstGeom prst="rect">
            <a:avLst/>
          </a:prstGeom>
          <a:solidFill>
            <a:srgbClr val="7631AA"/>
          </a:solidFill>
          <a:ln>
            <a:solidFill>
              <a:srgbClr val="422E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Trebuchet MS" panose="020B0703020202090204" pitchFamily="34" charset="0"/>
                <a:ea typeface="Calibri"/>
                <a:cs typeface="Calibri"/>
              </a:rPr>
              <a:t>Results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108951" y="22887747"/>
            <a:ext cx="12834463" cy="1940767"/>
          </a:xfrm>
          <a:prstGeom prst="rect">
            <a:avLst/>
          </a:prstGeom>
          <a:solidFill>
            <a:srgbClr val="7631AA"/>
          </a:solidFill>
          <a:ln>
            <a:solidFill>
              <a:srgbClr val="422E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Trebuchet MS" panose="020B0703020202090204" pitchFamily="34" charset="0"/>
                <a:ea typeface="Calibri"/>
                <a:cs typeface="Calibri"/>
              </a:rPr>
              <a:t>Conclusion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142076" y="5385661"/>
            <a:ext cx="12834463" cy="1940767"/>
          </a:xfrm>
          <a:prstGeom prst="rect">
            <a:avLst/>
          </a:prstGeom>
          <a:solidFill>
            <a:srgbClr val="7631AA"/>
          </a:solidFill>
          <a:ln>
            <a:solidFill>
              <a:srgbClr val="422E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Trebuchet MS" panose="020B0703020202090204" pitchFamily="34" charset="0"/>
                <a:ea typeface="Calibri"/>
                <a:cs typeface="Calibri"/>
              </a:rPr>
              <a:t>Implications</a:t>
            </a:r>
            <a:r>
              <a:rPr lang="en-US" sz="6600" b="1" dirty="0">
                <a:solidFill>
                  <a:schemeClr val="bg1"/>
                </a:solidFill>
                <a:latin typeface="Trebuchet MS" panose="020B0703020202090204" pitchFamily="34" charset="0"/>
                <a:ea typeface="Calibri"/>
                <a:cs typeface="Calibri"/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77231" y="19154750"/>
            <a:ext cx="13089684" cy="1940766"/>
          </a:xfrm>
          <a:prstGeom prst="rect">
            <a:avLst/>
          </a:prstGeom>
          <a:solidFill>
            <a:srgbClr val="7631AA"/>
          </a:solidFill>
          <a:ln>
            <a:solidFill>
              <a:srgbClr val="422E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Trebuchet MS" panose="020B0703020202090204" pitchFamily="34" charset="0"/>
                <a:cs typeface="Calibri"/>
              </a:rPr>
              <a:t>Methods</a:t>
            </a:r>
            <a:endParaRPr lang="en-US" sz="7200" b="1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72C7B0-2A46-B942-917E-B96F5ACAAF03}"/>
              </a:ext>
            </a:extLst>
          </p:cNvPr>
          <p:cNvSpPr txBox="1"/>
          <p:nvPr/>
        </p:nvSpPr>
        <p:spPr>
          <a:xfrm>
            <a:off x="647526" y="7326428"/>
            <a:ext cx="13068471" cy="49859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422E2F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143000" indent="-1143000">
              <a:buFont typeface="Arial"/>
              <a:buChar char="•"/>
            </a:pPr>
            <a:endParaRPr lang="en-US" sz="1000" dirty="0">
              <a:ea typeface="Calibri" panose="020F0502020204030204"/>
              <a:cs typeface="Calibri" panose="020F0502020204030204"/>
            </a:endParaRPr>
          </a:p>
          <a:p>
            <a:pPr lvl="1">
              <a:spcAft>
                <a:spcPts val="1200"/>
              </a:spcAft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Limited research done on ADHD is graduate health programs </a:t>
            </a:r>
          </a:p>
          <a:p>
            <a:pPr lvl="1">
              <a:spcAft>
                <a:spcPts val="1200"/>
              </a:spcAft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There are clear connections between degree completion &amp; burnout risk </a:t>
            </a:r>
          </a:p>
          <a:p>
            <a:pPr lvl="1">
              <a:spcAft>
                <a:spcPts val="1200"/>
              </a:spcAft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The need for institutional support and adaptability is increasing.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C45DEC-D91D-EAED-82E0-534A2071F3F4}"/>
              </a:ext>
            </a:extLst>
          </p:cNvPr>
          <p:cNvSpPr txBox="1"/>
          <p:nvPr/>
        </p:nvSpPr>
        <p:spPr>
          <a:xfrm>
            <a:off x="30142078" y="7335130"/>
            <a:ext cx="12834461" cy="61555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422E2F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143000" indent="-1143000">
              <a:buFont typeface="Arial"/>
              <a:buChar char="•"/>
            </a:pPr>
            <a:endParaRPr lang="en-US" sz="1000" dirty="0">
              <a:ea typeface="Calibri" panose="020F0502020204030204"/>
              <a:cs typeface="Calibri" panose="020F0502020204030204"/>
            </a:endParaRPr>
          </a:p>
          <a:p>
            <a:pPr algn="ctr"/>
            <a:r>
              <a:rPr lang="en-US" sz="4800" b="1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Opportunities to support ADHD learners: </a:t>
            </a:r>
          </a:p>
          <a:p>
            <a:pPr marL="1143000" indent="-1143000">
              <a:buFont typeface="Arial"/>
              <a:buChar char="•"/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Increased faculty awareness and training </a:t>
            </a:r>
          </a:p>
          <a:p>
            <a:pPr marL="1143000" indent="-1143000">
              <a:buFont typeface="Arial"/>
              <a:buChar char="•"/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Adaptable classroom environments </a:t>
            </a:r>
          </a:p>
          <a:p>
            <a:pPr marL="1143000" indent="-1143000">
              <a:buFont typeface="Arial"/>
              <a:buChar char="•"/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Reduced sensory distractions </a:t>
            </a:r>
          </a:p>
          <a:p>
            <a:pPr marL="1143000" indent="-1143000">
              <a:buFont typeface="Arial"/>
              <a:buChar char="•"/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Expanded experiential learning opportunities </a:t>
            </a:r>
          </a:p>
          <a:p>
            <a:pPr marL="1143000" indent="-1143000">
              <a:buFont typeface="Arial"/>
              <a:buChar char="•"/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Improving neurodivergent affinity group assess and connections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BDB344-4906-2497-48DE-25071A1A723A}"/>
              </a:ext>
            </a:extLst>
          </p:cNvPr>
          <p:cNvSpPr txBox="1"/>
          <p:nvPr/>
        </p:nvSpPr>
        <p:spPr>
          <a:xfrm>
            <a:off x="577231" y="21099733"/>
            <a:ext cx="13043931" cy="84023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422E2F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143000" indent="-1143000">
              <a:buFont typeface="Arial"/>
              <a:buChar char="•"/>
            </a:pPr>
            <a:endParaRPr lang="en-US" sz="1000" dirty="0">
              <a:ea typeface="Calibri" panose="020F0502020204030204"/>
              <a:cs typeface="Calibri" panose="020F0502020204030204"/>
            </a:endParaRPr>
          </a:p>
          <a:p>
            <a:pPr lvl="1">
              <a:spcAft>
                <a:spcPts val="1200"/>
              </a:spcAft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Qualitative thematic analysis </a:t>
            </a:r>
          </a:p>
          <a:p>
            <a:pPr lvl="1">
              <a:spcAft>
                <a:spcPts val="1200"/>
              </a:spcAft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Seven P3-P4 PharmD students </a:t>
            </a:r>
          </a:p>
          <a:p>
            <a:pPr lvl="1">
              <a:spcAft>
                <a:spcPts val="1200"/>
              </a:spcAft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Self-identified as having ADHD</a:t>
            </a:r>
          </a:p>
          <a:p>
            <a:pPr lvl="1">
              <a:spcAft>
                <a:spcPts val="1200"/>
              </a:spcAft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Students were asked a series of 11 questions during a 30-minute interview on Teams. </a:t>
            </a:r>
          </a:p>
          <a:p>
            <a:pPr lvl="1">
              <a:spcAft>
                <a:spcPts val="1200"/>
              </a:spcAft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Responses were analyzed using thematic analysis to identify common patterns across interviews. </a:t>
            </a:r>
          </a:p>
          <a:p>
            <a:pPr marL="1143000" indent="-1143000">
              <a:buFont typeface="Arial"/>
              <a:buChar char="•"/>
            </a:pPr>
            <a:endParaRPr lang="en-US" sz="4800" dirty="0">
              <a:latin typeface="Trebuchet MS" panose="020B0703020202090204" pitchFamily="34" charset="0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3461E00-1653-CD9B-0B4E-4FF2CF80A6E5}"/>
              </a:ext>
            </a:extLst>
          </p:cNvPr>
          <p:cNvSpPr txBox="1"/>
          <p:nvPr/>
        </p:nvSpPr>
        <p:spPr>
          <a:xfrm>
            <a:off x="14498458" y="10054129"/>
            <a:ext cx="14812075" cy="1834348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422E2F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143000" indent="-1143000" algn="ctr">
              <a:buFont typeface="Arial"/>
              <a:buChar char="•"/>
            </a:pPr>
            <a:endParaRPr lang="en-US" sz="1000" b="1" dirty="0">
              <a:ea typeface="Calibri" panose="020F0502020204030204"/>
              <a:cs typeface="Calibri" panose="020F0502020204030204"/>
            </a:endParaRPr>
          </a:p>
          <a:p>
            <a:pPr algn="ctr"/>
            <a:r>
              <a:rPr lang="en-US" sz="6000" b="1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6 Major Themes Identified:</a:t>
            </a:r>
          </a:p>
          <a:p>
            <a:pPr algn="ctr"/>
            <a:endParaRPr lang="en-US" sz="6000" b="1" dirty="0">
              <a:latin typeface="Trebuchet MS" panose="020B0703020202090204" pitchFamily="34" charset="0"/>
              <a:ea typeface="Calibri" panose="020F0502020204030204"/>
              <a:cs typeface="Calibri" panose="020F0502020204030204"/>
            </a:endParaRPr>
          </a:p>
          <a:p>
            <a:pPr lvl="1">
              <a:spcAft>
                <a:spcPts val="1200"/>
              </a:spcAft>
            </a:pPr>
            <a:r>
              <a:rPr lang="en-US" sz="60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Groupwork is beneficial but discouraging </a:t>
            </a:r>
          </a:p>
          <a:p>
            <a:pPr lvl="1">
              <a:spcAft>
                <a:spcPts val="1200"/>
              </a:spcAft>
            </a:pPr>
            <a:r>
              <a:rPr lang="en-US" sz="60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Classroom settings are distracting due to lighting, noise level, and frequent distractions </a:t>
            </a:r>
          </a:p>
          <a:p>
            <a:pPr lvl="1">
              <a:spcAft>
                <a:spcPts val="1200"/>
              </a:spcAft>
            </a:pPr>
            <a:r>
              <a:rPr lang="en-US" sz="60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Experiential learning is the most beneficial learning format for ADHD students </a:t>
            </a:r>
          </a:p>
          <a:p>
            <a:pPr lvl="1">
              <a:spcAft>
                <a:spcPts val="1200"/>
              </a:spcAft>
            </a:pPr>
            <a:r>
              <a:rPr lang="en-US" sz="60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Limited learning is done in the classroom setting </a:t>
            </a:r>
          </a:p>
          <a:p>
            <a:pPr lvl="1">
              <a:spcAft>
                <a:spcPts val="1200"/>
              </a:spcAft>
            </a:pPr>
            <a:r>
              <a:rPr lang="en-US" sz="60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Many neurotypical people lack understanding of ADHD related challenges </a:t>
            </a:r>
          </a:p>
          <a:p>
            <a:pPr lvl="1">
              <a:spcAft>
                <a:spcPts val="1200"/>
              </a:spcAft>
            </a:pPr>
            <a:r>
              <a:rPr lang="en-US" sz="60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A sense of community is essential for students with ADHD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800" dirty="0">
              <a:latin typeface="Trebuchet MS" panose="020B0703020202090204" pitchFamily="34" charset="0"/>
              <a:ea typeface="Calibri" panose="020F0502020204030204"/>
              <a:cs typeface="Calibri" panose="020F0502020204030204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800" dirty="0">
              <a:latin typeface="Trebuchet MS" panose="020B0703020202090204" pitchFamily="34" charset="0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E4CE836-9C63-7CCB-A9BB-04C9AB1D9AC4}"/>
              </a:ext>
            </a:extLst>
          </p:cNvPr>
          <p:cNvSpPr txBox="1"/>
          <p:nvPr/>
        </p:nvSpPr>
        <p:spPr>
          <a:xfrm>
            <a:off x="30108953" y="24828514"/>
            <a:ext cx="12834462" cy="51398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422E2F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143000" indent="-1143000">
              <a:buFont typeface="Arial"/>
              <a:buChar char="•"/>
            </a:pPr>
            <a:endParaRPr lang="en-US" sz="1000" dirty="0">
              <a:ea typeface="Calibri" panose="020F0502020204030204"/>
              <a:cs typeface="Calibri" panose="020F0502020204030204"/>
            </a:endParaRPr>
          </a:p>
          <a:p>
            <a:pPr lvl="1">
              <a:spcAft>
                <a:spcPts val="1200"/>
              </a:spcAft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Classroom environments create     challenges </a:t>
            </a:r>
          </a:p>
          <a:p>
            <a:pPr lvl="1">
              <a:spcAft>
                <a:spcPts val="1200"/>
              </a:spcAft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Experiential learning drives success</a:t>
            </a:r>
          </a:p>
          <a:p>
            <a:pPr lvl="1">
              <a:spcAft>
                <a:spcPts val="1200"/>
              </a:spcAft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Peer Support is critical to well-being</a:t>
            </a:r>
          </a:p>
          <a:p>
            <a:pPr lvl="1"/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Faculty awareness and flexibility is needed </a:t>
            </a:r>
          </a:p>
        </p:txBody>
      </p:sp>
      <p:pic>
        <p:nvPicPr>
          <p:cNvPr id="7" name="Picture 6" descr="SIUE Marketing and Communications - Graphic Design - Wordmarks for Download">
            <a:extLst>
              <a:ext uri="{FF2B5EF4-FFF2-40B4-BE49-F238E27FC236}">
                <a16:creationId xmlns:a16="http://schemas.microsoft.com/office/drawing/2014/main" id="{FCA86EAF-A060-01BE-2971-318028B860E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570" r="490" b="39858"/>
          <a:stretch>
            <a:fillRect/>
          </a:stretch>
        </p:blipFill>
        <p:spPr>
          <a:xfrm>
            <a:off x="36526181" y="1419038"/>
            <a:ext cx="8195765" cy="319271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538486C-3B88-585E-168E-351D464BA0E2}"/>
              </a:ext>
            </a:extLst>
          </p:cNvPr>
          <p:cNvSpPr/>
          <p:nvPr/>
        </p:nvSpPr>
        <p:spPr>
          <a:xfrm>
            <a:off x="631566" y="13505606"/>
            <a:ext cx="13068472" cy="1940767"/>
          </a:xfrm>
          <a:prstGeom prst="rect">
            <a:avLst/>
          </a:prstGeom>
          <a:solidFill>
            <a:srgbClr val="7631AA"/>
          </a:solidFill>
          <a:ln>
            <a:solidFill>
              <a:srgbClr val="422E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Trebuchet MS" panose="020B0703020202090204" pitchFamily="34" charset="0"/>
                <a:ea typeface="Calibri"/>
                <a:cs typeface="Calibri"/>
              </a:rPr>
              <a:t>Purpose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0BC501-4EC6-33FC-F956-B825E50D87F8}"/>
              </a:ext>
            </a:extLst>
          </p:cNvPr>
          <p:cNvSpPr txBox="1"/>
          <p:nvPr/>
        </p:nvSpPr>
        <p:spPr>
          <a:xfrm>
            <a:off x="598444" y="15420372"/>
            <a:ext cx="13068471" cy="24622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422E2F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143000" indent="-1143000">
              <a:buFont typeface="Arial"/>
              <a:buChar char="•"/>
            </a:pPr>
            <a:endParaRPr lang="en-US" sz="1000" dirty="0">
              <a:ea typeface="Calibri" panose="020F0502020204030204"/>
              <a:cs typeface="Calibri" panose="020F0502020204030204"/>
            </a:endParaRPr>
          </a:p>
          <a:p>
            <a:pPr algn="ctr"/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Explore experiences of student pharmacists with ADHD &amp; identify ways to better support neurodivergent learners.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4411187-E31D-6C54-19DE-378B6A5BC772}"/>
              </a:ext>
            </a:extLst>
          </p:cNvPr>
          <p:cNvSpPr/>
          <p:nvPr/>
        </p:nvSpPr>
        <p:spPr>
          <a:xfrm>
            <a:off x="30108951" y="14040006"/>
            <a:ext cx="12834463" cy="1940767"/>
          </a:xfrm>
          <a:prstGeom prst="rect">
            <a:avLst/>
          </a:prstGeom>
          <a:solidFill>
            <a:srgbClr val="7631AA"/>
          </a:solidFill>
          <a:ln>
            <a:solidFill>
              <a:srgbClr val="422E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Trebuchet MS" panose="020B0703020202090204" pitchFamily="34" charset="0"/>
                <a:ea typeface="Calibri"/>
                <a:cs typeface="Calibri"/>
              </a:rPr>
              <a:t>Limitations</a:t>
            </a:r>
            <a:r>
              <a:rPr lang="en-US" sz="6600" b="1" dirty="0">
                <a:solidFill>
                  <a:schemeClr val="bg1"/>
                </a:solidFill>
                <a:latin typeface="Trebuchet MS" panose="020B0703020202090204" pitchFamily="34" charset="0"/>
                <a:ea typeface="Calibri"/>
                <a:cs typeface="Calibri"/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B6C19E5-A6CE-6D5C-5197-69BD9CA2A66A}"/>
              </a:ext>
            </a:extLst>
          </p:cNvPr>
          <p:cNvSpPr txBox="1"/>
          <p:nvPr/>
        </p:nvSpPr>
        <p:spPr>
          <a:xfrm>
            <a:off x="30108950" y="15980773"/>
            <a:ext cx="12834462" cy="320087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422E2F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143000" indent="-1143000">
              <a:buFont typeface="Arial"/>
              <a:buChar char="•"/>
            </a:pPr>
            <a:endParaRPr lang="en-US" sz="1000" dirty="0">
              <a:ea typeface="Calibri" panose="020F0502020204030204"/>
              <a:cs typeface="Calibri" panose="020F0502020204030204"/>
            </a:endParaRPr>
          </a:p>
          <a:p>
            <a:pPr marL="1143000" indent="-1143000">
              <a:buFont typeface="Arial"/>
              <a:buChar char="•"/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Single intuition study </a:t>
            </a:r>
          </a:p>
          <a:p>
            <a:pPr marL="1143000" indent="-1143000">
              <a:buFont typeface="Arial"/>
              <a:buChar char="•"/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Small sample size (n=7)</a:t>
            </a:r>
          </a:p>
          <a:p>
            <a:pPr marL="1143000" indent="-1143000">
              <a:buFont typeface="Arial"/>
              <a:buChar char="•"/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Self-reported experiences </a:t>
            </a:r>
          </a:p>
          <a:p>
            <a:pPr marL="1143000" indent="-1143000">
              <a:buFont typeface="Arial"/>
              <a:buChar char="•"/>
            </a:pPr>
            <a:r>
              <a:rPr lang="en-US" sz="4800" dirty="0">
                <a:latin typeface="Trebuchet MS" panose="020B0703020202090204" pitchFamily="34" charset="0"/>
                <a:ea typeface="Calibri" panose="020F0502020204030204"/>
                <a:cs typeface="Calibri" panose="020F0502020204030204"/>
              </a:rPr>
              <a:t>Qualitative design limits generalizability </a:t>
            </a:r>
          </a:p>
        </p:txBody>
      </p:sp>
      <p:pic>
        <p:nvPicPr>
          <p:cNvPr id="20" name="Graphic 19" descr="Lights On outline">
            <a:extLst>
              <a:ext uri="{FF2B5EF4-FFF2-40B4-BE49-F238E27FC236}">
                <a16:creationId xmlns:a16="http://schemas.microsoft.com/office/drawing/2014/main" id="{A3AC6435-9C74-A3F2-A90D-D03374AB5A8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883756" y="25007557"/>
            <a:ext cx="914400" cy="914400"/>
          </a:xfrm>
          <a:prstGeom prst="rect">
            <a:avLst/>
          </a:prstGeom>
        </p:spPr>
      </p:pic>
      <p:pic>
        <p:nvPicPr>
          <p:cNvPr id="24" name="Graphic 23" descr="Checkbox Checked with solid fill">
            <a:extLst>
              <a:ext uri="{FF2B5EF4-FFF2-40B4-BE49-F238E27FC236}">
                <a16:creationId xmlns:a16="http://schemas.microsoft.com/office/drawing/2014/main" id="{8A382AF6-1FCD-3328-CA22-9D9365A3058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883756" y="26589803"/>
            <a:ext cx="914400" cy="914400"/>
          </a:xfrm>
          <a:prstGeom prst="rect">
            <a:avLst/>
          </a:prstGeom>
        </p:spPr>
      </p:pic>
      <p:pic>
        <p:nvPicPr>
          <p:cNvPr id="26" name="Graphic 25" descr="Group with solid fill">
            <a:extLst>
              <a:ext uri="{FF2B5EF4-FFF2-40B4-BE49-F238E27FC236}">
                <a16:creationId xmlns:a16="http://schemas.microsoft.com/office/drawing/2014/main" id="{7364A506-C6A5-6136-7760-9ED7390B16D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0883756" y="27406347"/>
            <a:ext cx="914400" cy="914400"/>
          </a:xfrm>
          <a:prstGeom prst="rect">
            <a:avLst/>
          </a:prstGeom>
        </p:spPr>
      </p:pic>
      <p:pic>
        <p:nvPicPr>
          <p:cNvPr id="28" name="Graphic 27" descr="Care with solid fill">
            <a:extLst>
              <a:ext uri="{FF2B5EF4-FFF2-40B4-BE49-F238E27FC236}">
                <a16:creationId xmlns:a16="http://schemas.microsoft.com/office/drawing/2014/main" id="{DCA59F87-1F34-9AC5-1711-7BA8FC2CAB7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0883756" y="28320747"/>
            <a:ext cx="914400" cy="914400"/>
          </a:xfrm>
          <a:prstGeom prst="rect">
            <a:avLst/>
          </a:prstGeom>
        </p:spPr>
      </p:pic>
      <p:pic>
        <p:nvPicPr>
          <p:cNvPr id="30" name="Graphic 29" descr="Brain with solid fill">
            <a:extLst>
              <a:ext uri="{FF2B5EF4-FFF2-40B4-BE49-F238E27FC236}">
                <a16:creationId xmlns:a16="http://schemas.microsoft.com/office/drawing/2014/main" id="{D6F73B39-591F-E7B1-B1A5-32B90BD3E92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19200" y="7478883"/>
            <a:ext cx="914400" cy="914400"/>
          </a:xfrm>
          <a:prstGeom prst="rect">
            <a:avLst/>
          </a:prstGeom>
        </p:spPr>
      </p:pic>
      <p:pic>
        <p:nvPicPr>
          <p:cNvPr id="32" name="Graphic 31" descr="Graduation cap with solid fill">
            <a:extLst>
              <a:ext uri="{FF2B5EF4-FFF2-40B4-BE49-F238E27FC236}">
                <a16:creationId xmlns:a16="http://schemas.microsoft.com/office/drawing/2014/main" id="{F50D10FF-E5A9-7A4F-1902-005BC0CDDF6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230473" y="9049577"/>
            <a:ext cx="914400" cy="914400"/>
          </a:xfrm>
          <a:prstGeom prst="rect">
            <a:avLst/>
          </a:prstGeom>
        </p:spPr>
      </p:pic>
      <p:pic>
        <p:nvPicPr>
          <p:cNvPr id="34" name="Graphic 33" descr="Open hand with solid fill">
            <a:extLst>
              <a:ext uri="{FF2B5EF4-FFF2-40B4-BE49-F238E27FC236}">
                <a16:creationId xmlns:a16="http://schemas.microsoft.com/office/drawing/2014/main" id="{A48270DC-4E35-8EA6-23B1-334B46BEBD6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230473" y="10646049"/>
            <a:ext cx="914400" cy="914400"/>
          </a:xfrm>
          <a:prstGeom prst="rect">
            <a:avLst/>
          </a:prstGeom>
        </p:spPr>
      </p:pic>
      <p:pic>
        <p:nvPicPr>
          <p:cNvPr id="36" name="Graphic 35" descr="Statistics with solid fill">
            <a:extLst>
              <a:ext uri="{FF2B5EF4-FFF2-40B4-BE49-F238E27FC236}">
                <a16:creationId xmlns:a16="http://schemas.microsoft.com/office/drawing/2014/main" id="{9D184A74-A7E7-DC0C-639F-1592DE48795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230473" y="21254440"/>
            <a:ext cx="914400" cy="914400"/>
          </a:xfrm>
          <a:prstGeom prst="rect">
            <a:avLst/>
          </a:prstGeom>
        </p:spPr>
      </p:pic>
      <p:pic>
        <p:nvPicPr>
          <p:cNvPr id="38" name="Graphic 37" descr="Users with solid fill">
            <a:extLst>
              <a:ext uri="{FF2B5EF4-FFF2-40B4-BE49-F238E27FC236}">
                <a16:creationId xmlns:a16="http://schemas.microsoft.com/office/drawing/2014/main" id="{1EBD57B1-1743-0098-8925-8806BA3B505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230473" y="22168840"/>
            <a:ext cx="914400" cy="914400"/>
          </a:xfrm>
          <a:prstGeom prst="rect">
            <a:avLst/>
          </a:prstGeom>
        </p:spPr>
      </p:pic>
      <p:pic>
        <p:nvPicPr>
          <p:cNvPr id="40" name="Graphic 39" descr="Employee badge with solid fill">
            <a:extLst>
              <a:ext uri="{FF2B5EF4-FFF2-40B4-BE49-F238E27FC236}">
                <a16:creationId xmlns:a16="http://schemas.microsoft.com/office/drawing/2014/main" id="{986F51B0-79CF-79A0-EF0F-6CEC8C53C7C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230473" y="22952042"/>
            <a:ext cx="914400" cy="914400"/>
          </a:xfrm>
          <a:prstGeom prst="rect">
            <a:avLst/>
          </a:prstGeom>
        </p:spPr>
      </p:pic>
      <p:pic>
        <p:nvPicPr>
          <p:cNvPr id="42" name="Graphic 41" descr="Clipboard with solid fill">
            <a:extLst>
              <a:ext uri="{FF2B5EF4-FFF2-40B4-BE49-F238E27FC236}">
                <a16:creationId xmlns:a16="http://schemas.microsoft.com/office/drawing/2014/main" id="{5946B386-A764-E02F-C933-90AC04690F0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230473" y="24330254"/>
            <a:ext cx="914400" cy="914400"/>
          </a:xfrm>
          <a:prstGeom prst="rect">
            <a:avLst/>
          </a:prstGeom>
        </p:spPr>
      </p:pic>
      <p:pic>
        <p:nvPicPr>
          <p:cNvPr id="44" name="Graphic 43" descr="Scatterplot with solid fill">
            <a:extLst>
              <a:ext uri="{FF2B5EF4-FFF2-40B4-BE49-F238E27FC236}">
                <a16:creationId xmlns:a16="http://schemas.microsoft.com/office/drawing/2014/main" id="{B3A4B83D-B86B-E167-D43A-31BB4629666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230473" y="26484048"/>
            <a:ext cx="914400" cy="914400"/>
          </a:xfrm>
          <a:prstGeom prst="rect">
            <a:avLst/>
          </a:prstGeom>
        </p:spPr>
      </p:pic>
      <p:pic>
        <p:nvPicPr>
          <p:cNvPr id="46" name="Graphic 45" descr="Meeting with solid fill">
            <a:extLst>
              <a:ext uri="{FF2B5EF4-FFF2-40B4-BE49-F238E27FC236}">
                <a16:creationId xmlns:a16="http://schemas.microsoft.com/office/drawing/2014/main" id="{DB79C8C7-4A17-8691-D817-7B627666A77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4891653" y="12317417"/>
            <a:ext cx="1229813" cy="1229813"/>
          </a:xfrm>
          <a:prstGeom prst="rect">
            <a:avLst/>
          </a:prstGeom>
        </p:spPr>
      </p:pic>
      <p:pic>
        <p:nvPicPr>
          <p:cNvPr id="48" name="Graphic 47" descr="Classroom with solid fill">
            <a:extLst>
              <a:ext uri="{FF2B5EF4-FFF2-40B4-BE49-F238E27FC236}">
                <a16:creationId xmlns:a16="http://schemas.microsoft.com/office/drawing/2014/main" id="{C795A5C3-FE2C-6F3E-7D2A-92EA489575C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4931544" y="14593815"/>
            <a:ext cx="1126396" cy="1126396"/>
          </a:xfrm>
          <a:prstGeom prst="rect">
            <a:avLst/>
          </a:prstGeom>
        </p:spPr>
      </p:pic>
      <p:pic>
        <p:nvPicPr>
          <p:cNvPr id="50" name="Graphic 49" descr="Medicine with solid fill">
            <a:extLst>
              <a:ext uri="{FF2B5EF4-FFF2-40B4-BE49-F238E27FC236}">
                <a16:creationId xmlns:a16="http://schemas.microsoft.com/office/drawing/2014/main" id="{954A3484-BC6F-C393-D0BB-18934E9484B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4995071" y="17546192"/>
            <a:ext cx="1126395" cy="1126395"/>
          </a:xfrm>
          <a:prstGeom prst="rect">
            <a:avLst/>
          </a:prstGeom>
        </p:spPr>
      </p:pic>
      <p:pic>
        <p:nvPicPr>
          <p:cNvPr id="52" name="Graphic 51" descr="Storytelling with solid fill">
            <a:extLst>
              <a:ext uri="{FF2B5EF4-FFF2-40B4-BE49-F238E27FC236}">
                <a16:creationId xmlns:a16="http://schemas.microsoft.com/office/drawing/2014/main" id="{E3B3C13A-B261-E0C5-73AC-E6C42CBCB02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4943361" y="19935370"/>
            <a:ext cx="1126395" cy="1126395"/>
          </a:xfrm>
          <a:prstGeom prst="rect">
            <a:avLst/>
          </a:prstGeom>
        </p:spPr>
      </p:pic>
      <p:pic>
        <p:nvPicPr>
          <p:cNvPr id="54" name="Graphic 53" descr="Brain in head with solid fill">
            <a:extLst>
              <a:ext uri="{FF2B5EF4-FFF2-40B4-BE49-F238E27FC236}">
                <a16:creationId xmlns:a16="http://schemas.microsoft.com/office/drawing/2014/main" id="{BAC654CB-5654-E991-61E3-A3BDEA7F05C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4995071" y="22395639"/>
            <a:ext cx="1102761" cy="1102761"/>
          </a:xfrm>
          <a:prstGeom prst="rect">
            <a:avLst/>
          </a:prstGeom>
        </p:spPr>
      </p:pic>
      <p:pic>
        <p:nvPicPr>
          <p:cNvPr id="56" name="Graphic 55" descr="Group of men with solid fill">
            <a:extLst>
              <a:ext uri="{FF2B5EF4-FFF2-40B4-BE49-F238E27FC236}">
                <a16:creationId xmlns:a16="http://schemas.microsoft.com/office/drawing/2014/main" id="{37B7ACEF-B09C-ACB1-0888-05C5F20B14D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4955180" y="25153687"/>
            <a:ext cx="1102760" cy="1102760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9F567F38-2E75-E660-2480-A4BDE2F6EC53}"/>
              </a:ext>
            </a:extLst>
          </p:cNvPr>
          <p:cNvSpPr txBox="1"/>
          <p:nvPr/>
        </p:nvSpPr>
        <p:spPr>
          <a:xfrm>
            <a:off x="14695055" y="4981570"/>
            <a:ext cx="14418880" cy="29495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>
                <a:latin typeface="Trebuchet MS" panose="020B0703020202090204" pitchFamily="34" charset="0"/>
              </a:rPr>
              <a:t>”Four hours of studying is equal to one hour of actual work and three hours of distractions.”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403521-0D9D-7F46-97D3-90EF577CF990}"/>
              </a:ext>
            </a:extLst>
          </p:cNvPr>
          <p:cNvSpPr txBox="1"/>
          <p:nvPr/>
        </p:nvSpPr>
        <p:spPr>
          <a:xfrm>
            <a:off x="14419582" y="28674244"/>
            <a:ext cx="148120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>
                <a:latin typeface="Trebuchet MS" panose="020B0703020202090204" pitchFamily="34" charset="0"/>
              </a:rPr>
              <a:t>“Connecting with other people that face the same struggles as me, helped me overcome imposter syndrome.”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AFEDCE-135B-903C-5B46-4730C4BC3F66}"/>
              </a:ext>
            </a:extLst>
          </p:cNvPr>
          <p:cNvSpPr txBox="1"/>
          <p:nvPr/>
        </p:nvSpPr>
        <p:spPr>
          <a:xfrm>
            <a:off x="30038121" y="19584348"/>
            <a:ext cx="1290529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>
                <a:latin typeface="Trebuchet MS" panose="020B0703020202090204" pitchFamily="34" charset="0"/>
              </a:rPr>
              <a:t>“I wish professors and staff could see what it’s like to live with ADHD for a day.”</a:t>
            </a:r>
          </a:p>
        </p:txBody>
      </p:sp>
    </p:spTree>
    <p:extLst>
      <p:ext uri="{BB962C8B-B14F-4D97-AF65-F5344CB8AC3E}">
        <p14:creationId xmlns:p14="http://schemas.microsoft.com/office/powerpoint/2010/main" val="1875522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01FEAF8CE11446A756232ED9181948" ma:contentTypeVersion="17" ma:contentTypeDescription="Create a new document." ma:contentTypeScope="" ma:versionID="d8814e92581648578ed693e40586a7f1">
  <xsd:schema xmlns:xsd="http://www.w3.org/2001/XMLSchema" xmlns:xs="http://www.w3.org/2001/XMLSchema" xmlns:p="http://schemas.microsoft.com/office/2006/metadata/properties" xmlns:ns3="ff18c96a-5ea3-4c01-bc2b-a9918600c39d" xmlns:ns4="9931e6a9-9e19-4ae5-9a9a-daddce016d19" targetNamespace="http://schemas.microsoft.com/office/2006/metadata/properties" ma:root="true" ma:fieldsID="44f70e1c9a391d5825c972fe4ad9e3a1" ns3:_="" ns4:_="">
    <xsd:import namespace="ff18c96a-5ea3-4c01-bc2b-a9918600c39d"/>
    <xsd:import namespace="9931e6a9-9e19-4ae5-9a9a-daddce016d1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18c96a-5ea3-4c01-bc2b-a9918600c3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31e6a9-9e19-4ae5-9a9a-daddce016d1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f18c96a-5ea3-4c01-bc2b-a9918600c39d" xsi:nil="true"/>
  </documentManagement>
</p:properties>
</file>

<file path=customXml/itemProps1.xml><?xml version="1.0" encoding="utf-8"?>
<ds:datastoreItem xmlns:ds="http://schemas.openxmlformats.org/officeDocument/2006/customXml" ds:itemID="{E0E911F1-F381-4E33-B387-6F3ED9332F92}">
  <ds:schemaRefs>
    <ds:schemaRef ds:uri="9931e6a9-9e19-4ae5-9a9a-daddce016d19"/>
    <ds:schemaRef ds:uri="ff18c96a-5ea3-4c01-bc2b-a9918600c39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7409A8E-6442-403C-9010-71BC9B41E9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A7FED8E-47FA-4CC1-BC5B-535C42128BB2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9931e6a9-9e19-4ae5-9a9a-daddce016d19"/>
    <ds:schemaRef ds:uri="http://schemas.microsoft.com/office/infopath/2007/PartnerControls"/>
    <ds:schemaRef ds:uri="ff18c96a-5ea3-4c01-bc2b-a9918600c39d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</TotalTime>
  <Words>306</Words>
  <Application>Microsoft Office PowerPoint</Application>
  <PresentationFormat>Custom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Lauth, Sheryl</dc:creator>
  <cp:lastModifiedBy>Keys, Tessa</cp:lastModifiedBy>
  <cp:revision>236</cp:revision>
  <dcterms:created xsi:type="dcterms:W3CDTF">2017-11-09T16:21:33Z</dcterms:created>
  <dcterms:modified xsi:type="dcterms:W3CDTF">2026-03-30T18:23:16Z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0x0101000C01FEAF8CE11446A756232ED9181948</vt:lpwstr>
  </property>
</Properties>
</file>