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000"/>
    <a:srgbClr val="AD0000"/>
    <a:srgbClr val="5D739A"/>
    <a:srgbClr val="8784C7"/>
    <a:srgbClr val="AD84C6"/>
    <a:srgbClr val="BD9DD1"/>
    <a:srgbClr val="996633"/>
    <a:srgbClr val="FFFFCC"/>
    <a:srgbClr val="DBB691"/>
    <a:srgbClr val="E6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E24C25-BE37-4B28-8A40-3BA908086852}" v="14" dt="2026-03-20T11:35:28.852"/>
    <p1510:client id="{C5E66EEC-FC8E-0BB1-DC19-8E6E3C71C4A0}" v="346" dt="2026-03-20T02:35:04.9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19"/>
    <p:restoredTop sz="94723"/>
  </p:normalViewPr>
  <p:slideViewPr>
    <p:cSldViewPr snapToGrid="0">
      <p:cViewPr varScale="1">
        <p:scale>
          <a:sx n="23" d="100"/>
          <a:sy n="23" d="100"/>
        </p:scale>
        <p:origin x="138" y="84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customXml" Target="../ink/ink7.xml"/><Relationship Id="rId18" Type="http://schemas.openxmlformats.org/officeDocument/2006/relationships/customXml" Target="../ink/ink12.xml"/><Relationship Id="rId26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5.xml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customXml" Target="../ink/ink11.xml"/><Relationship Id="rId25" Type="http://schemas.openxmlformats.org/officeDocument/2006/relationships/customXml" Target="../ink/ink19.xml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0.xml"/><Relationship Id="rId20" Type="http://schemas.openxmlformats.org/officeDocument/2006/relationships/customXml" Target="../ink/ink14.xml"/><Relationship Id="rId1" Type="http://schemas.openxmlformats.org/officeDocument/2006/relationships/tags" Target="../tags/tag1.xml"/><Relationship Id="rId11" Type="http://schemas.openxmlformats.org/officeDocument/2006/relationships/customXml" Target="../ink/ink5.xml"/><Relationship Id="rId24" Type="http://schemas.openxmlformats.org/officeDocument/2006/relationships/customXml" Target="../ink/ink18.xml"/><Relationship Id="rId15" Type="http://schemas.openxmlformats.org/officeDocument/2006/relationships/customXml" Target="../ink/ink9.xml"/><Relationship Id="rId23" Type="http://schemas.openxmlformats.org/officeDocument/2006/relationships/customXml" Target="../ink/ink17.xml"/><Relationship Id="rId10" Type="http://schemas.openxmlformats.org/officeDocument/2006/relationships/customXml" Target="../ink/ink4.xml"/><Relationship Id="rId19" Type="http://schemas.openxmlformats.org/officeDocument/2006/relationships/customXml" Target="../ink/ink13.xml"/><Relationship Id="rId4" Type="http://schemas.openxmlformats.org/officeDocument/2006/relationships/customXml" Target="../ink/ink1.xml"/><Relationship Id="rId9" Type="http://schemas.openxmlformats.org/officeDocument/2006/relationships/customXml" Target="../ink/ink3.xml"/><Relationship Id="rId14" Type="http://schemas.openxmlformats.org/officeDocument/2006/relationships/customXml" Target="../ink/ink8.xml"/><Relationship Id="rId22" Type="http://schemas.openxmlformats.org/officeDocument/2006/relationships/customXml" Target="../ink/ink16.xml"/><Relationship Id="rId2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3" y="4564277"/>
            <a:ext cx="12453147" cy="15744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6045" y="4601248"/>
            <a:ext cx="12200134" cy="153211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96195" y="20490179"/>
            <a:ext cx="12917595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References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384729" y="6133363"/>
            <a:ext cx="13289766" cy="142192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5400" b="1" dirty="0">
                <a:latin typeface="Times New Roman"/>
                <a:ea typeface="Calibri"/>
                <a:cs typeface="Times New Roman"/>
              </a:rPr>
              <a:t>Prevalence of SIH:</a:t>
            </a:r>
            <a:r>
              <a:rPr lang="en-US" sz="5400" dirty="0">
                <a:latin typeface="Times New Roman"/>
                <a:ea typeface="Calibri"/>
                <a:cs typeface="Times New Roman"/>
              </a:rPr>
              <a:t> Stress-induced hyperglycemia (SIH) is a frequent clinical finding, occurring in up to 30–40% of all hospitalized patients.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400" b="1" dirty="0">
                <a:latin typeface="Times New Roman"/>
                <a:ea typeface="Calibri"/>
                <a:cs typeface="Times New Roman"/>
              </a:rPr>
              <a:t>Pathophysiologic Drivers:</a:t>
            </a:r>
            <a:r>
              <a:rPr lang="en-US" sz="5400" dirty="0">
                <a:latin typeface="Times New Roman"/>
                <a:ea typeface="Calibri"/>
                <a:cs typeface="Times New Roman"/>
              </a:rPr>
              <a:t> The condition is primarily driven by the body’s response to acute physiologic stress—such as major surgery or severe illness—and the common clinical use of corticosteroids.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400" b="1" dirty="0">
                <a:latin typeface="Times New Roman"/>
                <a:ea typeface="Calibri"/>
                <a:cs typeface="Times New Roman"/>
              </a:rPr>
              <a:t>Clinical Consequences:</a:t>
            </a:r>
            <a:r>
              <a:rPr lang="en-US" sz="5400" dirty="0">
                <a:latin typeface="Times New Roman"/>
                <a:ea typeface="Calibri"/>
                <a:cs typeface="Times New Roman"/>
              </a:rPr>
              <a:t> In the inpatient rehabilitation setting, poor glycemic control is not a benign finding. It is directly linked to several suboptimal patient outcomes.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5400" b="1" dirty="0">
                <a:latin typeface="Times New Roman"/>
                <a:ea typeface="Calibri"/>
                <a:cs typeface="Times New Roman"/>
              </a:rPr>
              <a:t>The Insulin Balance:</a:t>
            </a:r>
            <a:r>
              <a:rPr lang="en-US" sz="5400" dirty="0">
                <a:latin typeface="Times New Roman"/>
                <a:ea typeface="Calibri"/>
                <a:cs typeface="Times New Roman"/>
              </a:rPr>
              <a:t> While insulin lispro is the gold standard for the rapid correction of acute hyperglycemia, its application in non-diabetic patients requires caution.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15542628" y="6203636"/>
            <a:ext cx="17866969" cy="729430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4000" b="1" dirty="0">
                <a:latin typeface="Times New Roman"/>
                <a:ea typeface="Calibri"/>
                <a:cs typeface="Times New Roman"/>
              </a:rPr>
              <a:t>IRB approval </a:t>
            </a:r>
          </a:p>
          <a:p>
            <a:pPr marL="285750" indent="-285750">
              <a:buFont typeface="Arial"/>
              <a:buChar char="•"/>
            </a:pPr>
            <a:r>
              <a:rPr lang="en-US" sz="4000" b="1" dirty="0">
                <a:latin typeface="Times New Roman"/>
                <a:ea typeface="Calibri"/>
                <a:cs typeface="Times New Roman"/>
              </a:rPr>
              <a:t>Study Design: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 Retrospective, single-center chart review at a 40-bed Inpatient Rehabilitation Facility.</a:t>
            </a:r>
            <a:endParaRPr lang="en-US" sz="4000" dirty="0"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sz="4000" b="1" dirty="0">
                <a:latin typeface="Times New Roman"/>
                <a:ea typeface="Calibri"/>
                <a:cs typeface="Times New Roman"/>
              </a:rPr>
              <a:t>Timeline: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 Data collect November 2025 through February 14, 2026. </a:t>
            </a:r>
            <a:r>
              <a:rPr lang="en-US" sz="4000" dirty="0"/>
              <a:t>During the 90-day study period, 52 patients met the criteria for receiving insulin therapy</a:t>
            </a:r>
            <a:endParaRPr lang="en-US" sz="4000" dirty="0"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sz="4000" b="1" dirty="0">
                <a:latin typeface="Times New Roman"/>
                <a:ea typeface="Calibri"/>
                <a:cs typeface="Times New Roman"/>
              </a:rPr>
              <a:t>Population: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 Adult patients receiving insulin therapy; excluded those with a prior diagnosis of Type 1 or 2 DM to isolate stress and steroid-induced cases.</a:t>
            </a:r>
            <a:endParaRPr lang="en-US" sz="4000" dirty="0"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sz="4000" b="1" dirty="0">
                <a:latin typeface="Times New Roman"/>
                <a:ea typeface="Calibri"/>
                <a:cs typeface="Times New Roman"/>
              </a:rPr>
              <a:t>Data Points:</a:t>
            </a:r>
            <a:r>
              <a:rPr lang="en-US" sz="4000" dirty="0">
                <a:latin typeface="Times New Roman"/>
                <a:ea typeface="Calibri"/>
                <a:cs typeface="Times New Roman"/>
              </a:rPr>
              <a:t> Analyzed point-of-care glucose logs, corticosteroid dosing, and incidence of hypoglycemia (BG &lt;70 mg/dL).</a:t>
            </a:r>
            <a:endParaRPr lang="en-US" sz="4000" dirty="0"/>
          </a:p>
          <a:p>
            <a:endParaRPr lang="en-US" sz="5400" dirty="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  <a:p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36913236" y="22322516"/>
            <a:ext cx="13235096" cy="812530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600" b="1">
                <a:latin typeface="Times New Roman"/>
                <a:ea typeface="Calibri"/>
                <a:cs typeface="Times New Roman"/>
              </a:rPr>
              <a:t>American Diabetes Association.</a:t>
            </a:r>
            <a:r>
              <a:rPr lang="en-US" sz="3600">
                <a:latin typeface="Times New Roman"/>
                <a:ea typeface="Calibri"/>
                <a:cs typeface="Times New Roman"/>
              </a:rPr>
              <a:t> (2026). Standards of Medical Care in Diabetes—2026. </a:t>
            </a:r>
            <a:r>
              <a:rPr lang="en-US" sz="3600" i="1">
                <a:latin typeface="Times New Roman"/>
                <a:ea typeface="Calibri"/>
                <a:cs typeface="Times New Roman"/>
              </a:rPr>
              <a:t>Diabetes Care</a:t>
            </a:r>
            <a:r>
              <a:rPr lang="en-US" sz="3600">
                <a:latin typeface="Times New Roman"/>
                <a:ea typeface="Calibri"/>
                <a:cs typeface="Times New Roman"/>
              </a:rPr>
              <a:t>.</a:t>
            </a:r>
            <a:endParaRPr lang="en-US" sz="3600"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sz="3600" b="1">
                <a:latin typeface="Times New Roman"/>
                <a:ea typeface="Calibri"/>
                <a:cs typeface="Times New Roman"/>
              </a:rPr>
              <a:t>Moghissi, E. S., et al.</a:t>
            </a:r>
            <a:r>
              <a:rPr lang="en-US" sz="3600">
                <a:latin typeface="Times New Roman"/>
                <a:ea typeface="Calibri"/>
                <a:cs typeface="Times New Roman"/>
              </a:rPr>
              <a:t> (2009). Consensus statement on inpatient glycemic control. </a:t>
            </a:r>
            <a:r>
              <a:rPr lang="en-US" sz="3600" i="1">
                <a:latin typeface="Times New Roman"/>
                <a:ea typeface="Calibri"/>
                <a:cs typeface="Times New Roman"/>
              </a:rPr>
              <a:t>Endocrine Practice</a:t>
            </a:r>
            <a:r>
              <a:rPr lang="en-US" sz="3600">
                <a:latin typeface="Times New Roman"/>
                <a:ea typeface="Calibri"/>
                <a:cs typeface="Times New Roman"/>
              </a:rPr>
              <a:t>.</a:t>
            </a:r>
            <a:endParaRPr lang="en-US" sz="3600"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sz="3600" b="1">
                <a:latin typeface="Times New Roman"/>
                <a:ea typeface="Calibri"/>
                <a:cs typeface="Times New Roman"/>
              </a:rPr>
              <a:t>Umpierrez, G. E., et al.</a:t>
            </a:r>
            <a:r>
              <a:rPr lang="en-US" sz="3600">
                <a:latin typeface="Times New Roman"/>
                <a:ea typeface="Calibri"/>
                <a:cs typeface="Times New Roman"/>
              </a:rPr>
              <a:t> (2012). Management of Hyperglycemia in Hospitalized Patients in Non-Critical Care Settings. </a:t>
            </a:r>
            <a:r>
              <a:rPr lang="en-US" sz="3600" i="1">
                <a:latin typeface="Times New Roman"/>
                <a:ea typeface="Calibri"/>
                <a:cs typeface="Times New Roman"/>
              </a:rPr>
              <a:t>Journal of Clinical Endocrinology &amp; Metabolism</a:t>
            </a:r>
            <a:r>
              <a:rPr lang="en-US" sz="3600">
                <a:latin typeface="Times New Roman"/>
                <a:ea typeface="Calibri"/>
                <a:cs typeface="Times New Roman"/>
              </a:rPr>
              <a:t>.</a:t>
            </a:r>
            <a:endParaRPr lang="en-US" sz="3600"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sz="3600" b="1">
                <a:latin typeface="Times New Roman"/>
                <a:ea typeface="Calibri"/>
                <a:cs typeface="Times New Roman"/>
              </a:rPr>
              <a:t>Illinois Pharmacy Practice Act.</a:t>
            </a:r>
            <a:r>
              <a:rPr lang="en-US" sz="3600">
                <a:latin typeface="Times New Roman"/>
                <a:ea typeface="Calibri"/>
                <a:cs typeface="Times New Roman"/>
              </a:rPr>
              <a:t> (225 ILCS 85). Section 44: Disclosure of pharmacy retail price and clinical care standards (2026 Update).</a:t>
            </a:r>
            <a:endParaRPr lang="en-US" sz="3600"/>
          </a:p>
          <a:p>
            <a:endParaRPr lang="en-US" sz="5400" dirty="0">
              <a:latin typeface="Calibri"/>
              <a:ea typeface="Calibri"/>
              <a:cs typeface="Calibri"/>
            </a:endParaRPr>
          </a:p>
          <a:p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57534" y="12081065"/>
            <a:ext cx="23713412" cy="15515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078425" y="156126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614617" y="985189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518105" y="172128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742633" y="901979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718505" y="1119606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486601" y="748360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326081" y="1023594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9094469" y="492328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07329" y="927582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416217" y="18108929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0240945" y="1830095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7046213" y="773963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246321" y="716356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798265" y="18685001"/>
                <a:ext cx="6667500" cy="6667500"/>
              </a:xfrm>
              <a:prstGeom prst="rect">
                <a:avLst/>
              </a:prstGeom>
            </p:spPr>
          </p:pic>
        </mc:Fallback>
      </mc:AlternateContent>
      <p:sp>
        <p:nvSpPr>
          <p:cNvPr id="44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27673" y="4497363"/>
            <a:ext cx="12786158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Discussion</a:t>
            </a:r>
          </a:p>
        </p:txBody>
      </p:sp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 dirty="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0332" y="-138239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7310" y="42549"/>
            <a:ext cx="28370581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6600" b="1" i="1" dirty="0">
                <a:solidFill>
                  <a:schemeClr val="bg1"/>
                </a:solidFill>
                <a:latin typeface="Arial"/>
                <a:cs typeface="Arial"/>
              </a:rPr>
              <a:t>The Hidden Challenge: Evaluating Insulin Lispro use in non-diabetic patients in an </a:t>
            </a:r>
            <a:r>
              <a:rPr lang="en-US" sz="6600" b="1" i="1">
                <a:solidFill>
                  <a:schemeClr val="bg1"/>
                </a:solidFill>
                <a:latin typeface="Arial"/>
                <a:cs typeface="Arial"/>
              </a:rPr>
              <a:t>inpatient</a:t>
            </a:r>
            <a:r>
              <a:rPr lang="en-US" sz="6600" b="1" i="1" dirty="0">
                <a:solidFill>
                  <a:schemeClr val="bg1"/>
                </a:solidFill>
                <a:latin typeface="Arial"/>
                <a:cs typeface="Arial"/>
              </a:rPr>
              <a:t> rehabilitation setting </a:t>
            </a:r>
          </a:p>
          <a:p>
            <a:pPr algn="ctr"/>
            <a:r>
              <a:rPr lang="en-US" sz="6600" b="1" i="1" u="none" strike="noStrike" dirty="0">
                <a:solidFill>
                  <a:schemeClr val="bg1"/>
                </a:solidFill>
                <a:effectLst/>
                <a:latin typeface="Calibri"/>
                <a:cs typeface="Calibri"/>
              </a:rPr>
              <a:t>Abigail Spann , PharmD </a:t>
            </a:r>
            <a:r>
              <a:rPr lang="en-US" sz="6600" b="1" i="1" dirty="0">
                <a:solidFill>
                  <a:schemeClr val="bg1"/>
                </a:solidFill>
                <a:latin typeface="Calibri"/>
                <a:cs typeface="Calibri"/>
              </a:rPr>
              <a:t>Candidate; Misty Farr , PharmD, MHA</a:t>
            </a:r>
          </a:p>
          <a:p>
            <a:pPr algn="ctr"/>
            <a:endParaRPr lang="en-US" sz="3600" b="1" i="1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School of </a:t>
            </a:r>
          </a:p>
          <a:p>
            <a:pPr algn="ctr"/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05402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D6D906D-2204-9DF5-2BA5-7F634768E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69042" y="-83997"/>
            <a:ext cx="10425305" cy="401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E83B130-1E8C-8F37-BBEC-F63A91596E88}"/>
              </a:ext>
            </a:extLst>
          </p:cNvPr>
          <p:cNvSpPr txBox="1"/>
          <p:nvPr/>
        </p:nvSpPr>
        <p:spPr>
          <a:xfrm>
            <a:off x="13860846" y="21459839"/>
            <a:ext cx="2329846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Text Box 4607">
            <a:extLst>
              <a:ext uri="{FF2B5EF4-FFF2-40B4-BE49-F238E27FC236}">
                <a16:creationId xmlns:a16="http://schemas.microsoft.com/office/drawing/2014/main" id="{55AE7EA7-68CD-D4C9-4256-89AF87BC2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28030" y="15127494"/>
            <a:ext cx="12786158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FUTURE PLANS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23AA00DC-B897-7104-A7F9-39A579B99A53}"/>
              </a:ext>
            </a:extLst>
          </p:cNvPr>
          <p:cNvSpPr txBox="1"/>
          <p:nvPr/>
        </p:nvSpPr>
        <p:spPr>
          <a:xfrm>
            <a:off x="37197617" y="16159086"/>
            <a:ext cx="13501796" cy="42780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/>
              <a:buChar char="•"/>
            </a:pPr>
            <a:endParaRPr lang="en-US" sz="4400" dirty="0">
              <a:ea typeface="Calibri"/>
              <a:cs typeface="Times New Roman"/>
            </a:endParaRPr>
          </a:p>
          <a:p>
            <a:pPr marL="571500" indent="-571500">
              <a:buFont typeface="Arial"/>
              <a:buChar char="•"/>
            </a:pPr>
            <a:r>
              <a:rPr lang="en-US" sz="3800" b="1" dirty="0">
                <a:latin typeface="Times New Roman"/>
                <a:ea typeface="Calibri"/>
                <a:cs typeface="Times New Roman"/>
              </a:rPr>
              <a:t>Standardized IRF Protocols:</a:t>
            </a:r>
            <a:r>
              <a:rPr lang="en-US" sz="3800" dirty="0">
                <a:latin typeface="Times New Roman"/>
                <a:ea typeface="Calibri"/>
                <a:cs typeface="Times New Roman"/>
              </a:rPr>
              <a:t> Develop a pharmacist-led "Transition of Care" glycemic review for all new admissions to identify non-diabetic patients at risk for SIH.</a:t>
            </a:r>
            <a:endParaRPr lang="en-US" sz="3800">
              <a:cs typeface="Times New Roman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3800" b="1">
                <a:latin typeface="Times New Roman"/>
                <a:cs typeface="Times New Roman"/>
              </a:rPr>
              <a:t>Staff Education:</a:t>
            </a:r>
            <a:r>
              <a:rPr lang="en-US" sz="3800">
                <a:latin typeface="Times New Roman"/>
                <a:cs typeface="Times New Roman"/>
              </a:rPr>
              <a:t> Launch a nursing education initiative focusing on the coordination of insulin lispro administration with actual nutritional intake ("No Tray, No Lispro").</a:t>
            </a:r>
            <a:endParaRPr lang="en-US" sz="3800">
              <a:latin typeface="Calibri" panose="020F0502020204030204" pitchFamily="34" charset="0"/>
              <a:ea typeface="Calibri"/>
              <a:cs typeface="Calibri" panose="020F0502020204030204" pitchFamily="34" charset="0"/>
            </a:endParaRPr>
          </a:p>
        </p:txBody>
      </p:sp>
      <p:pic>
        <p:nvPicPr>
          <p:cNvPr id="2" name="image1.png">
            <a:extLst>
              <a:ext uri="{FF2B5EF4-FFF2-40B4-BE49-F238E27FC236}">
                <a16:creationId xmlns:a16="http://schemas.microsoft.com/office/drawing/2014/main" id="{EBD6143F-E859-921B-3B49-CCB9F82703AA}"/>
              </a:ext>
            </a:extLst>
          </p:cNvPr>
          <p:cNvPicPr/>
          <p:nvPr/>
        </p:nvPicPr>
        <p:blipFill>
          <a:blip r:embed="rId27"/>
          <a:srcRect/>
          <a:stretch>
            <a:fillRect/>
          </a:stretch>
        </p:blipFill>
        <p:spPr>
          <a:xfrm>
            <a:off x="13614734" y="14170151"/>
            <a:ext cx="22794848" cy="13681288"/>
          </a:xfrm>
          <a:prstGeom prst="rect">
            <a:avLst/>
          </a:prstGeom>
          <a:ln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F3FA33D-A02A-6225-37CE-58E8998CA84E}"/>
              </a:ext>
            </a:extLst>
          </p:cNvPr>
          <p:cNvSpPr txBox="1"/>
          <p:nvPr/>
        </p:nvSpPr>
        <p:spPr>
          <a:xfrm>
            <a:off x="37033200" y="6210300"/>
            <a:ext cx="13182600" cy="92310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4600" b="1" dirty="0">
                <a:latin typeface="Times New Roman"/>
                <a:cs typeface="Times New Roman"/>
              </a:rPr>
              <a:t>The Gap:</a:t>
            </a:r>
            <a:r>
              <a:rPr lang="en-US" sz="4600" dirty="0">
                <a:latin typeface="Times New Roman"/>
                <a:cs typeface="Times New Roman"/>
              </a:rPr>
              <a:t> While T2DM drives most insulin use, nearly 10% of cases were pure stress-induced hyperglycemia (SIH) in non-diabetics.</a:t>
            </a:r>
          </a:p>
          <a:p>
            <a:pPr marL="228600" indent="-228600">
              <a:buFont typeface=""/>
              <a:buChar char="•"/>
            </a:pPr>
            <a:r>
              <a:rPr lang="en-US" sz="4600" b="1">
                <a:latin typeface="Times New Roman"/>
                <a:cs typeface="Times New Roman"/>
              </a:rPr>
              <a:t>Steroid Impact:</a:t>
            </a:r>
            <a:r>
              <a:rPr lang="en-US" sz="4600">
                <a:latin typeface="Times New Roman"/>
                <a:cs typeface="Times New Roman"/>
              </a:rPr>
              <a:t> Steroids caused 20% of cases; high-dose prednisone led to significant late-afternoon glucose "escapes."</a:t>
            </a:r>
            <a:endParaRPr lang="en-US" sz="4600" dirty="0">
              <a:latin typeface="Times New Roman"/>
              <a:cs typeface="Times New Roman"/>
            </a:endParaRPr>
          </a:p>
          <a:p>
            <a:pPr marL="228600" indent="-228600">
              <a:buFont typeface=""/>
              <a:buChar char="•"/>
            </a:pPr>
            <a:r>
              <a:rPr lang="en-US" sz="4600" b="1">
                <a:latin typeface="Times New Roman"/>
                <a:cs typeface="Times New Roman"/>
              </a:rPr>
              <a:t>Safety:</a:t>
            </a:r>
            <a:r>
              <a:rPr lang="en-US" sz="4600">
                <a:latin typeface="Times New Roman"/>
                <a:cs typeface="Times New Roman"/>
              </a:rPr>
              <a:t> A 7.7% nocturnal hypoglycemia rate suggests standard sliding scales are too aggressive for non-diabetic patients with fluctuating intake.</a:t>
            </a:r>
            <a:endParaRPr lang="en-US" sz="4600" dirty="0">
              <a:latin typeface="Times New Roman"/>
              <a:cs typeface="Times New Roman"/>
            </a:endParaRPr>
          </a:p>
          <a:p>
            <a:pPr marL="228600" indent="-228600">
              <a:buFont typeface=""/>
              <a:buChar char="•"/>
            </a:pPr>
            <a:r>
              <a:rPr lang="en-US" sz="4600" b="1">
                <a:latin typeface="Times New Roman"/>
                <a:cs typeface="Times New Roman"/>
              </a:rPr>
              <a:t>Clinical Stakes:</a:t>
            </a:r>
            <a:r>
              <a:rPr lang="en-US" sz="4600">
                <a:latin typeface="Times New Roman"/>
                <a:cs typeface="Times New Roman"/>
              </a:rPr>
              <a:t> Glycemic control is vital for physical therapy; uncontrolled sugars compromise wound healing and bone integrity.</a:t>
            </a:r>
          </a:p>
          <a:p>
            <a:pPr algn="ctr"/>
            <a:endParaRPr lang="en-US"/>
          </a:p>
        </p:txBody>
      </p:sp>
      <p:sp>
        <p:nvSpPr>
          <p:cNvPr id="13" name="Text Box 4607">
            <a:extLst>
              <a:ext uri="{FF2B5EF4-FFF2-40B4-BE49-F238E27FC236}">
                <a16:creationId xmlns:a16="http://schemas.microsoft.com/office/drawing/2014/main" id="{5C522956-2C8E-7CCE-1D34-43B9BCC347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329" y="20790401"/>
            <a:ext cx="12200134" cy="153211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Objective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0D1E55A-A54C-70A8-F9F9-EB4044C315E8}"/>
              </a:ext>
            </a:extLst>
          </p:cNvPr>
          <p:cNvSpPr txBox="1"/>
          <p:nvPr/>
        </p:nvSpPr>
        <p:spPr>
          <a:xfrm>
            <a:off x="533823" y="22670237"/>
            <a:ext cx="1220013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4400" dirty="0"/>
              <a:t>To evaluate the use of insulin lispro in managing hyperglycemia among non-diabetic patients in an inpatient rehabilitation setting, including associated benefits, risks, and underlying etiologies</a:t>
            </a:r>
            <a:r>
              <a:rPr lang="en-US" dirty="0"/>
              <a:t>.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57E216-2294-4FBB-B93B-1446CA2C66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2ce654-f5af-4a45-9b20-5fdc4840ab60"/>
    <ds:schemaRef ds:uri="a2cd7ae3-5402-456d-8933-4c018a1804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55524F6-DD0E-43D3-A915-CE68DD4D15E4}">
  <ds:schemaRefs>
    <ds:schemaRef ds:uri="http://purl.org/dc/elements/1.1/"/>
    <ds:schemaRef ds:uri="http://purl.org/dc/dcmitype/"/>
    <ds:schemaRef ds:uri="a2cd7ae3-5402-456d-8933-4c018a18049f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62ce654-f5af-4a45-9b20-5fdc4840ab60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3267</TotalTime>
  <Words>517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116</cp:revision>
  <cp:lastPrinted>2006-11-02T20:06:02Z</cp:lastPrinted>
  <dcterms:created xsi:type="dcterms:W3CDTF">1998-05-12T01:50:54Z</dcterms:created>
  <dcterms:modified xsi:type="dcterms:W3CDTF">2026-03-30T20:54:47Z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