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1" r:id="rId4"/>
  </p:sldMasterIdLst>
  <p:notesMasterIdLst>
    <p:notesMasterId r:id="rId23"/>
  </p:notesMasterIdLst>
  <p:handoutMasterIdLst>
    <p:handoutMasterId r:id="rId24"/>
  </p:handoutMasterIdLst>
  <p:sldIdLst>
    <p:sldId id="267" r:id="rId5"/>
    <p:sldId id="469" r:id="rId6"/>
    <p:sldId id="468" r:id="rId7"/>
    <p:sldId id="284" r:id="rId8"/>
    <p:sldId id="287" r:id="rId9"/>
    <p:sldId id="286" r:id="rId10"/>
    <p:sldId id="294" r:id="rId11"/>
    <p:sldId id="295" r:id="rId12"/>
    <p:sldId id="296" r:id="rId13"/>
    <p:sldId id="366" r:id="rId14"/>
    <p:sldId id="470" r:id="rId15"/>
    <p:sldId id="297" r:id="rId16"/>
    <p:sldId id="288" r:id="rId17"/>
    <p:sldId id="467" r:id="rId18"/>
    <p:sldId id="290" r:id="rId19"/>
    <p:sldId id="291" r:id="rId20"/>
    <p:sldId id="292" r:id="rId21"/>
    <p:sldId id="293" r:id="rId22"/>
  </p:sldIdLst>
  <p:sldSz cx="9144000" cy="5143500" type="screen16x9"/>
  <p:notesSz cx="7010400" cy="9296400"/>
  <p:defaultTex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500"/>
    <a:srgbClr val="CC0000"/>
    <a:srgbClr val="6C3A77"/>
    <a:srgbClr val="8ABA3C"/>
    <a:srgbClr val="81AE38"/>
    <a:srgbClr val="8CBD3D"/>
    <a:srgbClr val="769F33"/>
    <a:srgbClr val="688B2D"/>
    <a:srgbClr val="5F9BAF"/>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3" autoAdjust="0"/>
    <p:restoredTop sz="63860" autoAdjust="0"/>
  </p:normalViewPr>
  <p:slideViewPr>
    <p:cSldViewPr>
      <p:cViewPr varScale="1">
        <p:scale>
          <a:sx n="50" d="100"/>
          <a:sy n="50" d="100"/>
        </p:scale>
        <p:origin x="1302" y="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9" d="100"/>
          <a:sy n="129" d="100"/>
        </p:scale>
        <p:origin x="-3040" y="-11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latin typeface="Segoe UI Light"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930" tIns="46465" rIns="92930" bIns="46465" rtlCol="0"/>
          <a:lstStyle>
            <a:lvl1pPr algn="r">
              <a:defRPr sz="1200"/>
            </a:lvl1pPr>
          </a:lstStyle>
          <a:p>
            <a:fld id="{61FE9635-8DB6-4044-8D11-7AAFB69160BE}" type="datetimeFigureOut">
              <a:rPr lang="en-US" smtClean="0">
                <a:latin typeface="Segoe UI Light" pitchFamily="34" charset="0"/>
              </a:rPr>
              <a:pPr/>
              <a:t>9/10/2019</a:t>
            </a:fld>
            <a:endParaRPr lang="en-US" dirty="0">
              <a:latin typeface="Segoe UI Light"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dirty="0">
              <a:latin typeface="Segoe UI Light"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30" tIns="46465" rIns="92930" bIns="46465" rtlCol="0" anchor="b"/>
          <a:lstStyle>
            <a:lvl1pPr algn="r">
              <a:defRPr sz="1200"/>
            </a:lvl1pPr>
          </a:lstStyle>
          <a:p>
            <a:fld id="{2D2FA1CA-7490-463D-B745-C9B4BA55BB2F}" type="slidenum">
              <a:rPr lang="en-US" smtClean="0">
                <a:latin typeface="Segoe UI Light" pitchFamily="34" charset="0"/>
              </a:rPr>
              <a:pPr/>
              <a:t>‹#›</a:t>
            </a:fld>
            <a:endParaRPr lang="en-US" dirty="0">
              <a:latin typeface="Segoe UI Light" pitchFamily="34" charset="0"/>
            </a:endParaRPr>
          </a:p>
        </p:txBody>
      </p:sp>
    </p:spTree>
    <p:extLst>
      <p:ext uri="{BB962C8B-B14F-4D97-AF65-F5344CB8AC3E}">
        <p14:creationId xmlns:p14="http://schemas.microsoft.com/office/powerpoint/2010/main" val="190352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atin typeface="Segoe UI Light"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atin typeface="Segoe UI Light" pitchFamily="34" charset="0"/>
              </a:defRPr>
            </a:lvl1pPr>
          </a:lstStyle>
          <a:p>
            <a:fld id="{B74433D1-1BE7-47BB-9A7A-53E534EE3FD0}" type="datetimeFigureOut">
              <a:rPr lang="en-US" smtClean="0"/>
              <a:pPr/>
              <a:t>9/10/2019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atin typeface="Segoe UI Light"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atin typeface="Segoe UI Light" pitchFamily="34" charset="0"/>
              </a:defRPr>
            </a:lvl1pPr>
          </a:lstStyle>
          <a:p>
            <a:fld id="{91900A6A-F631-4DE5-85CD-60A32C70D696}" type="slidenum">
              <a:rPr lang="en-US" smtClean="0"/>
              <a:pPr/>
              <a:t>‹#›</a:t>
            </a:fld>
            <a:endParaRPr lang="en-US" dirty="0"/>
          </a:p>
        </p:txBody>
      </p:sp>
    </p:spTree>
    <p:extLst>
      <p:ext uri="{BB962C8B-B14F-4D97-AF65-F5344CB8AC3E}">
        <p14:creationId xmlns:p14="http://schemas.microsoft.com/office/powerpoint/2010/main" val="1084631570"/>
      </p:ext>
    </p:extLst>
  </p:cSld>
  <p:clrMap bg1="lt1" tx1="dk1" bg2="lt2" tx2="dk2" accent1="accent1" accent2="accent2" accent3="accent3" accent4="accent4" accent5="accent5" accent6="accent6" hlink="hlink" folHlink="folHlink"/>
  <p:notesStyle>
    <a:lvl1pPr marL="0" algn="l" defTabSz="913031" rtl="0" eaLnBrk="1" latinLnBrk="0" hangingPunct="1">
      <a:defRPr sz="1200" kern="1200">
        <a:solidFill>
          <a:schemeClr val="tx1"/>
        </a:solidFill>
        <a:latin typeface="Segoe UI Light" pitchFamily="34" charset="0"/>
        <a:ea typeface="+mn-ea"/>
        <a:cs typeface="+mn-cs"/>
      </a:defRPr>
    </a:lvl1pPr>
    <a:lvl2pPr marL="456514" algn="l" defTabSz="913031" rtl="0" eaLnBrk="1" latinLnBrk="0" hangingPunct="1">
      <a:defRPr sz="1200" kern="1200">
        <a:solidFill>
          <a:schemeClr val="tx1"/>
        </a:solidFill>
        <a:latin typeface="Segoe UI Light" pitchFamily="34" charset="0"/>
        <a:ea typeface="+mn-ea"/>
        <a:cs typeface="+mn-cs"/>
      </a:defRPr>
    </a:lvl2pPr>
    <a:lvl3pPr marL="913031" algn="l" defTabSz="913031" rtl="0" eaLnBrk="1" latinLnBrk="0" hangingPunct="1">
      <a:defRPr sz="1200" kern="1200">
        <a:solidFill>
          <a:schemeClr val="tx1"/>
        </a:solidFill>
        <a:latin typeface="Segoe UI Light" pitchFamily="34" charset="0"/>
        <a:ea typeface="+mn-ea"/>
        <a:cs typeface="+mn-cs"/>
      </a:defRPr>
    </a:lvl3pPr>
    <a:lvl4pPr marL="1369544" algn="l" defTabSz="913031" rtl="0" eaLnBrk="1" latinLnBrk="0" hangingPunct="1">
      <a:defRPr sz="1200" kern="1200">
        <a:solidFill>
          <a:schemeClr val="tx1"/>
        </a:solidFill>
        <a:latin typeface="Segoe UI Light" pitchFamily="34" charset="0"/>
        <a:ea typeface="+mn-ea"/>
        <a:cs typeface="+mn-cs"/>
      </a:defRPr>
    </a:lvl4pPr>
    <a:lvl5pPr marL="1826060" algn="l" defTabSz="913031" rtl="0" eaLnBrk="1" latinLnBrk="0" hangingPunct="1">
      <a:defRPr sz="1200" kern="1200">
        <a:solidFill>
          <a:schemeClr val="tx1"/>
        </a:solidFill>
        <a:latin typeface="Segoe UI Light" pitchFamily="34" charset="0"/>
        <a:ea typeface="+mn-ea"/>
        <a:cs typeface="+mn-cs"/>
      </a:defRPr>
    </a:lvl5pPr>
    <a:lvl6pPr marL="2282580" algn="l" defTabSz="913031" rtl="0" eaLnBrk="1" latinLnBrk="0" hangingPunct="1">
      <a:defRPr sz="1200" kern="1200">
        <a:solidFill>
          <a:schemeClr val="tx1"/>
        </a:solidFill>
        <a:latin typeface="+mn-lt"/>
        <a:ea typeface="+mn-ea"/>
        <a:cs typeface="+mn-cs"/>
      </a:defRPr>
    </a:lvl6pPr>
    <a:lvl7pPr marL="2739088" algn="l" defTabSz="913031" rtl="0" eaLnBrk="1" latinLnBrk="0" hangingPunct="1">
      <a:defRPr sz="1200" kern="1200">
        <a:solidFill>
          <a:schemeClr val="tx1"/>
        </a:solidFill>
        <a:latin typeface="+mn-lt"/>
        <a:ea typeface="+mn-ea"/>
        <a:cs typeface="+mn-cs"/>
      </a:defRPr>
    </a:lvl7pPr>
    <a:lvl8pPr marL="3195603" algn="l" defTabSz="913031" rtl="0" eaLnBrk="1" latinLnBrk="0" hangingPunct="1">
      <a:defRPr sz="1200" kern="1200">
        <a:solidFill>
          <a:schemeClr val="tx1"/>
        </a:solidFill>
        <a:latin typeface="+mn-lt"/>
        <a:ea typeface="+mn-ea"/>
        <a:cs typeface="+mn-cs"/>
      </a:defRPr>
    </a:lvl8pPr>
    <a:lvl9pPr marL="3652119" algn="l" defTabSz="9130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Yujing Liu and I'm the Deputy Director of the division of receipt and referral at the Center for Scientific Review or C-S-R. Today, I'm going to talk about the E-submission and the application receipt and assignment processes.</a:t>
            </a:r>
          </a:p>
          <a:p>
            <a:endParaRPr lang="en-US" dirty="0"/>
          </a:p>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1</a:t>
            </a:fld>
            <a:endParaRPr lang="en-US" dirty="0"/>
          </a:p>
        </p:txBody>
      </p:sp>
    </p:spTree>
    <p:extLst>
      <p:ext uri="{BB962C8B-B14F-4D97-AF65-F5344CB8AC3E}">
        <p14:creationId xmlns:p14="http://schemas.microsoft.com/office/powerpoint/2010/main" val="256183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Light" pitchFamily="34" charset="0"/>
                <a:ea typeface="+mn-ea"/>
                <a:cs typeface="+mn-cs"/>
              </a:rPr>
              <a:t>Alternatively, you can just browse CSR’s website and examine the clusters of study sections called integrated review groups or I-R-Gs and you can look at the individual study sections in the IRGs and get more information about them.</a:t>
            </a:r>
          </a:p>
        </p:txBody>
      </p:sp>
      <p:sp>
        <p:nvSpPr>
          <p:cNvPr id="4" name="Slide Number Placeholder 3"/>
          <p:cNvSpPr>
            <a:spLocks noGrp="1"/>
          </p:cNvSpPr>
          <p:nvPr>
            <p:ph type="sldNum" sz="quarter" idx="10"/>
          </p:nvPr>
        </p:nvSpPr>
        <p:spPr/>
        <p:txBody>
          <a:bodyPr/>
          <a:lstStyle/>
          <a:p>
            <a:fld id="{91900A6A-F631-4DE5-85CD-60A32C70D696}" type="slidenum">
              <a:rPr lang="en-US" smtClean="0"/>
              <a:pPr/>
              <a:t>12</a:t>
            </a:fld>
            <a:endParaRPr lang="en-US" dirty="0"/>
          </a:p>
        </p:txBody>
      </p:sp>
    </p:spTree>
    <p:extLst>
      <p:ext uri="{BB962C8B-B14F-4D97-AF65-F5344CB8AC3E}">
        <p14:creationId xmlns:p14="http://schemas.microsoft.com/office/powerpoint/2010/main" val="112781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done your research and made a decision about which Institute you'd like to request and which study section you prefer to review your application. How do you convey that information to the NIH? Previously we asked applicants to use a cover letter to make these requests if they wanted to. Now we have a new assignment request form that is part of the application.  In addition to use this form to request assignments, you can also let us know about any conflicts you have with potential reviewers and tell us about expertise needed to review your application. </a:t>
            </a:r>
          </a:p>
          <a:p>
            <a:endParaRPr lang="en-US" dirty="0"/>
          </a:p>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13</a:t>
            </a:fld>
            <a:endParaRPr lang="en-US" dirty="0"/>
          </a:p>
        </p:txBody>
      </p:sp>
    </p:spTree>
    <p:extLst>
      <p:ext uri="{BB962C8B-B14F-4D97-AF65-F5344CB8AC3E}">
        <p14:creationId xmlns:p14="http://schemas.microsoft.com/office/powerpoint/2010/main" val="184155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(pause)</a:t>
            </a:r>
          </a:p>
          <a:p>
            <a:r>
              <a:rPr lang="en-US" dirty="0"/>
              <a:t>This is what the form looks like and you may use “please assign me to” and “please don't assign me to” requests for institute and study section assignments. There is also a text box to put in information about conflict or expertise needed. It is important to note that this form is optional and you don’t have to request institute or study section assignments.  We are always happy to make these assignments for you based on our deep understanding of the areas covered by the NIH Institutes and our review groups.</a:t>
            </a:r>
          </a:p>
          <a:p>
            <a:endParaRPr lang="en-US" dirty="0"/>
          </a:p>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14</a:t>
            </a:fld>
            <a:endParaRPr lang="en-US" dirty="0"/>
          </a:p>
        </p:txBody>
      </p:sp>
    </p:spTree>
    <p:extLst>
      <p:ext uri="{BB962C8B-B14F-4D97-AF65-F5344CB8AC3E}">
        <p14:creationId xmlns:p14="http://schemas.microsoft.com/office/powerpoint/2010/main" val="419444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03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Cover letters are still used for a few things. For example, definitely explain to us if you are submitting your application late. This is the place you would also explain to us if you are generating a genome-wide data. This is also the place that you would tell us if you plan to submit a video. So there's a number of things that still belong in the cover letter attachment. However, you should not use a cover letter to make assignment requests or suggest reviewers.</a:t>
            </a:r>
          </a:p>
        </p:txBody>
      </p:sp>
      <p:sp>
        <p:nvSpPr>
          <p:cNvPr id="4" name="Slide Number Placeholder 3"/>
          <p:cNvSpPr>
            <a:spLocks noGrp="1"/>
          </p:cNvSpPr>
          <p:nvPr>
            <p:ph type="sldNum" sz="quarter" idx="10"/>
          </p:nvPr>
        </p:nvSpPr>
        <p:spPr/>
        <p:txBody>
          <a:bodyPr/>
          <a:lstStyle/>
          <a:p>
            <a:fld id="{91900A6A-F631-4DE5-85CD-60A32C70D696}" type="slidenum">
              <a:rPr lang="en-US" smtClean="0"/>
              <a:pPr/>
              <a:t>15</a:t>
            </a:fld>
            <a:endParaRPr lang="en-US" dirty="0"/>
          </a:p>
        </p:txBody>
      </p:sp>
    </p:spTree>
    <p:extLst>
      <p:ext uri="{BB962C8B-B14F-4D97-AF65-F5344CB8AC3E}">
        <p14:creationId xmlns:p14="http://schemas.microsoft.com/office/powerpoint/2010/main" val="204054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important reminders:  The Signing Official in your grants office is responsible for submitting your application on time, but you are responsible for the content.  Do not sit back and wait for e-mails.  Proactively check your </a:t>
            </a:r>
            <a:r>
              <a:rPr lang="en-US" dirty="0" err="1"/>
              <a:t>eRA</a:t>
            </a:r>
            <a:r>
              <a:rPr lang="en-US" dirty="0"/>
              <a:t> Commons account.  If you cannot see your application in Commons, neither can we, and if we can’t see it we can’t review it.  Start the submission process early – days early rather than hours early – so that you have plenty of time to view your application after it is compiled on Commons.  Sometimes things don’t look the same in Commons as it did on your computer.  Take the time to look at the application the way your reviewers will see it.  Sometimes applicants forget to include necessary attachments such as letters of support.  Give yourself plenty of time to submit a corrected copy if necessary.  We cannot accept missing pieces or corrected pages after the deadline.</a:t>
            </a:r>
          </a:p>
          <a:p>
            <a:endParaRPr lang="en-US" dirty="0"/>
          </a:p>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5313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very important policy is the NIH’s late application policy.  Submitting to the NIH is not like buying a book from a major on-line retailer where 30 seconds after you click the “buy” button, the book is successfully downloaded to your e-reader.  NIH applications must be accepted twice.  Grants.gov serves as a general portal for electronic applications submitted to various federal agencies.  When you receive a tracking number starting with the capital letters G-R-A-N-T this just means it has been accepted by Grants.gov.  At that point, NIH retrieves your application and performs numerous validations, all of which must be successfully passed in order for your application to be accepted by the NIH.  E-mails are sent at various points during this process but e-mails are not 100% reliable, so you should always be checking the status of your application in </a:t>
            </a:r>
            <a:r>
              <a:rPr lang="en-US" dirty="0" err="1"/>
              <a:t>eRA</a:t>
            </a:r>
            <a:r>
              <a:rPr lang="en-US" dirty="0"/>
              <a:t> Commons.  High volumes around submission deadlines can slow validation/processing times by an hour or more.  If your application does not pass the validations, it will be rejected with an “error” message.  You need time to fix that error and start the submission process all over again.  To be on time, your error-free application must be submitted by 5 PM LOCAL TIME on the due date.  There is no error correction window that extends the deadline.  Applications submitted after the deadline, including those to correct errors, are late and will not be sent forward to review unless they can be accommodated under the NIH late policy.</a:t>
            </a:r>
          </a:p>
        </p:txBody>
      </p:sp>
      <p:sp>
        <p:nvSpPr>
          <p:cNvPr id="4" name="Slide Number Placeholder 3"/>
          <p:cNvSpPr>
            <a:spLocks noGrp="1"/>
          </p:cNvSpPr>
          <p:nvPr>
            <p:ph type="sldNum" sz="quarter" idx="10"/>
          </p:nvPr>
        </p:nvSpPr>
        <p:spPr/>
        <p:txBody>
          <a:bodyPr/>
          <a:lstStyle/>
          <a:p>
            <a:fld id="{91900A6A-F631-4DE5-85CD-60A32C70D69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6595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03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One more very important reminder:  </a:t>
            </a:r>
            <a:r>
              <a:rPr lang="en-US" sz="1200" kern="1200" dirty="0" err="1">
                <a:solidFill>
                  <a:schemeClr val="tx1"/>
                </a:solidFill>
                <a:effectLst/>
                <a:latin typeface="Segoe UI Light" pitchFamily="34" charset="0"/>
                <a:ea typeface="+mn-ea"/>
                <a:cs typeface="+mn-cs"/>
              </a:rPr>
              <a:t>eRA</a:t>
            </a:r>
            <a:r>
              <a:rPr lang="en-US" sz="1200" kern="1200" dirty="0">
                <a:solidFill>
                  <a:schemeClr val="tx1"/>
                </a:solidFill>
                <a:effectLst/>
                <a:latin typeface="Segoe UI Light" pitchFamily="34" charset="0"/>
                <a:ea typeface="+mn-ea"/>
                <a:cs typeface="+mn-cs"/>
              </a:rPr>
              <a:t> commons is THE place to make sure your application shows up and it looks right. You can access any error or warning messages on </a:t>
            </a:r>
            <a:r>
              <a:rPr lang="en-US" sz="1200" kern="1200" dirty="0" err="1">
                <a:solidFill>
                  <a:schemeClr val="tx1"/>
                </a:solidFill>
                <a:effectLst/>
                <a:latin typeface="Segoe UI Light" pitchFamily="34" charset="0"/>
                <a:ea typeface="+mn-ea"/>
                <a:cs typeface="+mn-cs"/>
              </a:rPr>
              <a:t>eRA</a:t>
            </a:r>
            <a:r>
              <a:rPr lang="en-US" sz="1200" kern="1200" dirty="0">
                <a:solidFill>
                  <a:schemeClr val="tx1"/>
                </a:solidFill>
                <a:effectLst/>
                <a:latin typeface="Segoe UI Light" pitchFamily="34" charset="0"/>
                <a:ea typeface="+mn-ea"/>
                <a:cs typeface="+mn-cs"/>
              </a:rPr>
              <a:t> Commons. You can track your application through the system. It takes about 2 weeks for the application to make it through the full receipt and referral process and you can watch it as it goes. You will see the Institute assignment, you will see the SRO assignment and you will see contact information for people in case you have any questions. You'll find everything on the status page for your application in </a:t>
            </a:r>
            <a:r>
              <a:rPr lang="en-US" sz="1200" kern="1200" dirty="0" err="1">
                <a:solidFill>
                  <a:schemeClr val="tx1"/>
                </a:solidFill>
                <a:effectLst/>
                <a:latin typeface="Segoe UI Light" pitchFamily="34" charset="0"/>
                <a:ea typeface="+mn-ea"/>
                <a:cs typeface="+mn-cs"/>
              </a:rPr>
              <a:t>eRA</a:t>
            </a:r>
            <a:r>
              <a:rPr lang="en-US" sz="1200" kern="1200" dirty="0">
                <a:solidFill>
                  <a:schemeClr val="tx1"/>
                </a:solidFill>
                <a:effectLst/>
                <a:latin typeface="Segoe UI Light" pitchFamily="34" charset="0"/>
                <a:ea typeface="+mn-ea"/>
                <a:cs typeface="+mn-cs"/>
              </a:rPr>
              <a:t> Commons. Plus there's much more you can do there so it's definitely a website that you should become familiar with and use often. Finally thank you for your time and best of luck with your application submission.</a:t>
            </a:r>
          </a:p>
        </p:txBody>
      </p:sp>
      <p:sp>
        <p:nvSpPr>
          <p:cNvPr id="4" name="Slide Number Placeholder 3"/>
          <p:cNvSpPr>
            <a:spLocks noGrp="1"/>
          </p:cNvSpPr>
          <p:nvPr>
            <p:ph type="sldNum" sz="quarter" idx="10"/>
          </p:nvPr>
        </p:nvSpPr>
        <p:spPr/>
        <p:txBody>
          <a:bodyPr/>
          <a:lstStyle/>
          <a:p>
            <a:fld id="{91900A6A-F631-4DE5-85CD-60A32C70D696}" type="slidenum">
              <a:rPr lang="en-US" smtClean="0"/>
              <a:pPr/>
              <a:t>18</a:t>
            </a:fld>
            <a:endParaRPr lang="en-US" dirty="0"/>
          </a:p>
        </p:txBody>
      </p:sp>
    </p:spTree>
    <p:extLst>
      <p:ext uri="{BB962C8B-B14F-4D97-AF65-F5344CB8AC3E}">
        <p14:creationId xmlns:p14="http://schemas.microsoft.com/office/powerpoint/2010/main" val="367989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03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The submission process can be broken down into four main activities. First institutions need to go out and register with grants.gov in the </a:t>
            </a:r>
            <a:r>
              <a:rPr lang="en-US" sz="1200" kern="1200" dirty="0" err="1">
                <a:solidFill>
                  <a:schemeClr val="tx1"/>
                </a:solidFill>
                <a:effectLst/>
                <a:latin typeface="Segoe UI Light" pitchFamily="34" charset="0"/>
                <a:ea typeface="+mn-ea"/>
                <a:cs typeface="+mn-cs"/>
              </a:rPr>
              <a:t>eRA</a:t>
            </a:r>
            <a:r>
              <a:rPr lang="en-US" sz="1200" kern="1200" dirty="0">
                <a:solidFill>
                  <a:schemeClr val="tx1"/>
                </a:solidFill>
                <a:effectLst/>
                <a:latin typeface="Segoe UI Light" pitchFamily="34" charset="0"/>
                <a:ea typeface="+mn-ea"/>
                <a:cs typeface="+mn-cs"/>
              </a:rPr>
              <a:t> Commons. Second applicants need to find a funding opportunity announcement since all of our applications are submitted to funding opportunity announcements. Third you need to look at the instructions in the funding opportunity announcement and application guide and follow them to prepare your application. And finally when the application is ready to go you submit the application through grants.gov. Your authorized organizational representative AOR is responsible for submission for you but you're also responsible for tracking the application through the submission process all the way to </a:t>
            </a:r>
            <a:r>
              <a:rPr lang="en-US" sz="1200" kern="1200" dirty="0" err="1">
                <a:solidFill>
                  <a:schemeClr val="tx1"/>
                </a:solidFill>
                <a:effectLst/>
                <a:latin typeface="Segoe UI Light" pitchFamily="34" charset="0"/>
                <a:ea typeface="+mn-ea"/>
                <a:cs typeface="+mn-cs"/>
              </a:rPr>
              <a:t>eRA</a:t>
            </a:r>
            <a:r>
              <a:rPr lang="en-US" sz="1200" kern="1200" dirty="0">
                <a:solidFill>
                  <a:schemeClr val="tx1"/>
                </a:solidFill>
                <a:effectLst/>
                <a:latin typeface="Segoe UI Light" pitchFamily="34" charset="0"/>
                <a:ea typeface="+mn-ea"/>
                <a:cs typeface="+mn-cs"/>
              </a:rPr>
              <a:t> Commons making sure once it gets there that it looks like you expected it to look.</a:t>
            </a:r>
          </a:p>
        </p:txBody>
      </p:sp>
      <p:sp>
        <p:nvSpPr>
          <p:cNvPr id="4" name="Slide Number Placeholder 3"/>
          <p:cNvSpPr>
            <a:spLocks noGrp="1"/>
          </p:cNvSpPr>
          <p:nvPr>
            <p:ph type="sldNum" sz="quarter" idx="10"/>
          </p:nvPr>
        </p:nvSpPr>
        <p:spPr/>
        <p:txBody>
          <a:bodyPr/>
          <a:lstStyle/>
          <a:p>
            <a:fld id="{91900A6A-F631-4DE5-85CD-60A32C70D696}" type="slidenum">
              <a:rPr lang="en-US" smtClean="0"/>
              <a:pPr/>
              <a:t>2</a:t>
            </a:fld>
            <a:endParaRPr lang="en-US" dirty="0"/>
          </a:p>
        </p:txBody>
      </p:sp>
    </p:spTree>
    <p:extLst>
      <p:ext uri="{BB962C8B-B14F-4D97-AF65-F5344CB8AC3E}">
        <p14:creationId xmlns:p14="http://schemas.microsoft.com/office/powerpoint/2010/main" val="377674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DRR is responsible for screening and returning late applications.  We also perform a number of other policy checks, some of which are listed here. However, administrative review and compliance checking is a shared responsibility among all NIH staff including Scientific Review Officers, Program Officials and Grants Management Staff. If we find problems, we’ll let you know.  DRR also assigns applications to an NIH institute for funding consideration and to a study section for the review. (pause) Let me step back a moment to talk about how you can get more information about which institute and study section might be right for your application.</a:t>
            </a:r>
          </a:p>
        </p:txBody>
      </p:sp>
      <p:sp>
        <p:nvSpPr>
          <p:cNvPr id="4" name="Slide Number Placeholder 3"/>
          <p:cNvSpPr>
            <a:spLocks noGrp="1"/>
          </p:cNvSpPr>
          <p:nvPr>
            <p:ph type="sldNum" sz="quarter" idx="10"/>
          </p:nvPr>
        </p:nvSpPr>
        <p:spPr/>
        <p:txBody>
          <a:bodyPr/>
          <a:lstStyle/>
          <a:p>
            <a:fld id="{91900A6A-F631-4DE5-85CD-60A32C70D69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1727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all applications must be submitted to an FOA published in the NIH Guides to Grants and Contracts, you can use keywords to search appropriate FOAs.  Also, you can use the Organization option to narrow your FOA search to a specific Institute. Once you find an FOA, you need to access the application package and then follow all the instructions in the FOA and the application guide when you prepare your application.  (pause)</a:t>
            </a:r>
          </a:p>
        </p:txBody>
      </p:sp>
      <p:sp>
        <p:nvSpPr>
          <p:cNvPr id="4" name="Slide Number Placeholder 3"/>
          <p:cNvSpPr>
            <a:spLocks noGrp="1"/>
          </p:cNvSpPr>
          <p:nvPr>
            <p:ph type="sldNum" sz="quarter" idx="10"/>
          </p:nvPr>
        </p:nvSpPr>
        <p:spPr/>
        <p:txBody>
          <a:bodyPr/>
          <a:lstStyle/>
          <a:p>
            <a:fld id="{91900A6A-F631-4DE5-85CD-60A32C70D69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7766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give you some advice about how you can get more information on identifying an institute that might be interested in your research. If you're experienced investigator you probably have a good idea on which institute you want.  But if you're new investigator or experienced investigator moving into a different field you might need a little advice. (pause) One resource you can use is the NIH Reporter, which is a database of funded NIH Grant applications. (Pause) Once you get to this page, you can search the database in one of two very easy ways. One is to use the text search box highlighted by the lower red circle, where you can insert the search keywords for your science. The other way is to click on the upper tab called Matchmaker.  It is a very nice tool, where you can paste in your abstract or specific aims, and it will be compared to the database of NIH-funded Grants.  Matchmaker will then give you information like this.</a:t>
            </a:r>
          </a:p>
          <a:p>
            <a:endParaRPr lang="en-US" dirty="0"/>
          </a:p>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6</a:t>
            </a:fld>
            <a:endParaRPr lang="en-US" dirty="0"/>
          </a:p>
        </p:txBody>
      </p:sp>
    </p:spTree>
    <p:extLst>
      <p:ext uri="{BB962C8B-B14F-4D97-AF65-F5344CB8AC3E}">
        <p14:creationId xmlns:p14="http://schemas.microsoft.com/office/powerpoint/2010/main" val="339921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piece of information I think is most interesting here is the left hand blue histogram. It will tell you which institute has been funding for science similar to yours. This information may be very helpful if you want to suggest that your application be assigned to a specific institute. </a:t>
            </a:r>
          </a:p>
        </p:txBody>
      </p:sp>
      <p:sp>
        <p:nvSpPr>
          <p:cNvPr id="4" name="Slide Number Placeholder 3"/>
          <p:cNvSpPr>
            <a:spLocks noGrp="1"/>
          </p:cNvSpPr>
          <p:nvPr>
            <p:ph type="sldNum" sz="quarter" idx="10"/>
          </p:nvPr>
        </p:nvSpPr>
        <p:spPr/>
        <p:txBody>
          <a:bodyPr/>
          <a:lstStyle/>
          <a:p>
            <a:fld id="{91900A6A-F631-4DE5-85CD-60A32C70D696}" type="slidenum">
              <a:rPr lang="en-US" smtClean="0"/>
              <a:pPr/>
              <a:t>7</a:t>
            </a:fld>
            <a:endParaRPr lang="en-US" dirty="0"/>
          </a:p>
        </p:txBody>
      </p:sp>
    </p:spTree>
    <p:extLst>
      <p:ext uri="{BB962C8B-B14F-4D97-AF65-F5344CB8AC3E}">
        <p14:creationId xmlns:p14="http://schemas.microsoft.com/office/powerpoint/2010/main" val="114290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03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Light" pitchFamily="34" charset="0"/>
                <a:ea typeface="+mn-ea"/>
                <a:cs typeface="+mn-cs"/>
              </a:rPr>
              <a:t>If you click on the program official Tab in the red circle, you can find the contact information for the program officials who manage similar applications.  These individuals can help you better understand how well your research might fit in their Institutes and provide additional guidance. </a:t>
            </a:r>
          </a:p>
        </p:txBody>
      </p:sp>
      <p:sp>
        <p:nvSpPr>
          <p:cNvPr id="4" name="Slide Number Placeholder 3"/>
          <p:cNvSpPr>
            <a:spLocks noGrp="1"/>
          </p:cNvSpPr>
          <p:nvPr>
            <p:ph type="sldNum" sz="quarter" idx="10"/>
          </p:nvPr>
        </p:nvSpPr>
        <p:spPr/>
        <p:txBody>
          <a:bodyPr/>
          <a:lstStyle/>
          <a:p>
            <a:fld id="{91900A6A-F631-4DE5-85CD-60A32C70D696}" type="slidenum">
              <a:rPr lang="en-US" smtClean="0"/>
              <a:pPr/>
              <a:t>8</a:t>
            </a:fld>
            <a:endParaRPr lang="en-US" dirty="0"/>
          </a:p>
        </p:txBody>
      </p:sp>
    </p:spTree>
    <p:extLst>
      <p:ext uri="{BB962C8B-B14F-4D97-AF65-F5344CB8AC3E}">
        <p14:creationId xmlns:p14="http://schemas.microsoft.com/office/powerpoint/2010/main" val="271078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(pause)</a:t>
            </a:r>
          </a:p>
          <a:p>
            <a:r>
              <a:rPr lang="en-US" dirty="0"/>
              <a:t>Now, I'd like to talk about study section assignment with a caveat that some study sections can't be requested because we have some preset agreements – usually related to specific Requests for Applications or special reviews -- where certain applications must be reviewed in specific review groups or special emphasis panels.  However, most applications assigned to CSR are reviewed in our regular standing study sections. If you go to the CSR website, you have several options for searching for study sections. One is to do a keyword search, so if you're studying angiogenesis for example, you can put the keyword directly into that box and you will get a series of study sections that might be appropriate for your science. Another way to search for a study section, is to use our Assistant Referral Tools or A-R-T by clicking the box on the right.</a:t>
            </a:r>
          </a:p>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9</a:t>
            </a:fld>
            <a:endParaRPr lang="en-US" dirty="0"/>
          </a:p>
        </p:txBody>
      </p:sp>
    </p:spTree>
    <p:extLst>
      <p:ext uri="{BB962C8B-B14F-4D97-AF65-F5344CB8AC3E}">
        <p14:creationId xmlns:p14="http://schemas.microsoft.com/office/powerpoint/2010/main" val="40664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lead you to the tool where you can paste in your application title and abstract or specific aims in the boxes. By submitting this information, the search results will provide you with a list of possible study sections for you to consider.</a:t>
            </a:r>
          </a:p>
        </p:txBody>
      </p:sp>
      <p:sp>
        <p:nvSpPr>
          <p:cNvPr id="4" name="Slide Number Placeholder 3"/>
          <p:cNvSpPr>
            <a:spLocks noGrp="1"/>
          </p:cNvSpPr>
          <p:nvPr>
            <p:ph type="sldNum" sz="quarter" idx="10"/>
          </p:nvPr>
        </p:nvSpPr>
        <p:spPr/>
        <p:txBody>
          <a:bodyPr/>
          <a:lstStyle/>
          <a:p>
            <a:fld id="{91900A6A-F631-4DE5-85CD-60A32C70D696}" type="slidenum">
              <a:rPr lang="en-US" smtClean="0"/>
              <a:pPr/>
              <a:t>10</a:t>
            </a:fld>
            <a:endParaRPr lang="en-US" dirty="0"/>
          </a:p>
        </p:txBody>
      </p:sp>
    </p:spTree>
    <p:extLst>
      <p:ext uri="{BB962C8B-B14F-4D97-AF65-F5344CB8AC3E}">
        <p14:creationId xmlns:p14="http://schemas.microsoft.com/office/powerpoint/2010/main" val="1527114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14519"/>
            <a:ext cx="7772400" cy="1102519"/>
          </a:xfrm>
        </p:spPr>
        <p:txBody>
          <a:bodyPr>
            <a:normAutofit/>
          </a:bodyPr>
          <a:lstStyle>
            <a:lvl1pPr>
              <a:defRPr sz="2800" b="1">
                <a:solidFill>
                  <a:schemeClr val="bg1"/>
                </a:solidFill>
                <a:latin typeface="+mj-lt"/>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066800" y="2686050"/>
            <a:ext cx="6400800" cy="1200150"/>
          </a:xfrm>
        </p:spPr>
        <p:txBody>
          <a:bodyPr/>
          <a:lstStyle>
            <a:lvl1pPr marL="0" indent="0" algn="l">
              <a:buNone/>
              <a:defRPr>
                <a:solidFill>
                  <a:schemeClr val="bg1">
                    <a:lumMod val="95000"/>
                  </a:schemeClr>
                </a:solidFill>
                <a:latin typeface="Arial" pitchFamily="34" charset="0"/>
                <a:cs typeface="Arial" pitchFamily="34" charset="0"/>
              </a:defRPr>
            </a:lvl1pPr>
            <a:lvl2pPr marL="456514" indent="0" algn="ctr">
              <a:buNone/>
              <a:defRPr>
                <a:solidFill>
                  <a:schemeClr val="tx1">
                    <a:tint val="75000"/>
                  </a:schemeClr>
                </a:solidFill>
              </a:defRPr>
            </a:lvl2pPr>
            <a:lvl3pPr marL="913031" indent="0" algn="ctr">
              <a:buNone/>
              <a:defRPr>
                <a:solidFill>
                  <a:schemeClr val="tx1">
                    <a:tint val="75000"/>
                  </a:schemeClr>
                </a:solidFill>
              </a:defRPr>
            </a:lvl3pPr>
            <a:lvl4pPr marL="1369544" indent="0" algn="ctr">
              <a:buNone/>
              <a:defRPr>
                <a:solidFill>
                  <a:schemeClr val="tx1">
                    <a:tint val="75000"/>
                  </a:schemeClr>
                </a:solidFill>
              </a:defRPr>
            </a:lvl4pPr>
            <a:lvl5pPr marL="1826060" indent="0" algn="ctr">
              <a:buNone/>
              <a:defRPr>
                <a:solidFill>
                  <a:schemeClr val="tx1">
                    <a:tint val="75000"/>
                  </a:schemeClr>
                </a:solidFill>
              </a:defRPr>
            </a:lvl5pPr>
            <a:lvl6pPr marL="2282580" indent="0" algn="ctr">
              <a:buNone/>
              <a:defRPr>
                <a:solidFill>
                  <a:schemeClr val="tx1">
                    <a:tint val="75000"/>
                  </a:schemeClr>
                </a:solidFill>
              </a:defRPr>
            </a:lvl6pPr>
            <a:lvl7pPr marL="2739088" indent="0" algn="ctr">
              <a:buNone/>
              <a:defRPr>
                <a:solidFill>
                  <a:schemeClr val="tx1">
                    <a:tint val="75000"/>
                  </a:schemeClr>
                </a:solidFill>
              </a:defRPr>
            </a:lvl7pPr>
            <a:lvl8pPr marL="3195603" indent="0" algn="ctr">
              <a:buNone/>
              <a:defRPr>
                <a:solidFill>
                  <a:schemeClr val="tx1">
                    <a:tint val="75000"/>
                  </a:schemeClr>
                </a:solidFill>
              </a:defRPr>
            </a:lvl8pPr>
            <a:lvl9pPr marL="365211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807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63066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571500"/>
          </a:xfrm>
        </p:spPr>
        <p:txBody>
          <a:bodyPr/>
          <a:lstStyle>
            <a:lvl1pPr>
              <a:defRPr b="1"/>
            </a:lvl1pPr>
          </a:lstStyle>
          <a:p>
            <a:endParaRPr lang="en-US" dirty="0"/>
          </a:p>
        </p:txBody>
      </p:sp>
    </p:spTree>
    <p:extLst>
      <p:ext uri="{BB962C8B-B14F-4D97-AF65-F5344CB8AC3E}">
        <p14:creationId xmlns:p14="http://schemas.microsoft.com/office/powerpoint/2010/main" val="261245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46899" y="724467"/>
            <a:ext cx="7160121" cy="399604"/>
          </a:xfrm>
        </p:spPr>
        <p:txBody>
          <a:bodyPr/>
          <a:lstStyle/>
          <a:p>
            <a:r>
              <a:rPr lang="en-US"/>
              <a:t>Click to edit Master title style</a:t>
            </a:r>
          </a:p>
        </p:txBody>
      </p:sp>
      <p:sp>
        <p:nvSpPr>
          <p:cNvPr id="3" name="ClipArt Placeholder 2"/>
          <p:cNvSpPr>
            <a:spLocks noGrp="1"/>
          </p:cNvSpPr>
          <p:nvPr>
            <p:ph type="clipArt" sz="half" idx="1"/>
          </p:nvPr>
        </p:nvSpPr>
        <p:spPr>
          <a:xfrm>
            <a:off x="1346899" y="1220019"/>
            <a:ext cx="3507878" cy="3429000"/>
          </a:xfrm>
        </p:spPr>
        <p:txBody>
          <a:bodyPr lIns="85428" tIns="42724" rIns="85428" bIns="42724"/>
          <a:lstStyle/>
          <a:p>
            <a:pPr lvl="0"/>
            <a:endParaRPr lang="en-US" noProof="0"/>
          </a:p>
        </p:txBody>
      </p:sp>
      <p:sp>
        <p:nvSpPr>
          <p:cNvPr id="4" name="Text Placeholder 3"/>
          <p:cNvSpPr>
            <a:spLocks noGrp="1"/>
          </p:cNvSpPr>
          <p:nvPr>
            <p:ph type="body" sz="half" idx="2"/>
          </p:nvPr>
        </p:nvSpPr>
        <p:spPr>
          <a:xfrm>
            <a:off x="4997686" y="1220019"/>
            <a:ext cx="3509367"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94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49458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604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02407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8977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249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49500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324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32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571500"/>
          </a:xfrm>
          <a:prstGeom prst="rect">
            <a:avLst/>
          </a:prstGeom>
        </p:spPr>
        <p:txBody>
          <a:bodyPr vert="horz" lIns="91305" tIns="45650" rIns="91305" bIns="4565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0"/>
            <a:ext cx="8229600" cy="3314700"/>
          </a:xfrm>
          <a:prstGeom prst="rect">
            <a:avLst/>
          </a:prstGeom>
        </p:spPr>
        <p:txBody>
          <a:bodyPr vert="horz" lIns="91305" tIns="45650" rIns="91305" bIns="4565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4158973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40" r:id="rId5"/>
    <p:sldLayoutId id="2147483741" r:id="rId6"/>
    <p:sldLayoutId id="2147483742" r:id="rId7"/>
    <p:sldLayoutId id="2147483736" r:id="rId8"/>
    <p:sldLayoutId id="2147483737" r:id="rId9"/>
    <p:sldLayoutId id="2147483738" r:id="rId10"/>
    <p:sldLayoutId id="2147483739" r:id="rId11"/>
    <p:sldLayoutId id="2147483743" r:id="rId12"/>
  </p:sldLayoutIdLst>
  <p:txStyles>
    <p:titleStyle>
      <a:lvl1pPr algn="l" defTabSz="913031" rtl="0" eaLnBrk="1" latinLnBrk="0" hangingPunct="1">
        <a:spcBef>
          <a:spcPct val="0"/>
        </a:spcBef>
        <a:buNone/>
        <a:defRPr sz="2800" kern="1200">
          <a:solidFill>
            <a:schemeClr val="tx1"/>
          </a:solidFill>
          <a:latin typeface="+mj-lt"/>
          <a:ea typeface="+mj-ea"/>
          <a:cs typeface="Arial" pitchFamily="34" charset="0"/>
        </a:defRPr>
      </a:lvl1pPr>
    </p:titleStyle>
    <p:body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rojectreporter.nih.gov/reporter.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3028949"/>
            <a:ext cx="6934200" cy="1102519"/>
          </a:xfrm>
        </p:spPr>
        <p:txBody>
          <a:bodyPr>
            <a:normAutofit fontScale="92500" lnSpcReduction="10000"/>
          </a:bodyPr>
          <a:lstStyle/>
          <a:p>
            <a:r>
              <a:rPr lang="en-US" dirty="0"/>
              <a:t>Yujing Liu, Ph.D.</a:t>
            </a:r>
          </a:p>
          <a:p>
            <a:r>
              <a:rPr lang="en-US" dirty="0"/>
              <a:t>Deputy Director </a:t>
            </a:r>
          </a:p>
          <a:p>
            <a:r>
              <a:rPr lang="en-US" dirty="0"/>
              <a:t>Division of Receipt and Referral (DRR)</a:t>
            </a:r>
          </a:p>
        </p:txBody>
      </p:sp>
      <p:sp>
        <p:nvSpPr>
          <p:cNvPr id="2" name="Title 1"/>
          <p:cNvSpPr>
            <a:spLocks noGrp="1"/>
          </p:cNvSpPr>
          <p:nvPr>
            <p:ph type="ctrTitle"/>
          </p:nvPr>
        </p:nvSpPr>
        <p:spPr/>
        <p:txBody>
          <a:bodyPr/>
          <a:lstStyle/>
          <a:p>
            <a:r>
              <a:rPr lang="en-US" dirty="0"/>
              <a:t>What You Need to Know about</a:t>
            </a:r>
            <a:br>
              <a:rPr lang="en-US" dirty="0"/>
            </a:br>
            <a:r>
              <a:rPr lang="en-US" dirty="0"/>
              <a:t>Application Submission and Assignment</a:t>
            </a:r>
            <a:endParaRPr lang="en-US" dirty="0">
              <a:latin typeface="+mj-lt"/>
            </a:endParaRPr>
          </a:p>
        </p:txBody>
      </p:sp>
    </p:spTree>
    <p:extLst>
      <p:ext uri="{BB962C8B-B14F-4D97-AF65-F5344CB8AC3E}">
        <p14:creationId xmlns:p14="http://schemas.microsoft.com/office/powerpoint/2010/main" val="109171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CSR's assisted referral tool (ART)">
            <a:extLst>
              <a:ext uri="{FF2B5EF4-FFF2-40B4-BE49-F238E27FC236}">
                <a16:creationId xmlns:a16="http://schemas.microsoft.com/office/drawing/2014/main" id="{081C9543-9A3D-472C-9175-0652038548BB}"/>
              </a:ext>
            </a:extLst>
          </p:cNvPr>
          <p:cNvPicPr>
            <a:picLocks noChangeAspect="1"/>
          </p:cNvPicPr>
          <p:nvPr/>
        </p:nvPicPr>
        <p:blipFill>
          <a:blip r:embed="rId3"/>
          <a:stretch>
            <a:fillRect/>
          </a:stretch>
        </p:blipFill>
        <p:spPr>
          <a:xfrm>
            <a:off x="892206" y="585787"/>
            <a:ext cx="7465219" cy="3971925"/>
          </a:xfrm>
          <a:prstGeom prst="rect">
            <a:avLst/>
          </a:prstGeom>
        </p:spPr>
      </p:pic>
      <p:sp>
        <p:nvSpPr>
          <p:cNvPr id="2" name="Title 1"/>
          <p:cNvSpPr>
            <a:spLocks noGrp="1"/>
          </p:cNvSpPr>
          <p:nvPr>
            <p:ph type="title"/>
          </p:nvPr>
        </p:nvSpPr>
        <p:spPr/>
        <p:txBody>
          <a:bodyPr>
            <a:noAutofit/>
          </a:bodyPr>
          <a:lstStyle/>
          <a:p>
            <a:r>
              <a:rPr lang="en-US" sz="2700" dirty="0"/>
              <a:t>Assisted Referral Tool   </a:t>
            </a:r>
            <a:br>
              <a:rPr lang="en-US" sz="2700" dirty="0"/>
            </a:br>
            <a:endParaRPr lang="en-US" sz="2700" dirty="0"/>
          </a:p>
        </p:txBody>
      </p:sp>
    </p:spTree>
    <p:extLst>
      <p:ext uri="{BB962C8B-B14F-4D97-AF65-F5344CB8AC3E}">
        <p14:creationId xmlns:p14="http://schemas.microsoft.com/office/powerpoint/2010/main" val="116442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screen shot from CSR's Assisted Referral Tool that shows a list of study sections that have a strong or possible match to the text or key words that were searched.">
            <a:extLst>
              <a:ext uri="{FF2B5EF4-FFF2-40B4-BE49-F238E27FC236}">
                <a16:creationId xmlns:a16="http://schemas.microsoft.com/office/drawing/2014/main" id="{95BD0BEA-C1C8-48EF-915C-0B9AC113B3EF}"/>
              </a:ext>
            </a:extLst>
          </p:cNvPr>
          <p:cNvPicPr>
            <a:picLocks noChangeAspect="1"/>
          </p:cNvPicPr>
          <p:nvPr/>
        </p:nvPicPr>
        <p:blipFill>
          <a:blip r:embed="rId2"/>
          <a:stretch>
            <a:fillRect/>
          </a:stretch>
        </p:blipFill>
        <p:spPr>
          <a:xfrm>
            <a:off x="838200" y="613610"/>
            <a:ext cx="7086600" cy="3916279"/>
          </a:xfrm>
          <a:prstGeom prst="rect">
            <a:avLst/>
          </a:prstGeom>
        </p:spPr>
      </p:pic>
      <p:sp>
        <p:nvSpPr>
          <p:cNvPr id="2" name="Title 1">
            <a:extLst>
              <a:ext uri="{FF2B5EF4-FFF2-40B4-BE49-F238E27FC236}">
                <a16:creationId xmlns:a16="http://schemas.microsoft.com/office/drawing/2014/main" id="{295975F6-096F-4C7D-9764-FB4D828E4EDF}"/>
              </a:ext>
            </a:extLst>
          </p:cNvPr>
          <p:cNvSpPr>
            <a:spLocks noGrp="1"/>
          </p:cNvSpPr>
          <p:nvPr>
            <p:ph type="title"/>
          </p:nvPr>
        </p:nvSpPr>
        <p:spPr/>
        <p:txBody>
          <a:bodyPr>
            <a:normAutofit fontScale="90000"/>
          </a:bodyPr>
          <a:lstStyle/>
          <a:p>
            <a:r>
              <a:rPr lang="en-US" dirty="0"/>
              <a:t>Example of ART Recommended Study Section/IRG </a:t>
            </a:r>
            <a:br>
              <a:rPr lang="en-US" dirty="0"/>
            </a:br>
            <a:endParaRPr lang="en-US" dirty="0"/>
          </a:p>
        </p:txBody>
      </p:sp>
    </p:spTree>
    <p:extLst>
      <p:ext uri="{BB962C8B-B14F-4D97-AF65-F5344CB8AC3E}">
        <p14:creationId xmlns:p14="http://schemas.microsoft.com/office/powerpoint/2010/main" val="35965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227AE7-B1AB-4D07-8089-E613533C7556}"/>
              </a:ext>
            </a:extLst>
          </p:cNvPr>
          <p:cNvSpPr txBox="1"/>
          <p:nvPr/>
        </p:nvSpPr>
        <p:spPr bwMode="auto">
          <a:xfrm>
            <a:off x="4114800" y="3333750"/>
            <a:ext cx="4591050" cy="363285"/>
          </a:xfrm>
          <a:prstGeom prst="rect">
            <a:avLst/>
          </a:prstGeom>
          <a:noFill/>
          <a:ln>
            <a:noFill/>
          </a:ln>
          <a:extLst/>
        </p:spPr>
        <p:txBody>
          <a:bodyPr wrap="square" lIns="85433" tIns="42726" rIns="85433" bIns="42726" rtlCol="0">
            <a:spAutoFit/>
          </a:bodyPr>
          <a:lstStyle/>
          <a:p>
            <a:pPr>
              <a:spcBef>
                <a:spcPct val="50000"/>
              </a:spcBef>
            </a:pPr>
            <a:r>
              <a:rPr lang="en-US" b="1" dirty="0"/>
              <a:t>https://public.csr.nih.gov/StudySections </a:t>
            </a:r>
          </a:p>
        </p:txBody>
      </p:sp>
      <p:pic>
        <p:nvPicPr>
          <p:cNvPr id="3" name="Content Placeholder 2" descr="A screen shot of links for browsing CSR's Integrated Review Groups; Chartered Study Sections; Small Business Innovation and Technology Transfer Research Study Sections; Fellowship Study Sections, and All Other CSR Study Sections (Special Emphasis Panels)">
            <a:extLst>
              <a:ext uri="{FF2B5EF4-FFF2-40B4-BE49-F238E27FC236}">
                <a16:creationId xmlns:a16="http://schemas.microsoft.com/office/drawing/2014/main" id="{E88D23CB-3C4A-4167-8227-871739301A35}"/>
              </a:ext>
            </a:extLst>
          </p:cNvPr>
          <p:cNvPicPr>
            <a:picLocks noGrp="1" noChangeAspect="1"/>
          </p:cNvPicPr>
          <p:nvPr>
            <p:ph idx="1"/>
          </p:nvPr>
        </p:nvPicPr>
        <p:blipFill>
          <a:blip r:embed="rId3"/>
          <a:stretch>
            <a:fillRect/>
          </a:stretch>
        </p:blipFill>
        <p:spPr>
          <a:xfrm>
            <a:off x="471221" y="750949"/>
            <a:ext cx="4971435" cy="3575457"/>
          </a:xfrm>
          <a:prstGeom prst="rect">
            <a:avLst/>
          </a:prstGeom>
        </p:spPr>
      </p:pic>
      <p:sp>
        <p:nvSpPr>
          <p:cNvPr id="2" name="Title 1"/>
          <p:cNvSpPr>
            <a:spLocks noGrp="1"/>
          </p:cNvSpPr>
          <p:nvPr>
            <p:ph type="title"/>
          </p:nvPr>
        </p:nvSpPr>
        <p:spPr/>
        <p:txBody>
          <a:bodyPr/>
          <a:lstStyle/>
          <a:p>
            <a:r>
              <a:rPr lang="en-US" dirty="0"/>
              <a:t>How to Find a Study Section, Browse</a:t>
            </a:r>
          </a:p>
        </p:txBody>
      </p:sp>
    </p:spTree>
    <p:extLst>
      <p:ext uri="{BB962C8B-B14F-4D97-AF65-F5344CB8AC3E}">
        <p14:creationId xmlns:p14="http://schemas.microsoft.com/office/powerpoint/2010/main" val="138956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defRPr/>
            </a:pPr>
            <a:r>
              <a:rPr lang="en-US" sz="2400" dirty="0"/>
              <a:t>The ARF replaces many functions of the cover letter.  </a:t>
            </a:r>
          </a:p>
          <a:p>
            <a:pPr marL="0" indent="0">
              <a:buNone/>
              <a:defRPr/>
            </a:pPr>
            <a:r>
              <a:rPr lang="en-US" sz="2400" dirty="0"/>
              <a:t>Use it to:  </a:t>
            </a:r>
          </a:p>
          <a:p>
            <a:pPr marL="0" indent="0">
              <a:buNone/>
              <a:defRPr/>
            </a:pPr>
            <a:endParaRPr lang="en-US" sz="2400" dirty="0"/>
          </a:p>
          <a:p>
            <a:pPr marL="321858" indent="-321858">
              <a:defRPr/>
            </a:pPr>
            <a:r>
              <a:rPr lang="en-US" sz="2400" dirty="0"/>
              <a:t>Make assignment requests</a:t>
            </a:r>
          </a:p>
          <a:p>
            <a:pPr marL="321858" indent="-321858">
              <a:defRPr/>
            </a:pPr>
            <a:r>
              <a:rPr lang="en-US" sz="2400" dirty="0"/>
              <a:t>Identify potential conflicts of interest</a:t>
            </a:r>
          </a:p>
          <a:p>
            <a:pPr marL="321858" indent="-321858">
              <a:defRPr/>
            </a:pPr>
            <a:r>
              <a:rPr lang="en-US" sz="2400" dirty="0"/>
              <a:t>List areas of expertise needed to evaluate the application</a:t>
            </a:r>
          </a:p>
          <a:p>
            <a:pPr marL="321858" indent="-321858">
              <a:defRPr/>
            </a:pPr>
            <a:endParaRPr lang="en-US" sz="2400" dirty="0"/>
          </a:p>
          <a:p>
            <a:pPr marL="0" indent="0" algn="ctr">
              <a:buNone/>
              <a:defRPr/>
            </a:pPr>
            <a:r>
              <a:rPr lang="en-US" sz="2400" b="1" dirty="0">
                <a:solidFill>
                  <a:srgbClr val="719500"/>
                </a:solidFill>
              </a:rPr>
              <a:t>Never suggest specific reviewers  </a:t>
            </a:r>
          </a:p>
          <a:p>
            <a:pPr marL="321858" indent="-321858">
              <a:defRPr/>
            </a:pPr>
            <a:endParaRPr lang="en-US" dirty="0"/>
          </a:p>
          <a:p>
            <a:pPr marL="321858" indent="-321858">
              <a:buNone/>
              <a:defRPr/>
            </a:pPr>
            <a:endParaRPr lang="en-US" sz="200" dirty="0"/>
          </a:p>
          <a:p>
            <a:pPr marL="321858" indent="-321858">
              <a:buNone/>
              <a:defRPr/>
            </a:pPr>
            <a:endParaRPr lang="en-US" sz="200" dirty="0"/>
          </a:p>
          <a:p>
            <a:pPr marL="321858" indent="-321858">
              <a:buNone/>
              <a:defRPr/>
            </a:pPr>
            <a:endParaRPr lang="en-US" sz="200" dirty="0"/>
          </a:p>
          <a:p>
            <a:pPr marL="0" indent="0">
              <a:buNone/>
              <a:defRPr/>
            </a:pPr>
            <a:endParaRPr lang="en-US" sz="2300" dirty="0"/>
          </a:p>
        </p:txBody>
      </p:sp>
      <p:sp>
        <p:nvSpPr>
          <p:cNvPr id="4" name="Title 3"/>
          <p:cNvSpPr>
            <a:spLocks noGrp="1"/>
          </p:cNvSpPr>
          <p:nvPr>
            <p:ph type="title"/>
          </p:nvPr>
        </p:nvSpPr>
        <p:spPr/>
        <p:txBody>
          <a:bodyPr/>
          <a:lstStyle/>
          <a:p>
            <a:r>
              <a:rPr lang="en-US" dirty="0"/>
              <a:t>Assignment Request Form (ARF)</a:t>
            </a:r>
          </a:p>
        </p:txBody>
      </p:sp>
    </p:spTree>
    <p:extLst>
      <p:ext uri="{BB962C8B-B14F-4D97-AF65-F5344CB8AC3E}">
        <p14:creationId xmlns:p14="http://schemas.microsoft.com/office/powerpoint/2010/main" val="327558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the assignment request form with text and arrows that highlight input boxes for requests for IC assignment(s), requests for review group assignment, Identify conflicts, and suggest expertise.">
            <a:extLst>
              <a:ext uri="{FF2B5EF4-FFF2-40B4-BE49-F238E27FC236}">
                <a16:creationId xmlns:a16="http://schemas.microsoft.com/office/drawing/2014/main" id="{E417B2C8-2436-4525-85B2-722D359CBA65}"/>
              </a:ext>
            </a:extLst>
          </p:cNvPr>
          <p:cNvPicPr>
            <a:picLocks noChangeAspect="1"/>
          </p:cNvPicPr>
          <p:nvPr/>
        </p:nvPicPr>
        <p:blipFill>
          <a:blip r:embed="rId3"/>
          <a:stretch>
            <a:fillRect/>
          </a:stretch>
        </p:blipFill>
        <p:spPr>
          <a:xfrm>
            <a:off x="129468" y="285750"/>
            <a:ext cx="8937511" cy="4273666"/>
          </a:xfrm>
          <a:prstGeom prst="rect">
            <a:avLst/>
          </a:prstGeom>
        </p:spPr>
      </p:pic>
      <p:sp>
        <p:nvSpPr>
          <p:cNvPr id="2" name="Title 1"/>
          <p:cNvSpPr>
            <a:spLocks noGrp="1"/>
          </p:cNvSpPr>
          <p:nvPr>
            <p:ph type="title"/>
          </p:nvPr>
        </p:nvSpPr>
        <p:spPr>
          <a:xfrm>
            <a:off x="77021" y="187195"/>
            <a:ext cx="8212150" cy="571500"/>
          </a:xfrm>
        </p:spPr>
        <p:txBody>
          <a:bodyPr>
            <a:normAutofit/>
          </a:bodyPr>
          <a:lstStyle/>
          <a:p>
            <a:r>
              <a:rPr lang="en-US" sz="2400" dirty="0"/>
              <a:t>Assignment Request Form (ARF)</a:t>
            </a:r>
          </a:p>
        </p:txBody>
      </p:sp>
    </p:spTree>
    <p:extLst>
      <p:ext uri="{BB962C8B-B14F-4D97-AF65-F5344CB8AC3E}">
        <p14:creationId xmlns:p14="http://schemas.microsoft.com/office/powerpoint/2010/main" val="31259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pPr marL="0" indent="0">
              <a:buNone/>
              <a:defRPr/>
            </a:pPr>
            <a:r>
              <a:rPr lang="en-US" sz="2400" b="1" dirty="0">
                <a:solidFill>
                  <a:srgbClr val="719500"/>
                </a:solidFill>
              </a:rPr>
              <a:t>You can use a cover letter to:</a:t>
            </a:r>
          </a:p>
          <a:p>
            <a:pPr>
              <a:defRPr/>
            </a:pPr>
            <a:r>
              <a:rPr lang="en-US" sz="2400" dirty="0"/>
              <a:t>Explain why your application is late</a:t>
            </a:r>
          </a:p>
          <a:p>
            <a:pPr>
              <a:defRPr/>
            </a:pPr>
            <a:r>
              <a:rPr lang="en-US" sz="2400" dirty="0"/>
              <a:t>Provide notice of plans to submit a video</a:t>
            </a:r>
          </a:p>
          <a:p>
            <a:pPr>
              <a:defRPr/>
            </a:pPr>
            <a:r>
              <a:rPr lang="en-US" sz="2400" dirty="0"/>
              <a:t>Identify your project as generating large-scale genomic data</a:t>
            </a:r>
          </a:p>
          <a:p>
            <a:pPr>
              <a:defRPr/>
            </a:pPr>
            <a:r>
              <a:rPr lang="en-US" sz="2400" dirty="0"/>
              <a:t>Provide pre-approvals ($500k, conference grants)</a:t>
            </a:r>
          </a:p>
          <a:p>
            <a:pPr marL="0" indent="0">
              <a:buNone/>
              <a:defRPr/>
            </a:pPr>
            <a:endParaRPr lang="en-US" sz="2400" dirty="0"/>
          </a:p>
          <a:p>
            <a:pPr marL="0" indent="0">
              <a:buNone/>
              <a:defRPr/>
            </a:pPr>
            <a:r>
              <a:rPr lang="en-US" sz="2400" b="1" dirty="0">
                <a:solidFill>
                  <a:srgbClr val="719500"/>
                </a:solidFill>
              </a:rPr>
              <a:t>You should NOT use a cover letter to:</a:t>
            </a:r>
          </a:p>
          <a:p>
            <a:pPr>
              <a:defRPr/>
            </a:pPr>
            <a:r>
              <a:rPr lang="en-US" sz="2400" dirty="0"/>
              <a:t>Make assignment requests (use the ARF!)</a:t>
            </a:r>
          </a:p>
          <a:p>
            <a:pPr>
              <a:defRPr/>
            </a:pPr>
            <a:r>
              <a:rPr lang="en-US" sz="2400" dirty="0"/>
              <a:t>Suggest specific reviewers (never do this!)</a:t>
            </a:r>
          </a:p>
          <a:p>
            <a:pPr marL="0" indent="0">
              <a:buNone/>
              <a:defRPr/>
            </a:pPr>
            <a:endParaRPr lang="en-US" sz="2400" dirty="0"/>
          </a:p>
          <a:p>
            <a:endParaRPr lang="en-US" dirty="0"/>
          </a:p>
        </p:txBody>
      </p:sp>
      <p:sp>
        <p:nvSpPr>
          <p:cNvPr id="7" name="Title 6"/>
          <p:cNvSpPr>
            <a:spLocks noGrp="1"/>
          </p:cNvSpPr>
          <p:nvPr>
            <p:ph type="title"/>
          </p:nvPr>
        </p:nvSpPr>
        <p:spPr/>
        <p:txBody>
          <a:bodyPr/>
          <a:lstStyle/>
          <a:p>
            <a:r>
              <a:rPr lang="en-US" dirty="0"/>
              <a:t>Cover Letter</a:t>
            </a:r>
          </a:p>
        </p:txBody>
      </p:sp>
    </p:spTree>
    <p:extLst>
      <p:ext uri="{BB962C8B-B14F-4D97-AF65-F5344CB8AC3E}">
        <p14:creationId xmlns:p14="http://schemas.microsoft.com/office/powerpoint/2010/main" val="2770933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AORs submit applications</a:t>
            </a:r>
          </a:p>
          <a:p>
            <a:r>
              <a:rPr lang="en-US" dirty="0"/>
              <a:t>PD/PIs responsible for accuracy of submission</a:t>
            </a:r>
          </a:p>
          <a:p>
            <a:r>
              <a:rPr lang="en-US" dirty="0"/>
              <a:t>Do not wait for e-mails; proactively check </a:t>
            </a:r>
            <a:r>
              <a:rPr lang="en-US" dirty="0" err="1"/>
              <a:t>eRA</a:t>
            </a:r>
            <a:r>
              <a:rPr lang="en-US" dirty="0"/>
              <a:t> Commons</a:t>
            </a:r>
          </a:p>
          <a:p>
            <a:r>
              <a:rPr lang="en-US" dirty="0"/>
              <a:t>If you cannot see your application in </a:t>
            </a:r>
            <a:r>
              <a:rPr lang="en-US" dirty="0" err="1"/>
              <a:t>eRA</a:t>
            </a:r>
            <a:r>
              <a:rPr lang="en-US" dirty="0"/>
              <a:t> Commons, neither can we!</a:t>
            </a:r>
          </a:p>
          <a:p>
            <a:endParaRPr lang="en-US" dirty="0"/>
          </a:p>
          <a:p>
            <a:pPr marL="0" indent="0" algn="ctr">
              <a:buNone/>
            </a:pPr>
            <a:r>
              <a:rPr lang="en-US" b="1" dirty="0">
                <a:solidFill>
                  <a:srgbClr val="6C3A77"/>
                </a:solidFill>
              </a:rPr>
              <a:t>Remember</a:t>
            </a:r>
          </a:p>
          <a:p>
            <a:pPr marL="0" indent="0" algn="ctr">
              <a:buNone/>
            </a:pPr>
            <a:r>
              <a:rPr lang="en-US" b="1" dirty="0">
                <a:solidFill>
                  <a:srgbClr val="6C3A77"/>
                </a:solidFill>
              </a:rPr>
              <a:t>It is your career and your livelihood on the line</a:t>
            </a:r>
          </a:p>
          <a:p>
            <a:pPr marL="0" indent="0" algn="ctr">
              <a:buNone/>
            </a:pPr>
            <a:r>
              <a:rPr lang="en-US" b="1" dirty="0">
                <a:solidFill>
                  <a:srgbClr val="6C3A77"/>
                </a:solidFill>
              </a:rPr>
              <a:t>Do not make any assumptions!</a:t>
            </a:r>
          </a:p>
        </p:txBody>
      </p:sp>
      <p:sp>
        <p:nvSpPr>
          <p:cNvPr id="2" name="Title 1"/>
          <p:cNvSpPr>
            <a:spLocks noGrp="1"/>
          </p:cNvSpPr>
          <p:nvPr>
            <p:ph type="title"/>
          </p:nvPr>
        </p:nvSpPr>
        <p:spPr/>
        <p:txBody>
          <a:bodyPr/>
          <a:lstStyle/>
          <a:p>
            <a:r>
              <a:rPr lang="en-US" dirty="0"/>
              <a:t>Keep Track of Your Application</a:t>
            </a:r>
          </a:p>
        </p:txBody>
      </p:sp>
    </p:spTree>
    <p:extLst>
      <p:ext uri="{BB962C8B-B14F-4D97-AF65-F5344CB8AC3E}">
        <p14:creationId xmlns:p14="http://schemas.microsoft.com/office/powerpoint/2010/main" val="233121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a:solidFill>
                  <a:srgbClr val="6C3A77"/>
                </a:solidFill>
              </a:rPr>
              <a:t>START EARLY!</a:t>
            </a:r>
          </a:p>
          <a:p>
            <a:pPr marL="0" indent="0">
              <a:buNone/>
            </a:pPr>
            <a:endParaRPr lang="en-US"/>
          </a:p>
          <a:p>
            <a:r>
              <a:rPr lang="en-US"/>
              <a:t>Application must be accepted </a:t>
            </a:r>
            <a:r>
              <a:rPr lang="en-US" b="1">
                <a:solidFill>
                  <a:srgbClr val="719500"/>
                </a:solidFill>
              </a:rPr>
              <a:t>TWICE</a:t>
            </a:r>
            <a:r>
              <a:rPr lang="en-US"/>
              <a:t>: Grants.gov and NIH</a:t>
            </a:r>
          </a:p>
          <a:p>
            <a:endParaRPr lang="en-US" b="1">
              <a:solidFill>
                <a:srgbClr val="6C3A77"/>
              </a:solidFill>
            </a:endParaRPr>
          </a:p>
          <a:p>
            <a:pPr marL="0" indent="0">
              <a:buNone/>
            </a:pPr>
            <a:r>
              <a:rPr lang="en-US" b="1">
                <a:solidFill>
                  <a:srgbClr val="6C3A77"/>
                </a:solidFill>
              </a:rPr>
              <a:t>Check eRA Commons for your submitted application</a:t>
            </a:r>
          </a:p>
          <a:p>
            <a:pPr marL="0" indent="0">
              <a:buNone/>
            </a:pPr>
            <a:r>
              <a:rPr lang="en-US"/>
              <a:t>(e-mails are sent but can be caught in SPAM filters)</a:t>
            </a:r>
          </a:p>
          <a:p>
            <a:pPr lvl="1" indent="0">
              <a:buNone/>
            </a:pPr>
            <a:endParaRPr lang="en-US" b="1">
              <a:solidFill>
                <a:srgbClr val="6C3A77"/>
              </a:solidFill>
            </a:endParaRPr>
          </a:p>
          <a:p>
            <a:r>
              <a:rPr lang="en-US"/>
              <a:t>High volume at deadlines slows processing/validation time</a:t>
            </a:r>
          </a:p>
          <a:p>
            <a:r>
              <a:rPr lang="en-US"/>
              <a:t>On time application = submitted error-free by 5 PM local time on due date</a:t>
            </a:r>
          </a:p>
          <a:p>
            <a:r>
              <a:rPr lang="en-US">
                <a:solidFill>
                  <a:srgbClr val="719500"/>
                </a:solidFill>
              </a:rPr>
              <a:t>Errors</a:t>
            </a:r>
            <a:r>
              <a:rPr lang="en-US"/>
              <a:t> cause rejection – </a:t>
            </a:r>
            <a:r>
              <a:rPr lang="en-US">
                <a:solidFill>
                  <a:srgbClr val="719500"/>
                </a:solidFill>
              </a:rPr>
              <a:t>Warnings</a:t>
            </a:r>
            <a:r>
              <a:rPr lang="en-US"/>
              <a:t> are error-free and accepted</a:t>
            </a:r>
          </a:p>
          <a:p>
            <a:r>
              <a:rPr lang="en-US" b="1"/>
              <a:t>No error correction window that extends deadline</a:t>
            </a:r>
          </a:p>
          <a:p>
            <a:pPr marL="0" indent="0">
              <a:buNone/>
            </a:pPr>
            <a:endParaRPr lang="en-US" dirty="0"/>
          </a:p>
        </p:txBody>
      </p:sp>
      <p:sp>
        <p:nvSpPr>
          <p:cNvPr id="2" name="Title 1"/>
          <p:cNvSpPr>
            <a:spLocks noGrp="1"/>
          </p:cNvSpPr>
          <p:nvPr>
            <p:ph type="title"/>
          </p:nvPr>
        </p:nvSpPr>
        <p:spPr/>
        <p:txBody>
          <a:bodyPr>
            <a:normAutofit/>
          </a:bodyPr>
          <a:lstStyle/>
          <a:p>
            <a:r>
              <a:rPr lang="en-US"/>
              <a:t>How NOT to Submit a Late Application</a:t>
            </a:r>
            <a:endParaRPr lang="en-US" dirty="0"/>
          </a:p>
        </p:txBody>
      </p:sp>
    </p:spTree>
    <p:extLst>
      <p:ext uri="{BB962C8B-B14F-4D97-AF65-F5344CB8AC3E}">
        <p14:creationId xmlns:p14="http://schemas.microsoft.com/office/powerpoint/2010/main" val="72629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defRPr/>
            </a:pPr>
            <a:r>
              <a:rPr lang="en-US" sz="2800" b="1" dirty="0" err="1">
                <a:solidFill>
                  <a:srgbClr val="719500"/>
                </a:solidFill>
              </a:rPr>
              <a:t>eRA</a:t>
            </a:r>
            <a:r>
              <a:rPr lang="en-US" sz="2800" b="1" dirty="0">
                <a:solidFill>
                  <a:srgbClr val="719500"/>
                </a:solidFill>
              </a:rPr>
              <a:t> Commons is an online interface where a grant applicant can:</a:t>
            </a:r>
          </a:p>
          <a:p>
            <a:pPr marL="0" indent="0">
              <a:buNone/>
              <a:defRPr/>
            </a:pPr>
            <a:endParaRPr lang="en-US" sz="1300" b="1" dirty="0">
              <a:solidFill>
                <a:srgbClr val="719500"/>
              </a:solidFill>
            </a:endParaRPr>
          </a:p>
          <a:p>
            <a:pPr marL="0" indent="0">
              <a:buNone/>
              <a:defRPr/>
            </a:pPr>
            <a:endParaRPr lang="en-US" sz="900" dirty="0"/>
          </a:p>
          <a:p>
            <a:pPr marL="321858" indent="-321858">
              <a:defRPr/>
            </a:pPr>
            <a:r>
              <a:rPr lang="en-US" sz="2400" dirty="0"/>
              <a:t>Check submitted grant application for errors and warnings and view final image</a:t>
            </a:r>
          </a:p>
          <a:p>
            <a:pPr marL="0" indent="0">
              <a:buNone/>
              <a:defRPr/>
            </a:pPr>
            <a:endParaRPr lang="en-US" sz="1100" dirty="0"/>
          </a:p>
          <a:p>
            <a:pPr marL="0" indent="0">
              <a:buNone/>
              <a:defRPr/>
            </a:pPr>
            <a:endParaRPr lang="en-US" sz="800" dirty="0"/>
          </a:p>
          <a:p>
            <a:pPr marL="321858" indent="-321858">
              <a:defRPr/>
            </a:pPr>
            <a:r>
              <a:rPr lang="en-US" sz="2400" dirty="0"/>
              <a:t>Track review assignment, view review outcomes (score, summary statements), find contact info</a:t>
            </a:r>
          </a:p>
          <a:p>
            <a:pPr marL="0" indent="0">
              <a:buNone/>
              <a:defRPr/>
            </a:pPr>
            <a:endParaRPr lang="en-US" sz="1100" dirty="0"/>
          </a:p>
          <a:p>
            <a:pPr marL="321858" indent="-321858">
              <a:defRPr/>
            </a:pPr>
            <a:r>
              <a:rPr lang="en-US" sz="2400" dirty="0"/>
              <a:t>Update Personal Profile to ensure Early  Stage Investigator eligibility is in place</a:t>
            </a:r>
          </a:p>
          <a:p>
            <a:pPr marL="0" indent="0">
              <a:buNone/>
              <a:defRPr/>
            </a:pPr>
            <a:endParaRPr lang="en-US" sz="1100" dirty="0"/>
          </a:p>
          <a:p>
            <a:pPr marL="321858" indent="-321858">
              <a:defRPr/>
            </a:pPr>
            <a:r>
              <a:rPr lang="en-US" sz="2400" dirty="0"/>
              <a:t>Submit pre-award information (just in time)</a:t>
            </a:r>
          </a:p>
          <a:p>
            <a:pPr marL="0" indent="0">
              <a:buNone/>
              <a:defRPr/>
            </a:pPr>
            <a:endParaRPr lang="en-US" sz="1100" dirty="0"/>
          </a:p>
          <a:p>
            <a:pPr marL="321858" indent="-321858">
              <a:defRPr/>
            </a:pPr>
            <a:r>
              <a:rPr lang="en-US" sz="2400" dirty="0"/>
              <a:t>View Notice of Award and other key documents</a:t>
            </a:r>
          </a:p>
          <a:p>
            <a:pPr marL="321858" indent="-321858">
              <a:buNone/>
              <a:defRPr/>
            </a:pPr>
            <a:endParaRPr lang="en-US" sz="900" dirty="0">
              <a:solidFill>
                <a:srgbClr val="41BA00"/>
              </a:solidFill>
            </a:endParaRPr>
          </a:p>
          <a:p>
            <a:pPr marL="321858" indent="-321858">
              <a:buNone/>
              <a:defRPr/>
            </a:pPr>
            <a:endParaRPr lang="en-US" sz="900" dirty="0">
              <a:solidFill>
                <a:srgbClr val="41BA00"/>
              </a:solidFill>
            </a:endParaRPr>
          </a:p>
          <a:p>
            <a:pPr marL="321858" indent="-321858">
              <a:buNone/>
              <a:defRPr/>
            </a:pPr>
            <a:r>
              <a:rPr lang="en-US" sz="2800" b="1" dirty="0">
                <a:solidFill>
                  <a:srgbClr val="719500"/>
                </a:solidFill>
              </a:rPr>
              <a:t>And much more! </a:t>
            </a:r>
          </a:p>
          <a:p>
            <a:pPr marL="321858" indent="-321858">
              <a:buNone/>
              <a:defRPr/>
            </a:pPr>
            <a:endParaRPr lang="en-US" sz="600" b="1" dirty="0"/>
          </a:p>
          <a:p>
            <a:pPr marL="321858" indent="-321858">
              <a:buNone/>
              <a:defRPr/>
            </a:pPr>
            <a:r>
              <a:rPr lang="en-US" sz="2400" b="1" dirty="0">
                <a:solidFill>
                  <a:srgbClr val="41BA00"/>
                </a:solidFill>
              </a:rPr>
              <a:t>		  		</a:t>
            </a:r>
            <a:r>
              <a:rPr lang="en-US" sz="2600" b="1" dirty="0"/>
              <a:t>https://commons.era.nih.gov/commons/ </a:t>
            </a:r>
          </a:p>
          <a:p>
            <a:pPr marL="0" indent="0">
              <a:buNone/>
            </a:pPr>
            <a:endParaRPr lang="en-US" dirty="0"/>
          </a:p>
        </p:txBody>
      </p:sp>
      <p:sp>
        <p:nvSpPr>
          <p:cNvPr id="2" name="Title 1"/>
          <p:cNvSpPr>
            <a:spLocks noGrp="1"/>
          </p:cNvSpPr>
          <p:nvPr>
            <p:ph type="title"/>
          </p:nvPr>
        </p:nvSpPr>
        <p:spPr/>
        <p:txBody>
          <a:bodyPr/>
          <a:lstStyle/>
          <a:p>
            <a:r>
              <a:rPr lang="en-US" dirty="0"/>
              <a:t>A Window to Your Application: </a:t>
            </a:r>
            <a:r>
              <a:rPr lang="en-US" dirty="0" err="1"/>
              <a:t>eRA</a:t>
            </a:r>
            <a:r>
              <a:rPr lang="en-US" dirty="0"/>
              <a:t> Commons</a:t>
            </a:r>
          </a:p>
        </p:txBody>
      </p:sp>
    </p:spTree>
    <p:extLst>
      <p:ext uri="{BB962C8B-B14F-4D97-AF65-F5344CB8AC3E}">
        <p14:creationId xmlns:p14="http://schemas.microsoft.com/office/powerpoint/2010/main" val="178876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that shows four steps in the application process: (1) Prepare to Apply &amp; Register--Register with grants.gov &amp; eRA Commons, (2) Find Opportunity--Submit in response to funding opportunity announcement (FOA), (3) Prepare Application -- follow application guide &amp; instructions, and (4) Submit, Track &amp; View -- submit via your organizational representative and use eRA Commons to view &amp; track">
            <a:extLst>
              <a:ext uri="{FF2B5EF4-FFF2-40B4-BE49-F238E27FC236}">
                <a16:creationId xmlns:a16="http://schemas.microsoft.com/office/drawing/2014/main" id="{513EB7CC-58AD-4455-AD31-1CE393A4E171}"/>
              </a:ext>
            </a:extLst>
          </p:cNvPr>
          <p:cNvPicPr>
            <a:picLocks noChangeAspect="1"/>
          </p:cNvPicPr>
          <p:nvPr/>
        </p:nvPicPr>
        <p:blipFill>
          <a:blip r:embed="rId3"/>
          <a:stretch>
            <a:fillRect/>
          </a:stretch>
        </p:blipFill>
        <p:spPr>
          <a:xfrm>
            <a:off x="457200" y="1200150"/>
            <a:ext cx="8248603" cy="3194581"/>
          </a:xfrm>
          <a:prstGeom prst="rect">
            <a:avLst/>
          </a:prstGeom>
        </p:spPr>
      </p:pic>
      <p:sp>
        <p:nvSpPr>
          <p:cNvPr id="2" name="Title 1"/>
          <p:cNvSpPr>
            <a:spLocks noGrp="1"/>
          </p:cNvSpPr>
          <p:nvPr>
            <p:ph type="title"/>
          </p:nvPr>
        </p:nvSpPr>
        <p:spPr/>
        <p:txBody>
          <a:bodyPr/>
          <a:lstStyle/>
          <a:p>
            <a:r>
              <a:rPr lang="en-US" dirty="0"/>
              <a:t>Application Process (Overview)</a:t>
            </a:r>
          </a:p>
        </p:txBody>
      </p:sp>
    </p:spTree>
    <p:extLst>
      <p:ext uri="{BB962C8B-B14F-4D97-AF65-F5344CB8AC3E}">
        <p14:creationId xmlns:p14="http://schemas.microsoft.com/office/powerpoint/2010/main" val="191956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6729227-6E3C-4045-9902-FA500EDA03E8}"/>
              </a:ext>
            </a:extLst>
          </p:cNvPr>
          <p:cNvSpPr txBox="1">
            <a:spLocks/>
          </p:cNvSpPr>
          <p:nvPr/>
        </p:nvSpPr>
        <p:spPr>
          <a:xfrm>
            <a:off x="457200" y="1352550"/>
            <a:ext cx="8229600" cy="3086100"/>
          </a:xfrm>
          <a:prstGeom prst="rect">
            <a:avLst/>
          </a:prstGeom>
        </p:spPr>
        <p:txBody>
          <a:bodyPr vert="horz" lIns="91305" tIns="45650" rIns="91305" bIns="45650" rtlCol="0">
            <a:normAutofit fontScale="85000" lnSpcReduction="20000"/>
          </a:bodyPr>
          <a:lst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635000" indent="-292100" algn="l" defTabSz="913031" rtl="0" eaLnBrk="1" latinLnBrk="0" hangingPunct="1">
              <a:spcBef>
                <a:spcPct val="20000"/>
              </a:spcBef>
              <a:buFont typeface="Arial" pitchFamily="34" charset="0"/>
              <a:buChar char="−"/>
              <a:tabLst>
                <a:tab pos="976436" algn="l"/>
              </a:tabLst>
              <a:defRPr sz="2200" kern="1200" baseline="0">
                <a:solidFill>
                  <a:schemeClr val="tx1"/>
                </a:solidFill>
                <a:latin typeface="Arial" pitchFamily="34" charset="0"/>
                <a:ea typeface="+mn-ea"/>
                <a:cs typeface="Arial" pitchFamily="34" charset="0"/>
              </a:defRPr>
            </a:lvl3pPr>
            <a:lvl4pPr marL="914400" indent="-2286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257300" indent="-2794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a:p>
          <a:p>
            <a:pPr marL="0" indent="0" algn="ctr">
              <a:buFont typeface="Arial" pitchFamily="34" charset="0"/>
              <a:buNone/>
            </a:pPr>
            <a:r>
              <a:rPr lang="en-US" dirty="0"/>
              <a:t>  </a:t>
            </a:r>
          </a:p>
          <a:p>
            <a:pPr marL="0" indent="0" algn="ctr">
              <a:buFont typeface="Arial" pitchFamily="34" charset="0"/>
              <a:buNone/>
            </a:pPr>
            <a:endParaRPr lang="en-US" dirty="0"/>
          </a:p>
          <a:p>
            <a:pPr marL="0" indent="0" algn="ctr">
              <a:buFont typeface="Arial" pitchFamily="34" charset="0"/>
              <a:buNone/>
            </a:pPr>
            <a:endParaRPr lang="en-US" sz="2400" dirty="0"/>
          </a:p>
          <a:p>
            <a:pPr marL="0" indent="0" algn="ctr">
              <a:buFont typeface="Arial" pitchFamily="34" charset="0"/>
              <a:buNone/>
            </a:pPr>
            <a:r>
              <a:rPr lang="en-US" sz="2400" dirty="0"/>
              <a:t>Remaining applications distributed among Center for Scientific Review (CSR) IRGs</a:t>
            </a:r>
          </a:p>
          <a:p>
            <a:pPr marL="0" indent="0">
              <a:buFont typeface="Arial" pitchFamily="34" charset="0"/>
              <a:buNone/>
            </a:pPr>
            <a:endParaRPr lang="en-US" dirty="0"/>
          </a:p>
          <a:p>
            <a:pPr marL="0" indent="0" algn="ctr">
              <a:buFont typeface="Arial" pitchFamily="34" charset="0"/>
              <a:buNone/>
            </a:pPr>
            <a:r>
              <a:rPr lang="en-US" dirty="0"/>
              <a:t>Problems?  Policy Compliance?</a:t>
            </a:r>
          </a:p>
        </p:txBody>
      </p:sp>
      <p:pic>
        <p:nvPicPr>
          <p:cNvPr id="3" name="Picture 2" descr="An image that had three purple arrows that show incoming grant applications.  One points to a box with the words other HHS (CDC, FDA), a second points to a box with the words NIH IC Review, and a third points to text below:">
            <a:extLst>
              <a:ext uri="{FF2B5EF4-FFF2-40B4-BE49-F238E27FC236}">
                <a16:creationId xmlns:a16="http://schemas.microsoft.com/office/drawing/2014/main" id="{6E60E509-8AF2-484E-BE09-B2BC4CCD325A}"/>
              </a:ext>
            </a:extLst>
          </p:cNvPr>
          <p:cNvPicPr>
            <a:picLocks noChangeAspect="1"/>
          </p:cNvPicPr>
          <p:nvPr/>
        </p:nvPicPr>
        <p:blipFill>
          <a:blip r:embed="rId2"/>
          <a:stretch>
            <a:fillRect/>
          </a:stretch>
        </p:blipFill>
        <p:spPr>
          <a:xfrm>
            <a:off x="1295400" y="1581150"/>
            <a:ext cx="6370872" cy="1518036"/>
          </a:xfrm>
          <a:prstGeom prst="rect">
            <a:avLst/>
          </a:prstGeom>
        </p:spPr>
      </p:pic>
      <p:sp>
        <p:nvSpPr>
          <p:cNvPr id="4" name="TextBox 3">
            <a:extLst>
              <a:ext uri="{FF2B5EF4-FFF2-40B4-BE49-F238E27FC236}">
                <a16:creationId xmlns:a16="http://schemas.microsoft.com/office/drawing/2014/main" id="{FC8AD378-FE8D-4B8E-B233-A04FBC4136B1}"/>
              </a:ext>
            </a:extLst>
          </p:cNvPr>
          <p:cNvSpPr txBox="1"/>
          <p:nvPr/>
        </p:nvSpPr>
        <p:spPr bwMode="auto">
          <a:xfrm>
            <a:off x="457200" y="1107894"/>
            <a:ext cx="7772400" cy="394063"/>
          </a:xfrm>
          <a:prstGeom prst="rect">
            <a:avLst/>
          </a:prstGeom>
          <a:noFill/>
          <a:ln>
            <a:noFill/>
          </a:ln>
          <a:extLst/>
        </p:spPr>
        <p:txBody>
          <a:bodyPr wrap="square" lIns="85433" tIns="42726" rIns="85433" bIns="42726" rtlCol="0">
            <a:spAutoFit/>
          </a:bodyPr>
          <a:lstStyle/>
          <a:p>
            <a:pPr>
              <a:spcBef>
                <a:spcPct val="50000"/>
              </a:spcBef>
            </a:pPr>
            <a:r>
              <a:rPr lang="en-US" sz="2000" dirty="0"/>
              <a:t>Incoming applications for all of NIH + other HHS Agencies</a:t>
            </a:r>
          </a:p>
        </p:txBody>
      </p:sp>
      <p:sp>
        <p:nvSpPr>
          <p:cNvPr id="2" name="Title 1">
            <a:extLst>
              <a:ext uri="{FF2B5EF4-FFF2-40B4-BE49-F238E27FC236}">
                <a16:creationId xmlns:a16="http://schemas.microsoft.com/office/drawing/2014/main" id="{0FDA5066-9FD2-42F5-9655-1C96DFC634DF}"/>
              </a:ext>
            </a:extLst>
          </p:cNvPr>
          <p:cNvSpPr>
            <a:spLocks noGrp="1"/>
          </p:cNvSpPr>
          <p:nvPr>
            <p:ph type="title"/>
          </p:nvPr>
        </p:nvSpPr>
        <p:spPr/>
        <p:txBody>
          <a:bodyPr/>
          <a:lstStyle/>
          <a:p>
            <a:r>
              <a:rPr lang="en-US" dirty="0"/>
              <a:t>DRR Is at the End of the Grants.gov Pipeline</a:t>
            </a:r>
          </a:p>
        </p:txBody>
      </p:sp>
    </p:spTree>
    <p:extLst>
      <p:ext uri="{BB962C8B-B14F-4D97-AF65-F5344CB8AC3E}">
        <p14:creationId xmlns:p14="http://schemas.microsoft.com/office/powerpoint/2010/main" val="289230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photo of a DRR staff scientist working at a computer. "/>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483225" y="800100"/>
            <a:ext cx="36607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endParaRPr lang="en-US" dirty="0"/>
          </a:p>
          <a:p>
            <a:r>
              <a:rPr lang="en-US" dirty="0"/>
              <a:t>Determines if application is</a:t>
            </a:r>
          </a:p>
          <a:p>
            <a:pPr lvl="1"/>
            <a:r>
              <a:rPr lang="en-US" dirty="0"/>
              <a:t>On time</a:t>
            </a:r>
          </a:p>
          <a:p>
            <a:pPr lvl="1"/>
            <a:r>
              <a:rPr lang="en-US" dirty="0"/>
              <a:t>Formatted correctly</a:t>
            </a:r>
          </a:p>
          <a:p>
            <a:pPr lvl="1"/>
            <a:r>
              <a:rPr lang="en-US" dirty="0"/>
              <a:t>Complete</a:t>
            </a:r>
          </a:p>
          <a:p>
            <a:pPr lvl="1"/>
            <a:r>
              <a:rPr lang="en-US" dirty="0"/>
              <a:t>Compliant with NIH policy</a:t>
            </a:r>
          </a:p>
          <a:p>
            <a:r>
              <a:rPr lang="en-US" dirty="0"/>
              <a:t>Makes Institute Assignment for funding consideration</a:t>
            </a:r>
          </a:p>
          <a:p>
            <a:r>
              <a:rPr lang="en-US" dirty="0"/>
              <a:t>Makes Study Section Assignment for review</a:t>
            </a:r>
          </a:p>
        </p:txBody>
      </p:sp>
      <p:sp>
        <p:nvSpPr>
          <p:cNvPr id="2" name="Title 1"/>
          <p:cNvSpPr>
            <a:spLocks noGrp="1"/>
          </p:cNvSpPr>
          <p:nvPr>
            <p:ph type="title"/>
          </p:nvPr>
        </p:nvSpPr>
        <p:spPr/>
        <p:txBody>
          <a:bodyPr/>
          <a:lstStyle/>
          <a:p>
            <a:r>
              <a:rPr lang="en-US" dirty="0"/>
              <a:t>What Does DRR Do?</a:t>
            </a:r>
          </a:p>
        </p:txBody>
      </p:sp>
    </p:spTree>
    <p:extLst>
      <p:ext uri="{BB962C8B-B14F-4D97-AF65-F5344CB8AC3E}">
        <p14:creationId xmlns:p14="http://schemas.microsoft.com/office/powerpoint/2010/main" val="26459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b="1" dirty="0"/>
              <a:t>https://grants.nih.gov/funding/searchguide/index.html </a:t>
            </a:r>
          </a:p>
        </p:txBody>
      </p:sp>
      <p:pic>
        <p:nvPicPr>
          <p:cNvPr id="4" name="Picture 3" descr="A screen shot from the NIH Guide to Grants and Contracts that shows a partial listings of FOAs for all NIH institutes and centers along with their FOA number, sponsoring institutes, dates of release, expiration dates and activity codes.">
            <a:extLst>
              <a:ext uri="{FF2B5EF4-FFF2-40B4-BE49-F238E27FC236}">
                <a16:creationId xmlns:a16="http://schemas.microsoft.com/office/drawing/2014/main" id="{DC4E33E5-21A3-4A23-81D6-F1FF9C112FF4}"/>
              </a:ext>
            </a:extLst>
          </p:cNvPr>
          <p:cNvPicPr>
            <a:picLocks noChangeAspect="1"/>
          </p:cNvPicPr>
          <p:nvPr/>
        </p:nvPicPr>
        <p:blipFill>
          <a:blip r:embed="rId3"/>
          <a:stretch>
            <a:fillRect/>
          </a:stretch>
        </p:blipFill>
        <p:spPr>
          <a:xfrm>
            <a:off x="336651" y="1123950"/>
            <a:ext cx="8314707" cy="2369977"/>
          </a:xfrm>
          <a:prstGeom prst="rect">
            <a:avLst/>
          </a:prstGeom>
        </p:spPr>
      </p:pic>
      <p:sp>
        <p:nvSpPr>
          <p:cNvPr id="2" name="Title 1"/>
          <p:cNvSpPr>
            <a:spLocks noGrp="1"/>
          </p:cNvSpPr>
          <p:nvPr>
            <p:ph type="title"/>
          </p:nvPr>
        </p:nvSpPr>
        <p:spPr/>
        <p:txBody>
          <a:bodyPr/>
          <a:lstStyle/>
          <a:p>
            <a:r>
              <a:rPr lang="en-US" dirty="0"/>
              <a:t>Find a Funding Opportunity (FOA)</a:t>
            </a:r>
          </a:p>
        </p:txBody>
      </p:sp>
    </p:spTree>
    <p:extLst>
      <p:ext uri="{BB962C8B-B14F-4D97-AF65-F5344CB8AC3E}">
        <p14:creationId xmlns:p14="http://schemas.microsoft.com/office/powerpoint/2010/main" val="221300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A screen shot of the query page of the NIH RePorter database.  There is a red circle highlighting the matchmaker tab with the words &quot;Find program officials or similar projects.  There is another red circle highlighting the text search box."/>
          <p:cNvSpPr>
            <a:spLocks noGrp="1"/>
          </p:cNvSpPr>
          <p:nvPr>
            <p:ph idx="1"/>
          </p:nvPr>
        </p:nvSpPr>
        <p:spPr>
          <a:xfrm>
            <a:off x="457200" y="1200150"/>
            <a:ext cx="8229600" cy="3314700"/>
          </a:xfrm>
        </p:spPr>
        <p:txBody>
          <a:bodyPr>
            <a:normAutofit fontScale="77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b="1" dirty="0">
              <a:hlinkClick r:id="rId3"/>
            </a:endParaRPr>
          </a:p>
          <a:p>
            <a:pPr marL="0" indent="0" algn="ctr">
              <a:buNone/>
            </a:pPr>
            <a:r>
              <a:rPr lang="en-US" b="1" dirty="0"/>
              <a:t>http://projectreporter.nih.gov/reporter.cfm</a:t>
            </a:r>
          </a:p>
        </p:txBody>
      </p:sp>
      <p:pic>
        <p:nvPicPr>
          <p:cNvPr id="11" name="Picture 10" descr="A screen shot of the query page of the NIH RePorter database.  There is a red circle highlighting the matchmaker tab with the words &quot;Find program officials or similar projects.  There is another red circle highlighting the text search box.">
            <a:extLst>
              <a:ext uri="{FF2B5EF4-FFF2-40B4-BE49-F238E27FC236}">
                <a16:creationId xmlns:a16="http://schemas.microsoft.com/office/drawing/2014/main" id="{08038210-9F19-432E-AADA-E77E3F30569A}"/>
              </a:ext>
            </a:extLst>
          </p:cNvPr>
          <p:cNvPicPr>
            <a:picLocks noChangeAspect="1"/>
          </p:cNvPicPr>
          <p:nvPr/>
        </p:nvPicPr>
        <p:blipFill>
          <a:blip r:embed="rId4"/>
          <a:stretch>
            <a:fillRect/>
          </a:stretch>
        </p:blipFill>
        <p:spPr>
          <a:xfrm>
            <a:off x="1371600" y="736576"/>
            <a:ext cx="6023370" cy="3206774"/>
          </a:xfrm>
          <a:prstGeom prst="rect">
            <a:avLst/>
          </a:prstGeom>
        </p:spPr>
      </p:pic>
      <p:sp>
        <p:nvSpPr>
          <p:cNvPr id="2" name="Title 1"/>
          <p:cNvSpPr>
            <a:spLocks noGrp="1"/>
          </p:cNvSpPr>
          <p:nvPr>
            <p:ph type="title"/>
          </p:nvPr>
        </p:nvSpPr>
        <p:spPr/>
        <p:txBody>
          <a:bodyPr/>
          <a:lstStyle/>
          <a:p>
            <a:r>
              <a:rPr lang="en-US" dirty="0"/>
              <a:t>Help Your Application Get to the Right Institute</a:t>
            </a:r>
          </a:p>
        </p:txBody>
      </p:sp>
    </p:spTree>
    <p:extLst>
      <p:ext uri="{BB962C8B-B14F-4D97-AF65-F5344CB8AC3E}">
        <p14:creationId xmlns:p14="http://schemas.microsoft.com/office/powerpoint/2010/main" val="109216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C52F7B6-5037-47EF-8BA0-3F893A029FA5}"/>
              </a:ext>
            </a:extLst>
          </p:cNvPr>
          <p:cNvSpPr>
            <a:spLocks noGrp="1"/>
          </p:cNvSpPr>
          <p:nvPr>
            <p:ph sz="quarter" idx="4"/>
          </p:nvPr>
        </p:nvSpPr>
        <p:spPr>
          <a:xfrm>
            <a:off x="4419600" y="1123950"/>
            <a:ext cx="4267227" cy="2884488"/>
          </a:xfrm>
        </p:spPr>
        <p:txBody>
          <a:bodyPr/>
          <a:lstStyle/>
          <a:p>
            <a:r>
              <a:rPr lang="en-US" dirty="0"/>
              <a:t>Copy abstract/Aims </a:t>
            </a:r>
          </a:p>
          <a:p>
            <a:r>
              <a:rPr lang="en-US" dirty="0"/>
              <a:t>Matchmaker Search returns:</a:t>
            </a:r>
          </a:p>
          <a:p>
            <a:pPr lvl="1"/>
            <a:r>
              <a:rPr lang="en-US" dirty="0"/>
              <a:t>List of Institutes</a:t>
            </a:r>
          </a:p>
          <a:p>
            <a:pPr lvl="1"/>
            <a:r>
              <a:rPr lang="en-US" dirty="0"/>
              <a:t>List of funded grants</a:t>
            </a:r>
          </a:p>
          <a:p>
            <a:pPr lvl="1"/>
            <a:r>
              <a:rPr lang="en-US" dirty="0"/>
              <a:t>Link to Program Officials</a:t>
            </a:r>
          </a:p>
        </p:txBody>
      </p:sp>
      <p:pic>
        <p:nvPicPr>
          <p:cNvPr id="6" name="Picture 5" descr="A screen shot of the matchmaker results page from the NIH RePorter database.  A red circle highlights a blue histogram showing the number of relevant applications funded by six different NIH institutes and centers.">
            <a:extLst>
              <a:ext uri="{FF2B5EF4-FFF2-40B4-BE49-F238E27FC236}">
                <a16:creationId xmlns:a16="http://schemas.microsoft.com/office/drawing/2014/main" id="{D8B8B8B5-E8C5-4AF2-BC6C-52CEE018813F}"/>
              </a:ext>
            </a:extLst>
          </p:cNvPr>
          <p:cNvPicPr>
            <a:picLocks noChangeAspect="1"/>
          </p:cNvPicPr>
          <p:nvPr/>
        </p:nvPicPr>
        <p:blipFill>
          <a:blip r:embed="rId3"/>
          <a:stretch>
            <a:fillRect/>
          </a:stretch>
        </p:blipFill>
        <p:spPr>
          <a:xfrm>
            <a:off x="609600" y="1118684"/>
            <a:ext cx="3481118" cy="2889754"/>
          </a:xfrm>
          <a:prstGeom prst="rect">
            <a:avLst/>
          </a:prstGeom>
        </p:spPr>
      </p:pic>
      <p:sp>
        <p:nvSpPr>
          <p:cNvPr id="2" name="Title 1"/>
          <p:cNvSpPr>
            <a:spLocks noGrp="1"/>
          </p:cNvSpPr>
          <p:nvPr>
            <p:ph type="title"/>
          </p:nvPr>
        </p:nvSpPr>
        <p:spPr/>
        <p:txBody>
          <a:bodyPr/>
          <a:lstStyle/>
          <a:p>
            <a:r>
              <a:rPr lang="en-US" dirty="0"/>
              <a:t>How to Find an Institute, Step 2</a:t>
            </a:r>
          </a:p>
        </p:txBody>
      </p:sp>
    </p:spTree>
    <p:extLst>
      <p:ext uri="{BB962C8B-B14F-4D97-AF65-F5344CB8AC3E}">
        <p14:creationId xmlns:p14="http://schemas.microsoft.com/office/powerpoint/2010/main" val="51465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arrow pointing forward to a screen shot from a matchmaker search that shows information on relevant program officers, their  institute or center, and links for contact info.">
            <a:extLst>
              <a:ext uri="{FF2B5EF4-FFF2-40B4-BE49-F238E27FC236}">
                <a16:creationId xmlns:a16="http://schemas.microsoft.com/office/drawing/2014/main" id="{D521C1B8-94B7-4C68-A570-2BDDEC66B408}"/>
              </a:ext>
            </a:extLst>
          </p:cNvPr>
          <p:cNvPicPr>
            <a:picLocks noChangeAspect="1"/>
          </p:cNvPicPr>
          <p:nvPr/>
        </p:nvPicPr>
        <p:blipFill>
          <a:blip r:embed="rId3"/>
          <a:stretch>
            <a:fillRect/>
          </a:stretch>
        </p:blipFill>
        <p:spPr>
          <a:xfrm>
            <a:off x="4419600" y="1200150"/>
            <a:ext cx="4407790" cy="3036071"/>
          </a:xfrm>
          <a:prstGeom prst="rect">
            <a:avLst/>
          </a:prstGeom>
        </p:spPr>
      </p:pic>
      <p:pic>
        <p:nvPicPr>
          <p:cNvPr id="7" name="Picture 6" descr="A screen shot of a matchmaker results page from an NIH RePorter search.  A red circle highlights the program official tab.">
            <a:extLst>
              <a:ext uri="{FF2B5EF4-FFF2-40B4-BE49-F238E27FC236}">
                <a16:creationId xmlns:a16="http://schemas.microsoft.com/office/drawing/2014/main" id="{140D6AE8-8EB2-4E3E-8436-A8A789E05D17}"/>
              </a:ext>
            </a:extLst>
          </p:cNvPr>
          <p:cNvPicPr>
            <a:picLocks noChangeAspect="1"/>
          </p:cNvPicPr>
          <p:nvPr/>
        </p:nvPicPr>
        <p:blipFill>
          <a:blip r:embed="rId4"/>
          <a:stretch>
            <a:fillRect/>
          </a:stretch>
        </p:blipFill>
        <p:spPr>
          <a:xfrm>
            <a:off x="609600" y="1012860"/>
            <a:ext cx="3511600" cy="3011685"/>
          </a:xfrm>
          <a:prstGeom prst="rect">
            <a:avLst/>
          </a:prstGeom>
        </p:spPr>
      </p:pic>
      <p:sp>
        <p:nvSpPr>
          <p:cNvPr id="6" name="Title 5"/>
          <p:cNvSpPr>
            <a:spLocks noGrp="1"/>
          </p:cNvSpPr>
          <p:nvPr>
            <p:ph type="title"/>
          </p:nvPr>
        </p:nvSpPr>
        <p:spPr>
          <a:xfrm>
            <a:off x="609600" y="369023"/>
            <a:ext cx="7160121" cy="399604"/>
          </a:xfrm>
        </p:spPr>
        <p:txBody>
          <a:bodyPr>
            <a:normAutofit fontScale="90000"/>
          </a:bodyPr>
          <a:lstStyle/>
          <a:p>
            <a:r>
              <a:rPr lang="en-US" b="1" dirty="0"/>
              <a:t>Find Program Officer to Discuss</a:t>
            </a:r>
          </a:p>
        </p:txBody>
      </p:sp>
    </p:spTree>
    <p:extLst>
      <p:ext uri="{BB962C8B-B14F-4D97-AF65-F5344CB8AC3E}">
        <p14:creationId xmlns:p14="http://schemas.microsoft.com/office/powerpoint/2010/main" val="231782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CADF48-DB99-459A-8315-4159450AD381}"/>
              </a:ext>
            </a:extLst>
          </p:cNvPr>
          <p:cNvSpPr txBox="1"/>
          <p:nvPr/>
        </p:nvSpPr>
        <p:spPr bwMode="auto">
          <a:xfrm>
            <a:off x="3314698" y="4171950"/>
            <a:ext cx="2781301" cy="363285"/>
          </a:xfrm>
          <a:prstGeom prst="rect">
            <a:avLst/>
          </a:prstGeom>
          <a:noFill/>
          <a:ln>
            <a:noFill/>
          </a:ln>
          <a:extLst/>
        </p:spPr>
        <p:txBody>
          <a:bodyPr wrap="square" lIns="85433" tIns="42726" rIns="85433" bIns="42726" rtlCol="0">
            <a:spAutoFit/>
          </a:bodyPr>
          <a:lstStyle/>
          <a:p>
            <a:pPr eaLnBrk="1" hangingPunct="1">
              <a:spcBef>
                <a:spcPct val="50000"/>
              </a:spcBef>
            </a:pPr>
            <a:r>
              <a:rPr lang="en-US" b="1" dirty="0"/>
              <a:t>http://www.csr.nih.gov </a:t>
            </a:r>
          </a:p>
        </p:txBody>
      </p:sp>
      <p:pic>
        <p:nvPicPr>
          <p:cNvPr id="4" name="Picture 3" descr="A screen shot from the Find a Good Study Section area on CSR's Internet Home page that features photos of reviewers at a review meeting.  A purple arrow with the words &quot;key word search&quot; next to it points to a box that invites users to enter a keyword or application title.  A second purple arrow with the words &quot;assisted referral tool search&quot; points to an alternative box to use this tool.">
            <a:extLst>
              <a:ext uri="{FF2B5EF4-FFF2-40B4-BE49-F238E27FC236}">
                <a16:creationId xmlns:a16="http://schemas.microsoft.com/office/drawing/2014/main" id="{71C623A3-000A-436F-8CD8-5AC33DD00E7E}"/>
              </a:ext>
            </a:extLst>
          </p:cNvPr>
          <p:cNvPicPr>
            <a:picLocks noChangeAspect="1"/>
          </p:cNvPicPr>
          <p:nvPr/>
        </p:nvPicPr>
        <p:blipFill>
          <a:blip r:embed="rId3"/>
          <a:stretch>
            <a:fillRect/>
          </a:stretch>
        </p:blipFill>
        <p:spPr>
          <a:xfrm>
            <a:off x="1141966" y="746927"/>
            <a:ext cx="7535309" cy="3712786"/>
          </a:xfrm>
          <a:prstGeom prst="rect">
            <a:avLst/>
          </a:prstGeom>
        </p:spPr>
      </p:pic>
      <p:sp>
        <p:nvSpPr>
          <p:cNvPr id="2" name="Title 1"/>
          <p:cNvSpPr>
            <a:spLocks noGrp="1"/>
          </p:cNvSpPr>
          <p:nvPr>
            <p:ph type="title"/>
          </p:nvPr>
        </p:nvSpPr>
        <p:spPr>
          <a:xfrm>
            <a:off x="447675" y="95250"/>
            <a:ext cx="8229600" cy="571500"/>
          </a:xfrm>
        </p:spPr>
        <p:txBody>
          <a:bodyPr>
            <a:normAutofit fontScale="90000"/>
          </a:bodyPr>
          <a:lstStyle/>
          <a:p>
            <a:r>
              <a:rPr lang="en-US" dirty="0"/>
              <a:t>Help Your Application Get to the Right Study Section</a:t>
            </a:r>
          </a:p>
        </p:txBody>
      </p:sp>
    </p:spTree>
    <p:extLst>
      <p:ext uri="{BB962C8B-B14F-4D97-AF65-F5344CB8AC3E}">
        <p14:creationId xmlns:p14="http://schemas.microsoft.com/office/powerpoint/2010/main" val="2658261392"/>
      </p:ext>
    </p:extLst>
  </p:cSld>
  <p:clrMapOvr>
    <a:masterClrMapping/>
  </p:clrMapOvr>
</p:sld>
</file>

<file path=ppt/theme/theme1.xml><?xml version="1.0" encoding="utf-8"?>
<a:theme xmlns:a="http://schemas.openxmlformats.org/drawingml/2006/main" name="1_Center for Scientific Revie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e310801d6584d60bf42e2c310a44a44 xmlns="c0bb6cde-e53a-43db-9b14-605d24ba4572">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5f2c56dc-d00b-4681-87fe-877c54cb6ce5</TermId>
        </TermInfo>
        <TermInfo xmlns="http://schemas.microsoft.com/office/infopath/2007/PartnerControls">
          <TermName xmlns="http://schemas.microsoft.com/office/infopath/2007/PartnerControls">Examples</TermName>
          <TermId xmlns="http://schemas.microsoft.com/office/infopath/2007/PartnerControls">14003196-4d2d-4b9f-85e4-1e8b6f00e058</TermId>
        </TermInfo>
      </Terms>
    </ge310801d6584d60bf42e2c310a44a44>
    <TaxCatchAll xmlns="d589b8ef-b842-40a7-aaa9-57bf0fcd3ea4">
      <Value>1787</Value>
      <Value>1786</Value>
    </TaxCatchAll>
    <TaxKeywordTaxHTField xmlns="d589b8ef-b842-40a7-aaa9-57bf0fcd3ea4">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8210D2E2972B4581851AC0AB0F6A58" ma:contentTypeVersion="5" ma:contentTypeDescription="Create a new document." ma:contentTypeScope="" ma:versionID="6356f154d4334fb48526ee72f120a41f">
  <xsd:schema xmlns:xsd="http://www.w3.org/2001/XMLSchema" xmlns:xs="http://www.w3.org/2001/XMLSchema" xmlns:p="http://schemas.microsoft.com/office/2006/metadata/properties" xmlns:ns2="d589b8ef-b842-40a7-aaa9-57bf0fcd3ea4" xmlns:ns3="c0bb6cde-e53a-43db-9b14-605d24ba4572" targetNamespace="http://schemas.microsoft.com/office/2006/metadata/properties" ma:root="true" ma:fieldsID="47dbc7d505587364bcfa36d5737f8195" ns2:_="" ns3:_="">
    <xsd:import namespace="d589b8ef-b842-40a7-aaa9-57bf0fcd3ea4"/>
    <xsd:import namespace="c0bb6cde-e53a-43db-9b14-605d24ba4572"/>
    <xsd:element name="properties">
      <xsd:complexType>
        <xsd:sequence>
          <xsd:element name="documentManagement">
            <xsd:complexType>
              <xsd:all>
                <xsd:element ref="ns2:TaxKeywordTaxHTField" minOccurs="0"/>
                <xsd:element ref="ns2:TaxCatchAll" minOccurs="0"/>
                <xsd:element ref="ns3:ge310801d6584d60bf42e2c310a44a4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9b8ef-b842-40a7-aaa9-57bf0fcd3ea4"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a38a2f78-79e5-4c3c-a64d-412ba1a8da29"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c6366c2f-eb1d-49a1-b355-83494b149e14}" ma:internalName="TaxCatchAll" ma:showField="CatchAllData" ma:web="29be26a3-facf-4948-839a-a61f5577f1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bb6cde-e53a-43db-9b14-605d24ba4572" elementFormDefault="qualified">
    <xsd:import namespace="http://schemas.microsoft.com/office/2006/documentManagement/types"/>
    <xsd:import namespace="http://schemas.microsoft.com/office/infopath/2007/PartnerControls"/>
    <xsd:element name="ge310801d6584d60bf42e2c310a44a44" ma:index="12" ma:taxonomy="true" ma:internalName="ge310801d6584d60bf42e2c310a44a44" ma:taxonomyFieldName="SystemTags" ma:displayName="SystemTags" ma:default="" ma:fieldId="{0e310801-d658-4d60-bf42-e2c310a44a44}" ma:taxonomyMulti="true" ma:sspId="4d397924-5cf9-416a-b6ed-7f11b17ae0dc" ma:termSetId="859cbc28-ab18-43e4-880b-525cd2183fb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A4FF73-383A-4063-9730-241685646EE2}">
  <ds:schemaRefs>
    <ds:schemaRef ds:uri="http://purl.org/dc/terms/"/>
    <ds:schemaRef ds:uri="http://schemas.microsoft.com/office/2006/metadata/properties"/>
    <ds:schemaRef ds:uri="http://schemas.microsoft.com/office/2006/documentManagement/types"/>
    <ds:schemaRef ds:uri="c0bb6cde-e53a-43db-9b14-605d24ba4572"/>
    <ds:schemaRef ds:uri="http://www.w3.org/XML/1998/namespace"/>
    <ds:schemaRef ds:uri="http://purl.org/dc/elements/1.1/"/>
    <ds:schemaRef ds:uri="http://schemas.microsoft.com/office/infopath/2007/PartnerControls"/>
    <ds:schemaRef ds:uri="http://schemas.openxmlformats.org/package/2006/metadata/core-properties"/>
    <ds:schemaRef ds:uri="d589b8ef-b842-40a7-aaa9-57bf0fcd3ea4"/>
    <ds:schemaRef ds:uri="http://purl.org/dc/dcmitype/"/>
  </ds:schemaRefs>
</ds:datastoreItem>
</file>

<file path=customXml/itemProps2.xml><?xml version="1.0" encoding="utf-8"?>
<ds:datastoreItem xmlns:ds="http://schemas.openxmlformats.org/officeDocument/2006/customXml" ds:itemID="{A05D388A-B4EA-4F2E-A0CF-9030F2F7E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9b8ef-b842-40a7-aaa9-57bf0fcd3ea4"/>
    <ds:schemaRef ds:uri="c0bb6cde-e53a-43db-9b14-605d24ba45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93CAD9-6D0F-49F2-9BDE-640ED4A523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CSR Core Slide Collection</Template>
  <TotalTime>0</TotalTime>
  <Words>2311</Words>
  <Application>Microsoft Office PowerPoint</Application>
  <PresentationFormat>On-screen Show (16:9)</PresentationFormat>
  <Paragraphs>160</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Segoe UI Light</vt:lpstr>
      <vt:lpstr>1_Center for Scientific Review</vt:lpstr>
      <vt:lpstr>What You Need to Know about Application Submission and Assignment</vt:lpstr>
      <vt:lpstr>Application Process (Overview)</vt:lpstr>
      <vt:lpstr>DRR Is at the End of the Grants.gov Pipeline</vt:lpstr>
      <vt:lpstr>What Does DRR Do?</vt:lpstr>
      <vt:lpstr>Find a Funding Opportunity (FOA)</vt:lpstr>
      <vt:lpstr>Help Your Application Get to the Right Institute</vt:lpstr>
      <vt:lpstr>How to Find an Institute, Step 2</vt:lpstr>
      <vt:lpstr>Find Program Officer to Discuss</vt:lpstr>
      <vt:lpstr>Help Your Application Get to the Right Study Section</vt:lpstr>
      <vt:lpstr>Assisted Referral Tool    </vt:lpstr>
      <vt:lpstr>Example of ART Recommended Study Section/IRG  </vt:lpstr>
      <vt:lpstr>How to Find a Study Section, Browse</vt:lpstr>
      <vt:lpstr>Assignment Request Form (ARF)</vt:lpstr>
      <vt:lpstr>Assignment Request Form (ARF)</vt:lpstr>
      <vt:lpstr>Cover Letter</vt:lpstr>
      <vt:lpstr>Keep Track of Your Application</vt:lpstr>
      <vt:lpstr>How NOT to Submit a Late Application</vt:lpstr>
      <vt:lpstr>A Window to Your Application: eRA Commons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CSR Slide Template41513</dc:title>
  <dc:creator/>
  <cp:lastModifiedBy/>
  <cp:revision>1</cp:revision>
  <dcterms:created xsi:type="dcterms:W3CDTF">2013-02-11T18:18:00Z</dcterms:created>
  <dcterms:modified xsi:type="dcterms:W3CDTF">2019-09-10T16:39:18Z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ystemTags">
    <vt:lpwstr>1786;#Communications|5f2c56dc-d00b-4681-87fe-877c54cb6ce5;#1787;#Examples|14003196-4d2d-4b9f-85e4-1e8b6f00e058</vt:lpwstr>
  </property>
  <property fmtid="{D5CDD505-2E9C-101B-9397-08002B2CF9AE}" pid="4" name="ContentTypeId">
    <vt:lpwstr>0x0101008E8210D2E2972B4581851AC0AB0F6A58</vt:lpwstr>
  </property>
</Properties>
</file>