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62" r:id="rId3"/>
    <p:sldId id="257" r:id="rId4"/>
    <p:sldId id="265" r:id="rId5"/>
    <p:sldId id="259" r:id="rId6"/>
    <p:sldId id="260" r:id="rId7"/>
    <p:sldId id="261" r:id="rId8"/>
    <p:sldId id="267" r:id="rId9"/>
    <p:sldId id="266" r:id="rId10"/>
    <p:sldId id="263" r:id="rId11"/>
    <p:sldId id="268" r:id="rId12"/>
    <p:sldId id="264" r:id="rId13"/>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24E"/>
    <a:srgbClr val="526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B67BD-151A-4846-A266-70C162DFCF72}" v="4" dt="2023-07-14T14:32:20.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43FC5-C152-4448-ABE0-6479EF2C5D5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B00AF37-7C24-40DA-9DDF-59477B8C2EE9}">
      <dgm:prSet phldrT="[Text]" custT="1"/>
      <dgm:spPr/>
      <dgm:t>
        <a:bodyPr/>
        <a:lstStyle/>
        <a:p>
          <a:r>
            <a:rPr lang="en-US" sz="1100"/>
            <a:t>Accept Who you Are</a:t>
          </a:r>
        </a:p>
      </dgm:t>
    </dgm:pt>
    <dgm:pt modelId="{4BE3BA85-0759-494A-BE80-AA12A5CD89C2}" type="parTrans" cxnId="{BD1F71AA-7730-4E8E-815F-E16157CF7763}">
      <dgm:prSet/>
      <dgm:spPr/>
      <dgm:t>
        <a:bodyPr/>
        <a:lstStyle/>
        <a:p>
          <a:endParaRPr lang="en-US" sz="2800"/>
        </a:p>
      </dgm:t>
    </dgm:pt>
    <dgm:pt modelId="{B709DB35-DCA2-4AE7-A197-4E6B131CAD21}" type="sibTrans" cxnId="{BD1F71AA-7730-4E8E-815F-E16157CF7763}">
      <dgm:prSet custT="1"/>
      <dgm:spPr/>
      <dgm:t>
        <a:bodyPr/>
        <a:lstStyle/>
        <a:p>
          <a:endParaRPr lang="en-US" sz="1000"/>
        </a:p>
      </dgm:t>
    </dgm:pt>
    <dgm:pt modelId="{E711459E-895C-4D1C-A603-756688DCC3B5}">
      <dgm:prSet phldrT="[Text]" custT="1"/>
      <dgm:spPr/>
      <dgm:t>
        <a:bodyPr/>
        <a:lstStyle/>
        <a:p>
          <a:r>
            <a:rPr lang="en-US" sz="1100"/>
            <a:t>Have self compassion, look for help</a:t>
          </a:r>
        </a:p>
      </dgm:t>
    </dgm:pt>
    <dgm:pt modelId="{067465B2-D462-4A29-98B7-3D75096878CE}" type="parTrans" cxnId="{E9521A8C-09BC-4563-8CFF-A84A4B405715}">
      <dgm:prSet/>
      <dgm:spPr/>
      <dgm:t>
        <a:bodyPr/>
        <a:lstStyle/>
        <a:p>
          <a:endParaRPr lang="en-US" sz="2800"/>
        </a:p>
      </dgm:t>
    </dgm:pt>
    <dgm:pt modelId="{D34C67E4-192A-4E3C-8CFD-EA871DECF69A}" type="sibTrans" cxnId="{E9521A8C-09BC-4563-8CFF-A84A4B405715}">
      <dgm:prSet custT="1"/>
      <dgm:spPr/>
      <dgm:t>
        <a:bodyPr/>
        <a:lstStyle/>
        <a:p>
          <a:endParaRPr lang="en-US" sz="1000"/>
        </a:p>
      </dgm:t>
    </dgm:pt>
    <dgm:pt modelId="{FB4F252F-3D90-44BF-BFE6-CB1D42BA74D5}">
      <dgm:prSet phldrT="[Text]" custT="1"/>
      <dgm:spPr/>
      <dgm:t>
        <a:bodyPr/>
        <a:lstStyle/>
        <a:p>
          <a:r>
            <a:rPr lang="en-US" sz="1100"/>
            <a:t>Accept what is out of your control</a:t>
          </a:r>
        </a:p>
      </dgm:t>
    </dgm:pt>
    <dgm:pt modelId="{0C6E9637-ABD5-4A56-B3CD-22BD0C3C215E}" type="parTrans" cxnId="{23FBEB7B-AC36-435D-99F7-EBF6A2EC0D97}">
      <dgm:prSet/>
      <dgm:spPr/>
      <dgm:t>
        <a:bodyPr/>
        <a:lstStyle/>
        <a:p>
          <a:endParaRPr lang="en-US" sz="2800"/>
        </a:p>
      </dgm:t>
    </dgm:pt>
    <dgm:pt modelId="{FBB26BB9-66B2-41BE-A5F0-1D1661809A7F}" type="sibTrans" cxnId="{23FBEB7B-AC36-435D-99F7-EBF6A2EC0D97}">
      <dgm:prSet custT="1"/>
      <dgm:spPr/>
      <dgm:t>
        <a:bodyPr/>
        <a:lstStyle/>
        <a:p>
          <a:endParaRPr lang="en-US" sz="1000"/>
        </a:p>
      </dgm:t>
    </dgm:pt>
    <dgm:pt modelId="{5A6721B3-A978-4EB7-BB2E-57106D0336DA}">
      <dgm:prSet phldrT="[Text]" custT="1"/>
      <dgm:spPr/>
      <dgm:t>
        <a:bodyPr/>
        <a:lstStyle/>
        <a:p>
          <a:r>
            <a:rPr lang="en-US" sz="1100"/>
            <a:t>Enjoy trying new things</a:t>
          </a:r>
        </a:p>
      </dgm:t>
    </dgm:pt>
    <dgm:pt modelId="{14E98E37-0166-4B5F-B4A4-6EA6BF5CDC93}" type="parTrans" cxnId="{0E69D86C-1B69-4EA3-9B1D-D4B5E4D250E0}">
      <dgm:prSet/>
      <dgm:spPr/>
      <dgm:t>
        <a:bodyPr/>
        <a:lstStyle/>
        <a:p>
          <a:endParaRPr lang="en-US" sz="2800"/>
        </a:p>
      </dgm:t>
    </dgm:pt>
    <dgm:pt modelId="{84538B8C-3EEF-4C8E-BDBF-2905B47CE207}" type="sibTrans" cxnId="{0E69D86C-1B69-4EA3-9B1D-D4B5E4D250E0}">
      <dgm:prSet custT="1"/>
      <dgm:spPr/>
      <dgm:t>
        <a:bodyPr/>
        <a:lstStyle/>
        <a:p>
          <a:endParaRPr lang="en-US" sz="1000"/>
        </a:p>
      </dgm:t>
    </dgm:pt>
    <dgm:pt modelId="{A960EDF7-D606-4323-941F-C5E170CE695F}">
      <dgm:prSet phldrT="[Text]" custT="1"/>
      <dgm:spPr/>
      <dgm:t>
        <a:bodyPr/>
        <a:lstStyle/>
        <a:p>
          <a:r>
            <a:rPr lang="en-US" sz="1100"/>
            <a:t>Have meaningful connections</a:t>
          </a:r>
        </a:p>
      </dgm:t>
    </dgm:pt>
    <dgm:pt modelId="{EEC8408B-873F-4A42-A0DB-904F636442CE}" type="parTrans" cxnId="{6C0456AB-C37A-4CC6-8C0B-234D51FA825E}">
      <dgm:prSet/>
      <dgm:spPr/>
      <dgm:t>
        <a:bodyPr/>
        <a:lstStyle/>
        <a:p>
          <a:endParaRPr lang="en-US" sz="2800"/>
        </a:p>
      </dgm:t>
    </dgm:pt>
    <dgm:pt modelId="{3BB6338C-DE0C-44EB-A68F-46B7FB0ECB4B}" type="sibTrans" cxnId="{6C0456AB-C37A-4CC6-8C0B-234D51FA825E}">
      <dgm:prSet custT="1"/>
      <dgm:spPr/>
      <dgm:t>
        <a:bodyPr/>
        <a:lstStyle/>
        <a:p>
          <a:endParaRPr lang="en-US" sz="1000"/>
        </a:p>
      </dgm:t>
    </dgm:pt>
    <dgm:pt modelId="{EC1BD6B8-5855-4F08-91C8-FBAD052C5569}">
      <dgm:prSet phldrT="[Text]" custT="1"/>
      <dgm:spPr/>
      <dgm:t>
        <a:bodyPr/>
        <a:lstStyle/>
        <a:p>
          <a:r>
            <a:rPr lang="en-US" sz="1100"/>
            <a:t>Stand up for yourself</a:t>
          </a:r>
        </a:p>
      </dgm:t>
    </dgm:pt>
    <dgm:pt modelId="{A20DDD01-3E73-4F23-A722-92E86FF857FD}" type="parTrans" cxnId="{AA0AA29C-FC99-4A3C-B07C-0A1CDB1EB714}">
      <dgm:prSet/>
      <dgm:spPr/>
      <dgm:t>
        <a:bodyPr/>
        <a:lstStyle/>
        <a:p>
          <a:endParaRPr lang="en-US" sz="2800"/>
        </a:p>
      </dgm:t>
    </dgm:pt>
    <dgm:pt modelId="{C39D646A-62FE-4BC0-9BCD-7A0367E46FB6}" type="sibTrans" cxnId="{AA0AA29C-FC99-4A3C-B07C-0A1CDB1EB714}">
      <dgm:prSet custT="1"/>
      <dgm:spPr/>
      <dgm:t>
        <a:bodyPr/>
        <a:lstStyle/>
        <a:p>
          <a:endParaRPr lang="en-US" sz="1000"/>
        </a:p>
      </dgm:t>
    </dgm:pt>
    <dgm:pt modelId="{6DC1CA08-F762-4579-BED5-E1D850F67846}">
      <dgm:prSet phldrT="[Text]" custT="1"/>
      <dgm:spPr/>
      <dgm:t>
        <a:bodyPr/>
        <a:lstStyle/>
        <a:p>
          <a:r>
            <a:rPr lang="en-US" sz="1100"/>
            <a:t>Accept your feelings and act despite them</a:t>
          </a:r>
        </a:p>
      </dgm:t>
    </dgm:pt>
    <dgm:pt modelId="{F2424971-026B-46E9-9978-D9AC528FC923}" type="parTrans" cxnId="{922F49E8-1F48-4D57-829F-2667CB0688C4}">
      <dgm:prSet/>
      <dgm:spPr/>
      <dgm:t>
        <a:bodyPr/>
        <a:lstStyle/>
        <a:p>
          <a:endParaRPr lang="en-US" sz="2800"/>
        </a:p>
      </dgm:t>
    </dgm:pt>
    <dgm:pt modelId="{EA16E17D-186B-459D-913A-4DB505B893A5}" type="sibTrans" cxnId="{922F49E8-1F48-4D57-829F-2667CB0688C4}">
      <dgm:prSet custT="1"/>
      <dgm:spPr/>
      <dgm:t>
        <a:bodyPr/>
        <a:lstStyle/>
        <a:p>
          <a:endParaRPr lang="en-US" sz="1000"/>
        </a:p>
      </dgm:t>
    </dgm:pt>
    <dgm:pt modelId="{E5FDE6E1-4738-444D-BC38-E256DF99B4C4}">
      <dgm:prSet phldrT="[Text]" custT="1"/>
      <dgm:spPr/>
      <dgm:t>
        <a:bodyPr/>
        <a:lstStyle/>
        <a:p>
          <a:r>
            <a:rPr lang="en-US" sz="1100"/>
            <a:t>Listen to yourself and ask for feedback</a:t>
          </a:r>
        </a:p>
      </dgm:t>
    </dgm:pt>
    <dgm:pt modelId="{FAD0FBFB-FE0E-4581-B69E-E5C620EC55C3}" type="parTrans" cxnId="{145EDE03-CFB3-47C1-ADFB-D8B7D17A2239}">
      <dgm:prSet/>
      <dgm:spPr/>
      <dgm:t>
        <a:bodyPr/>
        <a:lstStyle/>
        <a:p>
          <a:endParaRPr lang="en-US" sz="2800"/>
        </a:p>
      </dgm:t>
    </dgm:pt>
    <dgm:pt modelId="{98731FAF-532C-4DD0-B1BA-296BF181194C}" type="sibTrans" cxnId="{145EDE03-CFB3-47C1-ADFB-D8B7D17A2239}">
      <dgm:prSet custT="1"/>
      <dgm:spPr/>
      <dgm:t>
        <a:bodyPr/>
        <a:lstStyle/>
        <a:p>
          <a:endParaRPr lang="en-US" sz="1000"/>
        </a:p>
      </dgm:t>
    </dgm:pt>
    <dgm:pt modelId="{B54C2B48-F19B-4BC9-A486-73F00DDE7E09}">
      <dgm:prSet phldrT="[Text]" custT="1"/>
      <dgm:spPr/>
      <dgm:t>
        <a:bodyPr/>
        <a:lstStyle/>
        <a:p>
          <a:r>
            <a:rPr lang="en-US" sz="1100"/>
            <a:t>Believe in yourself</a:t>
          </a:r>
        </a:p>
      </dgm:t>
    </dgm:pt>
    <dgm:pt modelId="{64E28258-B1CF-4163-AC95-DDBE05A341A0}" type="parTrans" cxnId="{34A8411D-F9F9-4734-8EE6-98FC5A5FB97A}">
      <dgm:prSet/>
      <dgm:spPr/>
      <dgm:t>
        <a:bodyPr/>
        <a:lstStyle/>
        <a:p>
          <a:endParaRPr lang="en-US" sz="2800"/>
        </a:p>
      </dgm:t>
    </dgm:pt>
    <dgm:pt modelId="{CAC7A411-CAA3-41CB-920D-EBEA4259AD94}" type="sibTrans" cxnId="{34A8411D-F9F9-4734-8EE6-98FC5A5FB97A}">
      <dgm:prSet custT="1"/>
      <dgm:spPr/>
      <dgm:t>
        <a:bodyPr/>
        <a:lstStyle/>
        <a:p>
          <a:endParaRPr lang="en-US" sz="1000"/>
        </a:p>
      </dgm:t>
    </dgm:pt>
    <dgm:pt modelId="{32D94674-1E76-48DB-9DB4-1A83BBD25BF3}">
      <dgm:prSet phldrT="[Text]" custT="1"/>
      <dgm:spPr/>
      <dgm:t>
        <a:bodyPr/>
        <a:lstStyle/>
        <a:p>
          <a:r>
            <a:rPr lang="en-US" sz="1100"/>
            <a:t>Don’t try to be perfect</a:t>
          </a:r>
        </a:p>
      </dgm:t>
    </dgm:pt>
    <dgm:pt modelId="{B0FBD5B9-7EB3-45A9-A1EC-608E42FEB487}" type="parTrans" cxnId="{BB1E7E30-D175-404A-915B-D4D0DA3D14C8}">
      <dgm:prSet/>
      <dgm:spPr/>
      <dgm:t>
        <a:bodyPr/>
        <a:lstStyle/>
        <a:p>
          <a:endParaRPr lang="en-US" sz="2800"/>
        </a:p>
      </dgm:t>
    </dgm:pt>
    <dgm:pt modelId="{53BA041E-AF01-4A07-9BDD-0B8660B9EA33}" type="sibTrans" cxnId="{BB1E7E30-D175-404A-915B-D4D0DA3D14C8}">
      <dgm:prSet custT="1"/>
      <dgm:spPr/>
      <dgm:t>
        <a:bodyPr/>
        <a:lstStyle/>
        <a:p>
          <a:endParaRPr lang="en-US" sz="1000"/>
        </a:p>
      </dgm:t>
    </dgm:pt>
    <dgm:pt modelId="{662C5689-AC3B-4D48-A116-BBD1DE97666C}" type="pres">
      <dgm:prSet presAssocID="{F1243FC5-C152-4448-ABE0-6479EF2C5D5E}" presName="cycle" presStyleCnt="0">
        <dgm:presLayoutVars>
          <dgm:dir/>
          <dgm:resizeHandles val="exact"/>
        </dgm:presLayoutVars>
      </dgm:prSet>
      <dgm:spPr/>
    </dgm:pt>
    <dgm:pt modelId="{3BDB3545-BB5C-478D-BD9B-B7DE40217465}" type="pres">
      <dgm:prSet presAssocID="{CB00AF37-7C24-40DA-9DDF-59477B8C2EE9}" presName="node" presStyleLbl="node1" presStyleIdx="0" presStyleCnt="10">
        <dgm:presLayoutVars>
          <dgm:bulletEnabled val="1"/>
        </dgm:presLayoutVars>
      </dgm:prSet>
      <dgm:spPr/>
    </dgm:pt>
    <dgm:pt modelId="{6526E3AC-380E-48DB-BF2E-53000C5A20CA}" type="pres">
      <dgm:prSet presAssocID="{B709DB35-DCA2-4AE7-A197-4E6B131CAD21}" presName="sibTrans" presStyleLbl="sibTrans2D1" presStyleIdx="0" presStyleCnt="10"/>
      <dgm:spPr/>
    </dgm:pt>
    <dgm:pt modelId="{4CB4F8C3-56E9-46BA-B926-482E6CA3E8B1}" type="pres">
      <dgm:prSet presAssocID="{B709DB35-DCA2-4AE7-A197-4E6B131CAD21}" presName="connectorText" presStyleLbl="sibTrans2D1" presStyleIdx="0" presStyleCnt="10"/>
      <dgm:spPr/>
    </dgm:pt>
    <dgm:pt modelId="{B5073611-598E-4416-996F-D1B6F952E472}" type="pres">
      <dgm:prSet presAssocID="{E711459E-895C-4D1C-A603-756688DCC3B5}" presName="node" presStyleLbl="node1" presStyleIdx="1" presStyleCnt="10" custScaleX="131697" custScaleY="76715">
        <dgm:presLayoutVars>
          <dgm:bulletEnabled val="1"/>
        </dgm:presLayoutVars>
      </dgm:prSet>
      <dgm:spPr/>
    </dgm:pt>
    <dgm:pt modelId="{6BD63923-74F3-4FA0-B73D-35D3C77431CC}" type="pres">
      <dgm:prSet presAssocID="{D34C67E4-192A-4E3C-8CFD-EA871DECF69A}" presName="sibTrans" presStyleLbl="sibTrans2D1" presStyleIdx="1" presStyleCnt="10"/>
      <dgm:spPr/>
    </dgm:pt>
    <dgm:pt modelId="{464C81EC-19CA-40E0-9DBB-00FC24D0B76F}" type="pres">
      <dgm:prSet presAssocID="{D34C67E4-192A-4E3C-8CFD-EA871DECF69A}" presName="connectorText" presStyleLbl="sibTrans2D1" presStyleIdx="1" presStyleCnt="10"/>
      <dgm:spPr/>
    </dgm:pt>
    <dgm:pt modelId="{CB094492-5517-4E13-9B04-5A4836A8CA4B}" type="pres">
      <dgm:prSet presAssocID="{FB4F252F-3D90-44BF-BFE6-CB1D42BA74D5}" presName="node" presStyleLbl="node1" presStyleIdx="2" presStyleCnt="10">
        <dgm:presLayoutVars>
          <dgm:bulletEnabled val="1"/>
        </dgm:presLayoutVars>
      </dgm:prSet>
      <dgm:spPr/>
    </dgm:pt>
    <dgm:pt modelId="{B01F1997-93CA-439A-BD2A-03AFBDA214D2}" type="pres">
      <dgm:prSet presAssocID="{FBB26BB9-66B2-41BE-A5F0-1D1661809A7F}" presName="sibTrans" presStyleLbl="sibTrans2D1" presStyleIdx="2" presStyleCnt="10"/>
      <dgm:spPr/>
    </dgm:pt>
    <dgm:pt modelId="{6928DA7E-4CFB-40C7-B781-7B418A8CBB29}" type="pres">
      <dgm:prSet presAssocID="{FBB26BB9-66B2-41BE-A5F0-1D1661809A7F}" presName="connectorText" presStyleLbl="sibTrans2D1" presStyleIdx="2" presStyleCnt="10"/>
      <dgm:spPr/>
    </dgm:pt>
    <dgm:pt modelId="{CF2CA3DC-C1E1-4C19-A49A-499BAC4305AC}" type="pres">
      <dgm:prSet presAssocID="{5A6721B3-A978-4EB7-BB2E-57106D0336DA}" presName="node" presStyleLbl="node1" presStyleIdx="3" presStyleCnt="10">
        <dgm:presLayoutVars>
          <dgm:bulletEnabled val="1"/>
        </dgm:presLayoutVars>
      </dgm:prSet>
      <dgm:spPr/>
    </dgm:pt>
    <dgm:pt modelId="{FF886C6C-FAE9-4A68-BB26-8405B9FC53B3}" type="pres">
      <dgm:prSet presAssocID="{84538B8C-3EEF-4C8E-BDBF-2905B47CE207}" presName="sibTrans" presStyleLbl="sibTrans2D1" presStyleIdx="3" presStyleCnt="10"/>
      <dgm:spPr/>
    </dgm:pt>
    <dgm:pt modelId="{93A93119-EB04-4E53-B264-ACD36B5B8CDB}" type="pres">
      <dgm:prSet presAssocID="{84538B8C-3EEF-4C8E-BDBF-2905B47CE207}" presName="connectorText" presStyleLbl="sibTrans2D1" presStyleIdx="3" presStyleCnt="10"/>
      <dgm:spPr/>
    </dgm:pt>
    <dgm:pt modelId="{57392683-D6F1-4433-BFB0-92627C38AA80}" type="pres">
      <dgm:prSet presAssocID="{A960EDF7-D606-4323-941F-C5E170CE695F}" presName="node" presStyleLbl="node1" presStyleIdx="4" presStyleCnt="10" custScaleX="137069" custScaleY="83699">
        <dgm:presLayoutVars>
          <dgm:bulletEnabled val="1"/>
        </dgm:presLayoutVars>
      </dgm:prSet>
      <dgm:spPr/>
    </dgm:pt>
    <dgm:pt modelId="{96F617FB-2088-44F2-B340-7D8BA231BADC}" type="pres">
      <dgm:prSet presAssocID="{3BB6338C-DE0C-44EB-A68F-46B7FB0ECB4B}" presName="sibTrans" presStyleLbl="sibTrans2D1" presStyleIdx="4" presStyleCnt="10"/>
      <dgm:spPr/>
    </dgm:pt>
    <dgm:pt modelId="{21D58027-F1AB-4D5A-83FE-861B74CDBE22}" type="pres">
      <dgm:prSet presAssocID="{3BB6338C-DE0C-44EB-A68F-46B7FB0ECB4B}" presName="connectorText" presStyleLbl="sibTrans2D1" presStyleIdx="4" presStyleCnt="10"/>
      <dgm:spPr/>
    </dgm:pt>
    <dgm:pt modelId="{66B28E46-21DA-4F77-971D-6FB3C5FA1FB1}" type="pres">
      <dgm:prSet presAssocID="{EC1BD6B8-5855-4F08-91C8-FBAD052C5569}" presName="node" presStyleLbl="node1" presStyleIdx="5" presStyleCnt="10">
        <dgm:presLayoutVars>
          <dgm:bulletEnabled val="1"/>
        </dgm:presLayoutVars>
      </dgm:prSet>
      <dgm:spPr/>
    </dgm:pt>
    <dgm:pt modelId="{AB1D3134-891A-4FFE-B9DF-EF3956D017ED}" type="pres">
      <dgm:prSet presAssocID="{C39D646A-62FE-4BC0-9BCD-7A0367E46FB6}" presName="sibTrans" presStyleLbl="sibTrans2D1" presStyleIdx="5" presStyleCnt="10"/>
      <dgm:spPr/>
    </dgm:pt>
    <dgm:pt modelId="{3B76A44A-5C20-4036-B816-E76A82C1D34F}" type="pres">
      <dgm:prSet presAssocID="{C39D646A-62FE-4BC0-9BCD-7A0367E46FB6}" presName="connectorText" presStyleLbl="sibTrans2D1" presStyleIdx="5" presStyleCnt="10"/>
      <dgm:spPr/>
    </dgm:pt>
    <dgm:pt modelId="{F64C0A8E-51A1-41DB-A258-5EEBFF5C9B63}" type="pres">
      <dgm:prSet presAssocID="{6DC1CA08-F762-4579-BED5-E1D850F67846}" presName="node" presStyleLbl="node1" presStyleIdx="6" presStyleCnt="10">
        <dgm:presLayoutVars>
          <dgm:bulletEnabled val="1"/>
        </dgm:presLayoutVars>
      </dgm:prSet>
      <dgm:spPr/>
    </dgm:pt>
    <dgm:pt modelId="{51B91D32-5DDD-4B1F-9EE1-CFBFEA16D421}" type="pres">
      <dgm:prSet presAssocID="{EA16E17D-186B-459D-913A-4DB505B893A5}" presName="sibTrans" presStyleLbl="sibTrans2D1" presStyleIdx="6" presStyleCnt="10"/>
      <dgm:spPr/>
    </dgm:pt>
    <dgm:pt modelId="{102AEE14-41FC-423F-BED4-3EA2228FDC62}" type="pres">
      <dgm:prSet presAssocID="{EA16E17D-186B-459D-913A-4DB505B893A5}" presName="connectorText" presStyleLbl="sibTrans2D1" presStyleIdx="6" presStyleCnt="10"/>
      <dgm:spPr/>
    </dgm:pt>
    <dgm:pt modelId="{F278B631-E7F6-459C-B542-14FCC6B6A890}" type="pres">
      <dgm:prSet presAssocID="{E5FDE6E1-4738-444D-BC38-E256DF99B4C4}" presName="node" presStyleLbl="node1" presStyleIdx="7" presStyleCnt="10">
        <dgm:presLayoutVars>
          <dgm:bulletEnabled val="1"/>
        </dgm:presLayoutVars>
      </dgm:prSet>
      <dgm:spPr/>
    </dgm:pt>
    <dgm:pt modelId="{39C93E98-6749-4A79-989C-58CF965EF204}" type="pres">
      <dgm:prSet presAssocID="{98731FAF-532C-4DD0-B1BA-296BF181194C}" presName="sibTrans" presStyleLbl="sibTrans2D1" presStyleIdx="7" presStyleCnt="10"/>
      <dgm:spPr/>
    </dgm:pt>
    <dgm:pt modelId="{EB886493-E906-4DEE-8F67-319557E15580}" type="pres">
      <dgm:prSet presAssocID="{98731FAF-532C-4DD0-B1BA-296BF181194C}" presName="connectorText" presStyleLbl="sibTrans2D1" presStyleIdx="7" presStyleCnt="10"/>
      <dgm:spPr/>
    </dgm:pt>
    <dgm:pt modelId="{7A6754C3-3CAE-471C-8B34-548E0B06E2CC}" type="pres">
      <dgm:prSet presAssocID="{B54C2B48-F19B-4BC9-A486-73F00DDE7E09}" presName="node" presStyleLbl="node1" presStyleIdx="8" presStyleCnt="10">
        <dgm:presLayoutVars>
          <dgm:bulletEnabled val="1"/>
        </dgm:presLayoutVars>
      </dgm:prSet>
      <dgm:spPr/>
    </dgm:pt>
    <dgm:pt modelId="{D5BA7C6C-A373-4921-B062-D2F6830E932E}" type="pres">
      <dgm:prSet presAssocID="{CAC7A411-CAA3-41CB-920D-EBEA4259AD94}" presName="sibTrans" presStyleLbl="sibTrans2D1" presStyleIdx="8" presStyleCnt="10"/>
      <dgm:spPr/>
    </dgm:pt>
    <dgm:pt modelId="{89ACC38A-D14A-48A7-B029-9CF661E0EE94}" type="pres">
      <dgm:prSet presAssocID="{CAC7A411-CAA3-41CB-920D-EBEA4259AD94}" presName="connectorText" presStyleLbl="sibTrans2D1" presStyleIdx="8" presStyleCnt="10"/>
      <dgm:spPr/>
    </dgm:pt>
    <dgm:pt modelId="{359C7157-23E3-46F8-8F69-44AC57550145}" type="pres">
      <dgm:prSet presAssocID="{32D94674-1E76-48DB-9DB4-1A83BBD25BF3}" presName="node" presStyleLbl="node1" presStyleIdx="9" presStyleCnt="10">
        <dgm:presLayoutVars>
          <dgm:bulletEnabled val="1"/>
        </dgm:presLayoutVars>
      </dgm:prSet>
      <dgm:spPr/>
    </dgm:pt>
    <dgm:pt modelId="{D7B895D1-88B1-431B-8C8D-EB72BD8AC4A3}" type="pres">
      <dgm:prSet presAssocID="{53BA041E-AF01-4A07-9BDD-0B8660B9EA33}" presName="sibTrans" presStyleLbl="sibTrans2D1" presStyleIdx="9" presStyleCnt="10"/>
      <dgm:spPr/>
    </dgm:pt>
    <dgm:pt modelId="{C2F05208-D59F-4387-B94F-801770ECD6D9}" type="pres">
      <dgm:prSet presAssocID="{53BA041E-AF01-4A07-9BDD-0B8660B9EA33}" presName="connectorText" presStyleLbl="sibTrans2D1" presStyleIdx="9" presStyleCnt="10"/>
      <dgm:spPr/>
    </dgm:pt>
  </dgm:ptLst>
  <dgm:cxnLst>
    <dgm:cxn modelId="{E04A8800-C412-4D5F-A97A-CBF66F6B4BB5}" type="presOf" srcId="{D34C67E4-192A-4E3C-8CFD-EA871DECF69A}" destId="{464C81EC-19CA-40E0-9DBB-00FC24D0B76F}" srcOrd="1" destOrd="0" presId="urn:microsoft.com/office/officeart/2005/8/layout/cycle2"/>
    <dgm:cxn modelId="{93FA8902-58E4-4E1E-8B2B-6F5E030D4D3C}" type="presOf" srcId="{CAC7A411-CAA3-41CB-920D-EBEA4259AD94}" destId="{D5BA7C6C-A373-4921-B062-D2F6830E932E}" srcOrd="0" destOrd="0" presId="urn:microsoft.com/office/officeart/2005/8/layout/cycle2"/>
    <dgm:cxn modelId="{145EDE03-CFB3-47C1-ADFB-D8B7D17A2239}" srcId="{F1243FC5-C152-4448-ABE0-6479EF2C5D5E}" destId="{E5FDE6E1-4738-444D-BC38-E256DF99B4C4}" srcOrd="7" destOrd="0" parTransId="{FAD0FBFB-FE0E-4581-B69E-E5C620EC55C3}" sibTransId="{98731FAF-532C-4DD0-B1BA-296BF181194C}"/>
    <dgm:cxn modelId="{6C5C2318-0E77-4363-8DF0-7876648A4C29}" type="presOf" srcId="{3BB6338C-DE0C-44EB-A68F-46B7FB0ECB4B}" destId="{21D58027-F1AB-4D5A-83FE-861B74CDBE22}" srcOrd="1" destOrd="0" presId="urn:microsoft.com/office/officeart/2005/8/layout/cycle2"/>
    <dgm:cxn modelId="{34A8411D-F9F9-4734-8EE6-98FC5A5FB97A}" srcId="{F1243FC5-C152-4448-ABE0-6479EF2C5D5E}" destId="{B54C2B48-F19B-4BC9-A486-73F00DDE7E09}" srcOrd="8" destOrd="0" parTransId="{64E28258-B1CF-4163-AC95-DDBE05A341A0}" sibTransId="{CAC7A411-CAA3-41CB-920D-EBEA4259AD94}"/>
    <dgm:cxn modelId="{BB1E7E30-D175-404A-915B-D4D0DA3D14C8}" srcId="{F1243FC5-C152-4448-ABE0-6479EF2C5D5E}" destId="{32D94674-1E76-48DB-9DB4-1A83BBD25BF3}" srcOrd="9" destOrd="0" parTransId="{B0FBD5B9-7EB3-45A9-A1EC-608E42FEB487}" sibTransId="{53BA041E-AF01-4A07-9BDD-0B8660B9EA33}"/>
    <dgm:cxn modelId="{6015AD3C-9C72-4CFA-9C91-05CB5C44B277}" type="presOf" srcId="{FBB26BB9-66B2-41BE-A5F0-1D1661809A7F}" destId="{6928DA7E-4CFB-40C7-B781-7B418A8CBB29}" srcOrd="1" destOrd="0" presId="urn:microsoft.com/office/officeart/2005/8/layout/cycle2"/>
    <dgm:cxn modelId="{BC35EE5C-9345-41BB-A342-0D2D3A2DC584}" type="presOf" srcId="{A960EDF7-D606-4323-941F-C5E170CE695F}" destId="{57392683-D6F1-4433-BFB0-92627C38AA80}" srcOrd="0" destOrd="0" presId="urn:microsoft.com/office/officeart/2005/8/layout/cycle2"/>
    <dgm:cxn modelId="{AAF16C42-D8B3-4C08-8BA9-5D6775FE8341}" type="presOf" srcId="{E711459E-895C-4D1C-A603-756688DCC3B5}" destId="{B5073611-598E-4416-996F-D1B6F952E472}" srcOrd="0" destOrd="0" presId="urn:microsoft.com/office/officeart/2005/8/layout/cycle2"/>
    <dgm:cxn modelId="{DB2F9963-5DEE-41C6-9416-12989042DCE5}" type="presOf" srcId="{6DC1CA08-F762-4579-BED5-E1D850F67846}" destId="{F64C0A8E-51A1-41DB-A258-5EEBFF5C9B63}" srcOrd="0" destOrd="0" presId="urn:microsoft.com/office/officeart/2005/8/layout/cycle2"/>
    <dgm:cxn modelId="{9921F947-CF0D-44E0-BE67-773BE6074A31}" type="presOf" srcId="{EA16E17D-186B-459D-913A-4DB505B893A5}" destId="{102AEE14-41FC-423F-BED4-3EA2228FDC62}" srcOrd="1" destOrd="0" presId="urn:microsoft.com/office/officeart/2005/8/layout/cycle2"/>
    <dgm:cxn modelId="{0E69D86C-1B69-4EA3-9B1D-D4B5E4D250E0}" srcId="{F1243FC5-C152-4448-ABE0-6479EF2C5D5E}" destId="{5A6721B3-A978-4EB7-BB2E-57106D0336DA}" srcOrd="3" destOrd="0" parTransId="{14E98E37-0166-4B5F-B4A4-6EA6BF5CDC93}" sibTransId="{84538B8C-3EEF-4C8E-BDBF-2905B47CE207}"/>
    <dgm:cxn modelId="{5233F86F-F99E-423F-9377-DC93C649B2E0}" type="presOf" srcId="{E5FDE6E1-4738-444D-BC38-E256DF99B4C4}" destId="{F278B631-E7F6-459C-B542-14FCC6B6A890}" srcOrd="0" destOrd="0" presId="urn:microsoft.com/office/officeart/2005/8/layout/cycle2"/>
    <dgm:cxn modelId="{3C50A470-BD25-4993-A7A3-406ABFCECECC}" type="presOf" srcId="{3BB6338C-DE0C-44EB-A68F-46B7FB0ECB4B}" destId="{96F617FB-2088-44F2-B340-7D8BA231BADC}" srcOrd="0" destOrd="0" presId="urn:microsoft.com/office/officeart/2005/8/layout/cycle2"/>
    <dgm:cxn modelId="{E9863851-C871-43CE-8E95-A1FFFF0EB987}" type="presOf" srcId="{CAC7A411-CAA3-41CB-920D-EBEA4259AD94}" destId="{89ACC38A-D14A-48A7-B029-9CF661E0EE94}" srcOrd="1" destOrd="0" presId="urn:microsoft.com/office/officeart/2005/8/layout/cycle2"/>
    <dgm:cxn modelId="{CBC7E057-8EC9-43C4-89BF-AF6C9980AD5B}" type="presOf" srcId="{EA16E17D-186B-459D-913A-4DB505B893A5}" destId="{51B91D32-5DDD-4B1F-9EE1-CFBFEA16D421}" srcOrd="0" destOrd="0" presId="urn:microsoft.com/office/officeart/2005/8/layout/cycle2"/>
    <dgm:cxn modelId="{93D20879-C145-4579-9657-7600F2F3A04B}" type="presOf" srcId="{98731FAF-532C-4DD0-B1BA-296BF181194C}" destId="{EB886493-E906-4DEE-8F67-319557E15580}" srcOrd="1" destOrd="0" presId="urn:microsoft.com/office/officeart/2005/8/layout/cycle2"/>
    <dgm:cxn modelId="{23FBEB7B-AC36-435D-99F7-EBF6A2EC0D97}" srcId="{F1243FC5-C152-4448-ABE0-6479EF2C5D5E}" destId="{FB4F252F-3D90-44BF-BFE6-CB1D42BA74D5}" srcOrd="2" destOrd="0" parTransId="{0C6E9637-ABD5-4A56-B3CD-22BD0C3C215E}" sibTransId="{FBB26BB9-66B2-41BE-A5F0-1D1661809A7F}"/>
    <dgm:cxn modelId="{197CA085-407E-45AE-B292-DFBA7F62D428}" type="presOf" srcId="{C39D646A-62FE-4BC0-9BCD-7A0367E46FB6}" destId="{AB1D3134-891A-4FFE-B9DF-EF3956D017ED}" srcOrd="0" destOrd="0" presId="urn:microsoft.com/office/officeart/2005/8/layout/cycle2"/>
    <dgm:cxn modelId="{D6E40D89-EEDA-4C2B-ABA7-66374CAA201D}" type="presOf" srcId="{D34C67E4-192A-4E3C-8CFD-EA871DECF69A}" destId="{6BD63923-74F3-4FA0-B73D-35D3C77431CC}" srcOrd="0" destOrd="0" presId="urn:microsoft.com/office/officeart/2005/8/layout/cycle2"/>
    <dgm:cxn modelId="{0030AA89-E432-4F5E-A0C5-6709ED6AB53F}" type="presOf" srcId="{F1243FC5-C152-4448-ABE0-6479EF2C5D5E}" destId="{662C5689-AC3B-4D48-A116-BBD1DE97666C}" srcOrd="0" destOrd="0" presId="urn:microsoft.com/office/officeart/2005/8/layout/cycle2"/>
    <dgm:cxn modelId="{E9521A8C-09BC-4563-8CFF-A84A4B405715}" srcId="{F1243FC5-C152-4448-ABE0-6479EF2C5D5E}" destId="{E711459E-895C-4D1C-A603-756688DCC3B5}" srcOrd="1" destOrd="0" parTransId="{067465B2-D462-4A29-98B7-3D75096878CE}" sibTransId="{D34C67E4-192A-4E3C-8CFD-EA871DECF69A}"/>
    <dgm:cxn modelId="{F980D28C-8AD3-4B29-AB6E-373BAF75DDDB}" type="presOf" srcId="{CB00AF37-7C24-40DA-9DDF-59477B8C2EE9}" destId="{3BDB3545-BB5C-478D-BD9B-B7DE40217465}" srcOrd="0" destOrd="0" presId="urn:microsoft.com/office/officeart/2005/8/layout/cycle2"/>
    <dgm:cxn modelId="{DD2FE59B-8D9D-446D-B24B-1046BE5300C4}" type="presOf" srcId="{84538B8C-3EEF-4C8E-BDBF-2905B47CE207}" destId="{93A93119-EB04-4E53-B264-ACD36B5B8CDB}" srcOrd="1" destOrd="0" presId="urn:microsoft.com/office/officeart/2005/8/layout/cycle2"/>
    <dgm:cxn modelId="{AA0AA29C-FC99-4A3C-B07C-0A1CDB1EB714}" srcId="{F1243FC5-C152-4448-ABE0-6479EF2C5D5E}" destId="{EC1BD6B8-5855-4F08-91C8-FBAD052C5569}" srcOrd="5" destOrd="0" parTransId="{A20DDD01-3E73-4F23-A722-92E86FF857FD}" sibTransId="{C39D646A-62FE-4BC0-9BCD-7A0367E46FB6}"/>
    <dgm:cxn modelId="{BD1F71AA-7730-4E8E-815F-E16157CF7763}" srcId="{F1243FC5-C152-4448-ABE0-6479EF2C5D5E}" destId="{CB00AF37-7C24-40DA-9DDF-59477B8C2EE9}" srcOrd="0" destOrd="0" parTransId="{4BE3BA85-0759-494A-BE80-AA12A5CD89C2}" sibTransId="{B709DB35-DCA2-4AE7-A197-4E6B131CAD21}"/>
    <dgm:cxn modelId="{6C0456AB-C37A-4CC6-8C0B-234D51FA825E}" srcId="{F1243FC5-C152-4448-ABE0-6479EF2C5D5E}" destId="{A960EDF7-D606-4323-941F-C5E170CE695F}" srcOrd="4" destOrd="0" parTransId="{EEC8408B-873F-4A42-A0DB-904F636442CE}" sibTransId="{3BB6338C-DE0C-44EB-A68F-46B7FB0ECB4B}"/>
    <dgm:cxn modelId="{633676B2-3106-493F-824C-E420C62F1FEF}" type="presOf" srcId="{C39D646A-62FE-4BC0-9BCD-7A0367E46FB6}" destId="{3B76A44A-5C20-4036-B816-E76A82C1D34F}" srcOrd="1" destOrd="0" presId="urn:microsoft.com/office/officeart/2005/8/layout/cycle2"/>
    <dgm:cxn modelId="{1914D2BF-4D11-4707-BDA4-C2CFAAFDFC68}" type="presOf" srcId="{B54C2B48-F19B-4BC9-A486-73F00DDE7E09}" destId="{7A6754C3-3CAE-471C-8B34-548E0B06E2CC}" srcOrd="0" destOrd="0" presId="urn:microsoft.com/office/officeart/2005/8/layout/cycle2"/>
    <dgm:cxn modelId="{A836C3C1-724E-43E5-A247-17565C15AF9A}" type="presOf" srcId="{32D94674-1E76-48DB-9DB4-1A83BBD25BF3}" destId="{359C7157-23E3-46F8-8F69-44AC57550145}" srcOrd="0" destOrd="0" presId="urn:microsoft.com/office/officeart/2005/8/layout/cycle2"/>
    <dgm:cxn modelId="{379674C3-4821-4C91-BB07-CDAC203C1E2D}" type="presOf" srcId="{53BA041E-AF01-4A07-9BDD-0B8660B9EA33}" destId="{D7B895D1-88B1-431B-8C8D-EB72BD8AC4A3}" srcOrd="0" destOrd="0" presId="urn:microsoft.com/office/officeart/2005/8/layout/cycle2"/>
    <dgm:cxn modelId="{7D264CD7-5B89-4383-933F-772FB74547AB}" type="presOf" srcId="{5A6721B3-A978-4EB7-BB2E-57106D0336DA}" destId="{CF2CA3DC-C1E1-4C19-A49A-499BAC4305AC}" srcOrd="0" destOrd="0" presId="urn:microsoft.com/office/officeart/2005/8/layout/cycle2"/>
    <dgm:cxn modelId="{542D7EDB-128B-4925-A2D9-9B06E990068C}" type="presOf" srcId="{B709DB35-DCA2-4AE7-A197-4E6B131CAD21}" destId="{6526E3AC-380E-48DB-BF2E-53000C5A20CA}" srcOrd="0" destOrd="0" presId="urn:microsoft.com/office/officeart/2005/8/layout/cycle2"/>
    <dgm:cxn modelId="{012192E0-CC51-4CFF-8DC7-54D25D422B32}" type="presOf" srcId="{53BA041E-AF01-4A07-9BDD-0B8660B9EA33}" destId="{C2F05208-D59F-4387-B94F-801770ECD6D9}" srcOrd="1" destOrd="0" presId="urn:microsoft.com/office/officeart/2005/8/layout/cycle2"/>
    <dgm:cxn modelId="{45B988E6-C05D-4EE1-B5D4-ADE76934BF52}" type="presOf" srcId="{B709DB35-DCA2-4AE7-A197-4E6B131CAD21}" destId="{4CB4F8C3-56E9-46BA-B926-482E6CA3E8B1}" srcOrd="1" destOrd="0" presId="urn:microsoft.com/office/officeart/2005/8/layout/cycle2"/>
    <dgm:cxn modelId="{E519A5E6-7921-474D-B36B-BD685A949C65}" type="presOf" srcId="{EC1BD6B8-5855-4F08-91C8-FBAD052C5569}" destId="{66B28E46-21DA-4F77-971D-6FB3C5FA1FB1}" srcOrd="0" destOrd="0" presId="urn:microsoft.com/office/officeart/2005/8/layout/cycle2"/>
    <dgm:cxn modelId="{922F49E8-1F48-4D57-829F-2667CB0688C4}" srcId="{F1243FC5-C152-4448-ABE0-6479EF2C5D5E}" destId="{6DC1CA08-F762-4579-BED5-E1D850F67846}" srcOrd="6" destOrd="0" parTransId="{F2424971-026B-46E9-9978-D9AC528FC923}" sibTransId="{EA16E17D-186B-459D-913A-4DB505B893A5}"/>
    <dgm:cxn modelId="{FA0B7FF4-BFA9-434F-8888-A9CECA599B5A}" type="presOf" srcId="{FB4F252F-3D90-44BF-BFE6-CB1D42BA74D5}" destId="{CB094492-5517-4E13-9B04-5A4836A8CA4B}" srcOrd="0" destOrd="0" presId="urn:microsoft.com/office/officeart/2005/8/layout/cycle2"/>
    <dgm:cxn modelId="{2351B0F4-E9B7-490B-BB84-D77F3D9405A2}" type="presOf" srcId="{98731FAF-532C-4DD0-B1BA-296BF181194C}" destId="{39C93E98-6749-4A79-989C-58CF965EF204}" srcOrd="0" destOrd="0" presId="urn:microsoft.com/office/officeart/2005/8/layout/cycle2"/>
    <dgm:cxn modelId="{7D9305F8-6987-4396-9A76-BB52E8C22CC0}" type="presOf" srcId="{FBB26BB9-66B2-41BE-A5F0-1D1661809A7F}" destId="{B01F1997-93CA-439A-BD2A-03AFBDA214D2}" srcOrd="0" destOrd="0" presId="urn:microsoft.com/office/officeart/2005/8/layout/cycle2"/>
    <dgm:cxn modelId="{A24D8FFE-3519-457D-B427-4B5957CAED6A}" type="presOf" srcId="{84538B8C-3EEF-4C8E-BDBF-2905B47CE207}" destId="{FF886C6C-FAE9-4A68-BB26-8405B9FC53B3}" srcOrd="0" destOrd="0" presId="urn:microsoft.com/office/officeart/2005/8/layout/cycle2"/>
    <dgm:cxn modelId="{E8566010-64AC-4E7C-A276-111392D5AE7F}" type="presParOf" srcId="{662C5689-AC3B-4D48-A116-BBD1DE97666C}" destId="{3BDB3545-BB5C-478D-BD9B-B7DE40217465}" srcOrd="0" destOrd="0" presId="urn:microsoft.com/office/officeart/2005/8/layout/cycle2"/>
    <dgm:cxn modelId="{38898D32-63AC-4788-AF58-5B67F6FE4AFB}" type="presParOf" srcId="{662C5689-AC3B-4D48-A116-BBD1DE97666C}" destId="{6526E3AC-380E-48DB-BF2E-53000C5A20CA}" srcOrd="1" destOrd="0" presId="urn:microsoft.com/office/officeart/2005/8/layout/cycle2"/>
    <dgm:cxn modelId="{9A58C017-443B-49A4-A06F-92DF004BB04A}" type="presParOf" srcId="{6526E3AC-380E-48DB-BF2E-53000C5A20CA}" destId="{4CB4F8C3-56E9-46BA-B926-482E6CA3E8B1}" srcOrd="0" destOrd="0" presId="urn:microsoft.com/office/officeart/2005/8/layout/cycle2"/>
    <dgm:cxn modelId="{026E1D4E-6B02-4F0B-B2E1-34FAD46C0336}" type="presParOf" srcId="{662C5689-AC3B-4D48-A116-BBD1DE97666C}" destId="{B5073611-598E-4416-996F-D1B6F952E472}" srcOrd="2" destOrd="0" presId="urn:microsoft.com/office/officeart/2005/8/layout/cycle2"/>
    <dgm:cxn modelId="{4FE714F9-9AA4-453E-8306-FACA0A208393}" type="presParOf" srcId="{662C5689-AC3B-4D48-A116-BBD1DE97666C}" destId="{6BD63923-74F3-4FA0-B73D-35D3C77431CC}" srcOrd="3" destOrd="0" presId="urn:microsoft.com/office/officeart/2005/8/layout/cycle2"/>
    <dgm:cxn modelId="{7EE61032-0FCC-4106-B9DF-93A23EC065D1}" type="presParOf" srcId="{6BD63923-74F3-4FA0-B73D-35D3C77431CC}" destId="{464C81EC-19CA-40E0-9DBB-00FC24D0B76F}" srcOrd="0" destOrd="0" presId="urn:microsoft.com/office/officeart/2005/8/layout/cycle2"/>
    <dgm:cxn modelId="{94AA6D45-B835-43E8-921E-B518BC111190}" type="presParOf" srcId="{662C5689-AC3B-4D48-A116-BBD1DE97666C}" destId="{CB094492-5517-4E13-9B04-5A4836A8CA4B}" srcOrd="4" destOrd="0" presId="urn:microsoft.com/office/officeart/2005/8/layout/cycle2"/>
    <dgm:cxn modelId="{571B13B2-EBD1-41FC-AC4C-CF73CD5C060A}" type="presParOf" srcId="{662C5689-AC3B-4D48-A116-BBD1DE97666C}" destId="{B01F1997-93CA-439A-BD2A-03AFBDA214D2}" srcOrd="5" destOrd="0" presId="urn:microsoft.com/office/officeart/2005/8/layout/cycle2"/>
    <dgm:cxn modelId="{3C6689F0-07BE-4D8C-BE98-B098D105249A}" type="presParOf" srcId="{B01F1997-93CA-439A-BD2A-03AFBDA214D2}" destId="{6928DA7E-4CFB-40C7-B781-7B418A8CBB29}" srcOrd="0" destOrd="0" presId="urn:microsoft.com/office/officeart/2005/8/layout/cycle2"/>
    <dgm:cxn modelId="{738117E7-2641-41DB-A8CF-59684A48A44C}" type="presParOf" srcId="{662C5689-AC3B-4D48-A116-BBD1DE97666C}" destId="{CF2CA3DC-C1E1-4C19-A49A-499BAC4305AC}" srcOrd="6" destOrd="0" presId="urn:microsoft.com/office/officeart/2005/8/layout/cycle2"/>
    <dgm:cxn modelId="{2FA85D21-6CB4-49E6-A637-76AF6D5B9D35}" type="presParOf" srcId="{662C5689-AC3B-4D48-A116-BBD1DE97666C}" destId="{FF886C6C-FAE9-4A68-BB26-8405B9FC53B3}" srcOrd="7" destOrd="0" presId="urn:microsoft.com/office/officeart/2005/8/layout/cycle2"/>
    <dgm:cxn modelId="{CA6167E6-5108-468E-B815-066442B6A51B}" type="presParOf" srcId="{FF886C6C-FAE9-4A68-BB26-8405B9FC53B3}" destId="{93A93119-EB04-4E53-B264-ACD36B5B8CDB}" srcOrd="0" destOrd="0" presId="urn:microsoft.com/office/officeart/2005/8/layout/cycle2"/>
    <dgm:cxn modelId="{914679E4-E894-4A18-9793-A2C3B6499968}" type="presParOf" srcId="{662C5689-AC3B-4D48-A116-BBD1DE97666C}" destId="{57392683-D6F1-4433-BFB0-92627C38AA80}" srcOrd="8" destOrd="0" presId="urn:microsoft.com/office/officeart/2005/8/layout/cycle2"/>
    <dgm:cxn modelId="{E6D7AE19-09DE-4B88-A267-0222E94E1EE1}" type="presParOf" srcId="{662C5689-AC3B-4D48-A116-BBD1DE97666C}" destId="{96F617FB-2088-44F2-B340-7D8BA231BADC}" srcOrd="9" destOrd="0" presId="urn:microsoft.com/office/officeart/2005/8/layout/cycle2"/>
    <dgm:cxn modelId="{B5B8D604-A6E0-48F0-AF4B-54928314A148}" type="presParOf" srcId="{96F617FB-2088-44F2-B340-7D8BA231BADC}" destId="{21D58027-F1AB-4D5A-83FE-861B74CDBE22}" srcOrd="0" destOrd="0" presId="urn:microsoft.com/office/officeart/2005/8/layout/cycle2"/>
    <dgm:cxn modelId="{1B4C6614-2060-4550-BBB7-4406DC746195}" type="presParOf" srcId="{662C5689-AC3B-4D48-A116-BBD1DE97666C}" destId="{66B28E46-21DA-4F77-971D-6FB3C5FA1FB1}" srcOrd="10" destOrd="0" presId="urn:microsoft.com/office/officeart/2005/8/layout/cycle2"/>
    <dgm:cxn modelId="{804C3BF0-E8D8-4476-8ED8-2C88DC84F1EE}" type="presParOf" srcId="{662C5689-AC3B-4D48-A116-BBD1DE97666C}" destId="{AB1D3134-891A-4FFE-B9DF-EF3956D017ED}" srcOrd="11" destOrd="0" presId="urn:microsoft.com/office/officeart/2005/8/layout/cycle2"/>
    <dgm:cxn modelId="{AA0F7E64-3EE3-489F-8895-B40621D34703}" type="presParOf" srcId="{AB1D3134-891A-4FFE-B9DF-EF3956D017ED}" destId="{3B76A44A-5C20-4036-B816-E76A82C1D34F}" srcOrd="0" destOrd="0" presId="urn:microsoft.com/office/officeart/2005/8/layout/cycle2"/>
    <dgm:cxn modelId="{36F4A842-459D-4F7A-94AE-8E1ACD47E3ED}" type="presParOf" srcId="{662C5689-AC3B-4D48-A116-BBD1DE97666C}" destId="{F64C0A8E-51A1-41DB-A258-5EEBFF5C9B63}" srcOrd="12" destOrd="0" presId="urn:microsoft.com/office/officeart/2005/8/layout/cycle2"/>
    <dgm:cxn modelId="{D1022126-36F6-4492-BBEF-BD9D28D02F50}" type="presParOf" srcId="{662C5689-AC3B-4D48-A116-BBD1DE97666C}" destId="{51B91D32-5DDD-4B1F-9EE1-CFBFEA16D421}" srcOrd="13" destOrd="0" presId="urn:microsoft.com/office/officeart/2005/8/layout/cycle2"/>
    <dgm:cxn modelId="{EAD7ECCA-6C73-40C6-B1C7-85A068AC1317}" type="presParOf" srcId="{51B91D32-5DDD-4B1F-9EE1-CFBFEA16D421}" destId="{102AEE14-41FC-423F-BED4-3EA2228FDC62}" srcOrd="0" destOrd="0" presId="urn:microsoft.com/office/officeart/2005/8/layout/cycle2"/>
    <dgm:cxn modelId="{BEEECAF0-D7C1-44CF-A0C4-8AB1B4A14ED6}" type="presParOf" srcId="{662C5689-AC3B-4D48-A116-BBD1DE97666C}" destId="{F278B631-E7F6-459C-B542-14FCC6B6A890}" srcOrd="14" destOrd="0" presId="urn:microsoft.com/office/officeart/2005/8/layout/cycle2"/>
    <dgm:cxn modelId="{D9E041BB-E079-42FB-959D-208A5F79C391}" type="presParOf" srcId="{662C5689-AC3B-4D48-A116-BBD1DE97666C}" destId="{39C93E98-6749-4A79-989C-58CF965EF204}" srcOrd="15" destOrd="0" presId="urn:microsoft.com/office/officeart/2005/8/layout/cycle2"/>
    <dgm:cxn modelId="{3EEF80C7-90BB-41D5-835A-85ECDA092C3E}" type="presParOf" srcId="{39C93E98-6749-4A79-989C-58CF965EF204}" destId="{EB886493-E906-4DEE-8F67-319557E15580}" srcOrd="0" destOrd="0" presId="urn:microsoft.com/office/officeart/2005/8/layout/cycle2"/>
    <dgm:cxn modelId="{AF888546-06B1-47D5-8E50-78D26C22D8E6}" type="presParOf" srcId="{662C5689-AC3B-4D48-A116-BBD1DE97666C}" destId="{7A6754C3-3CAE-471C-8B34-548E0B06E2CC}" srcOrd="16" destOrd="0" presId="urn:microsoft.com/office/officeart/2005/8/layout/cycle2"/>
    <dgm:cxn modelId="{2C12D0CD-FD34-490A-B92A-B6B4EF7BC749}" type="presParOf" srcId="{662C5689-AC3B-4D48-A116-BBD1DE97666C}" destId="{D5BA7C6C-A373-4921-B062-D2F6830E932E}" srcOrd="17" destOrd="0" presId="urn:microsoft.com/office/officeart/2005/8/layout/cycle2"/>
    <dgm:cxn modelId="{7E583541-C353-45E4-8DD0-A050F7734D79}" type="presParOf" srcId="{D5BA7C6C-A373-4921-B062-D2F6830E932E}" destId="{89ACC38A-D14A-48A7-B029-9CF661E0EE94}" srcOrd="0" destOrd="0" presId="urn:microsoft.com/office/officeart/2005/8/layout/cycle2"/>
    <dgm:cxn modelId="{89169464-8A9F-4154-9348-67DCEF631E9D}" type="presParOf" srcId="{662C5689-AC3B-4D48-A116-BBD1DE97666C}" destId="{359C7157-23E3-46F8-8F69-44AC57550145}" srcOrd="18" destOrd="0" presId="urn:microsoft.com/office/officeart/2005/8/layout/cycle2"/>
    <dgm:cxn modelId="{A56F51CB-FB37-40EE-979F-3C8EFE81E7FE}" type="presParOf" srcId="{662C5689-AC3B-4D48-A116-BBD1DE97666C}" destId="{D7B895D1-88B1-431B-8C8D-EB72BD8AC4A3}" srcOrd="19" destOrd="0" presId="urn:microsoft.com/office/officeart/2005/8/layout/cycle2"/>
    <dgm:cxn modelId="{2073120C-C701-4185-9CEF-D1FB9F8AB250}" type="presParOf" srcId="{D7B895D1-88B1-431B-8C8D-EB72BD8AC4A3}" destId="{C2F05208-D59F-4387-B94F-801770ECD6D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B3545-BB5C-478D-BD9B-B7DE40217465}">
      <dsp:nvSpPr>
        <dsp:cNvPr id="0" name=""/>
        <dsp:cNvSpPr/>
      </dsp:nvSpPr>
      <dsp:spPr>
        <a:xfrm>
          <a:off x="4288635" y="948"/>
          <a:ext cx="1063920" cy="10639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Accept Who you Are</a:t>
          </a:r>
        </a:p>
      </dsp:txBody>
      <dsp:txXfrm>
        <a:off x="4444442" y="156755"/>
        <a:ext cx="752306" cy="752306"/>
      </dsp:txXfrm>
    </dsp:sp>
    <dsp:sp modelId="{6526E3AC-380E-48DB-BF2E-53000C5A20CA}">
      <dsp:nvSpPr>
        <dsp:cNvPr id="0" name=""/>
        <dsp:cNvSpPr/>
      </dsp:nvSpPr>
      <dsp:spPr>
        <a:xfrm rot="1080000">
          <a:off x="5409074" y="580798"/>
          <a:ext cx="222936" cy="35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410711" y="642279"/>
        <a:ext cx="156055" cy="215443"/>
      </dsp:txXfrm>
    </dsp:sp>
    <dsp:sp modelId="{B5073611-598E-4416-996F-D1B6F952E472}">
      <dsp:nvSpPr>
        <dsp:cNvPr id="0" name=""/>
        <dsp:cNvSpPr/>
      </dsp:nvSpPr>
      <dsp:spPr>
        <a:xfrm>
          <a:off x="5637823" y="617979"/>
          <a:ext cx="1401151" cy="8161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Have self compassion, look for help</a:t>
          </a:r>
        </a:p>
      </dsp:txBody>
      <dsp:txXfrm>
        <a:off x="5843017" y="737507"/>
        <a:ext cx="990763" cy="577130"/>
      </dsp:txXfrm>
    </dsp:sp>
    <dsp:sp modelId="{6BD63923-74F3-4FA0-B73D-35D3C77431CC}">
      <dsp:nvSpPr>
        <dsp:cNvPr id="0" name=""/>
        <dsp:cNvSpPr/>
      </dsp:nvSpPr>
      <dsp:spPr>
        <a:xfrm rot="3240000">
          <a:off x="6623482" y="1457550"/>
          <a:ext cx="317687" cy="35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643125" y="1490813"/>
        <a:ext cx="222381" cy="215443"/>
      </dsp:txXfrm>
    </dsp:sp>
    <dsp:sp modelId="{CB094492-5517-4E13-9B04-5A4836A8CA4B}">
      <dsp:nvSpPr>
        <dsp:cNvPr id="0" name=""/>
        <dsp:cNvSpPr/>
      </dsp:nvSpPr>
      <dsp:spPr>
        <a:xfrm>
          <a:off x="6744492" y="1785232"/>
          <a:ext cx="1063920" cy="10639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Accept what is out of your control</a:t>
          </a:r>
        </a:p>
      </dsp:txBody>
      <dsp:txXfrm>
        <a:off x="6900299" y="1941039"/>
        <a:ext cx="752306" cy="752306"/>
      </dsp:txXfrm>
    </dsp:sp>
    <dsp:sp modelId="{B01F1997-93CA-439A-BD2A-03AFBDA214D2}">
      <dsp:nvSpPr>
        <dsp:cNvPr id="0" name=""/>
        <dsp:cNvSpPr/>
      </dsp:nvSpPr>
      <dsp:spPr>
        <a:xfrm rot="5400000">
          <a:off x="7135474" y="2927632"/>
          <a:ext cx="281955" cy="35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177767" y="2957154"/>
        <a:ext cx="197369" cy="215443"/>
      </dsp:txXfrm>
    </dsp:sp>
    <dsp:sp modelId="{CF2CA3DC-C1E1-4C19-A49A-499BAC4305AC}">
      <dsp:nvSpPr>
        <dsp:cNvPr id="0" name=""/>
        <dsp:cNvSpPr/>
      </dsp:nvSpPr>
      <dsp:spPr>
        <a:xfrm>
          <a:off x="6744492" y="3381144"/>
          <a:ext cx="1063920" cy="10639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Enjoy trying new things</a:t>
          </a:r>
        </a:p>
      </dsp:txBody>
      <dsp:txXfrm>
        <a:off x="6900299" y="3536951"/>
        <a:ext cx="752306" cy="752306"/>
      </dsp:txXfrm>
    </dsp:sp>
    <dsp:sp modelId="{FF886C6C-FAE9-4A68-BB26-8405B9FC53B3}">
      <dsp:nvSpPr>
        <dsp:cNvPr id="0" name=""/>
        <dsp:cNvSpPr/>
      </dsp:nvSpPr>
      <dsp:spPr>
        <a:xfrm rot="7560000">
          <a:off x="6655245" y="4384009"/>
          <a:ext cx="297268" cy="35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6726044" y="4419750"/>
        <a:ext cx="208088" cy="215443"/>
      </dsp:txXfrm>
    </dsp:sp>
    <dsp:sp modelId="{57392683-D6F1-4433-BFB0-92627C38AA80}">
      <dsp:nvSpPr>
        <dsp:cNvPr id="0" name=""/>
        <dsp:cNvSpPr/>
      </dsp:nvSpPr>
      <dsp:spPr>
        <a:xfrm>
          <a:off x="5609246" y="4758979"/>
          <a:ext cx="1458305" cy="8904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Have meaningful connections</a:t>
          </a:r>
        </a:p>
      </dsp:txBody>
      <dsp:txXfrm>
        <a:off x="5822810" y="4889388"/>
        <a:ext cx="1031177" cy="629672"/>
      </dsp:txXfrm>
    </dsp:sp>
    <dsp:sp modelId="{96F617FB-2088-44F2-B340-7D8BA231BADC}">
      <dsp:nvSpPr>
        <dsp:cNvPr id="0" name=""/>
        <dsp:cNvSpPr/>
      </dsp:nvSpPr>
      <dsp:spPr>
        <a:xfrm rot="9720000">
          <a:off x="5413544" y="5291859"/>
          <a:ext cx="205177" cy="35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5473591" y="5354164"/>
        <a:ext cx="143624" cy="215443"/>
      </dsp:txXfrm>
    </dsp:sp>
    <dsp:sp modelId="{66B28E46-21DA-4F77-971D-6FB3C5FA1FB1}">
      <dsp:nvSpPr>
        <dsp:cNvPr id="0" name=""/>
        <dsp:cNvSpPr/>
      </dsp:nvSpPr>
      <dsp:spPr>
        <a:xfrm>
          <a:off x="4288635" y="5165429"/>
          <a:ext cx="1063920" cy="10639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Stand up for yourself</a:t>
          </a:r>
        </a:p>
      </dsp:txBody>
      <dsp:txXfrm>
        <a:off x="4444442" y="5321236"/>
        <a:ext cx="752306" cy="752306"/>
      </dsp:txXfrm>
    </dsp:sp>
    <dsp:sp modelId="{AB1D3134-891A-4FFE-B9DF-EF3956D017ED}">
      <dsp:nvSpPr>
        <dsp:cNvPr id="0" name=""/>
        <dsp:cNvSpPr/>
      </dsp:nvSpPr>
      <dsp:spPr>
        <a:xfrm rot="11880000">
          <a:off x="3928306" y="5273736"/>
          <a:ext cx="281955" cy="35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010822" y="5358620"/>
        <a:ext cx="197369" cy="215443"/>
      </dsp:txXfrm>
    </dsp:sp>
    <dsp:sp modelId="{F64C0A8E-51A1-41DB-A258-5EEBFF5C9B63}">
      <dsp:nvSpPr>
        <dsp:cNvPr id="0" name=""/>
        <dsp:cNvSpPr/>
      </dsp:nvSpPr>
      <dsp:spPr>
        <a:xfrm>
          <a:off x="2770832" y="4672265"/>
          <a:ext cx="1063920" cy="10639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Accept your feelings and act despite them</a:t>
          </a:r>
        </a:p>
      </dsp:txBody>
      <dsp:txXfrm>
        <a:off x="2926639" y="4828072"/>
        <a:ext cx="752306" cy="752306"/>
      </dsp:txXfrm>
    </dsp:sp>
    <dsp:sp modelId="{51B91D32-5DDD-4B1F-9EE1-CFBFEA16D421}">
      <dsp:nvSpPr>
        <dsp:cNvPr id="0" name=""/>
        <dsp:cNvSpPr/>
      </dsp:nvSpPr>
      <dsp:spPr>
        <a:xfrm rot="14040000">
          <a:off x="2697478" y="4385584"/>
          <a:ext cx="281955" cy="35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764630" y="4491615"/>
        <a:ext cx="197369" cy="215443"/>
      </dsp:txXfrm>
    </dsp:sp>
    <dsp:sp modelId="{F278B631-E7F6-459C-B542-14FCC6B6A890}">
      <dsp:nvSpPr>
        <dsp:cNvPr id="0" name=""/>
        <dsp:cNvSpPr/>
      </dsp:nvSpPr>
      <dsp:spPr>
        <a:xfrm>
          <a:off x="1832779" y="3381144"/>
          <a:ext cx="1063920" cy="10639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Listen to yourself and ask for feedback</a:t>
          </a:r>
        </a:p>
      </dsp:txBody>
      <dsp:txXfrm>
        <a:off x="1988586" y="3536951"/>
        <a:ext cx="752306" cy="752306"/>
      </dsp:txXfrm>
    </dsp:sp>
    <dsp:sp modelId="{39C93E98-6749-4A79-989C-58CF965EF204}">
      <dsp:nvSpPr>
        <dsp:cNvPr id="0" name=""/>
        <dsp:cNvSpPr/>
      </dsp:nvSpPr>
      <dsp:spPr>
        <a:xfrm rot="16200000">
          <a:off x="2223761" y="2943592"/>
          <a:ext cx="281955" cy="35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266054" y="3057700"/>
        <a:ext cx="197369" cy="215443"/>
      </dsp:txXfrm>
    </dsp:sp>
    <dsp:sp modelId="{7A6754C3-3CAE-471C-8B34-548E0B06E2CC}">
      <dsp:nvSpPr>
        <dsp:cNvPr id="0" name=""/>
        <dsp:cNvSpPr/>
      </dsp:nvSpPr>
      <dsp:spPr>
        <a:xfrm>
          <a:off x="1832779" y="1785232"/>
          <a:ext cx="1063920" cy="10639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Believe in yourself</a:t>
          </a:r>
        </a:p>
      </dsp:txBody>
      <dsp:txXfrm>
        <a:off x="1988586" y="1941039"/>
        <a:ext cx="752306" cy="752306"/>
      </dsp:txXfrm>
    </dsp:sp>
    <dsp:sp modelId="{D5BA7C6C-A373-4921-B062-D2F6830E932E}">
      <dsp:nvSpPr>
        <dsp:cNvPr id="0" name=""/>
        <dsp:cNvSpPr/>
      </dsp:nvSpPr>
      <dsp:spPr>
        <a:xfrm rot="18360000">
          <a:off x="2688098" y="1498551"/>
          <a:ext cx="281955" cy="35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705532" y="1604582"/>
        <a:ext cx="197369" cy="215443"/>
      </dsp:txXfrm>
    </dsp:sp>
    <dsp:sp modelId="{359C7157-23E3-46F8-8F69-44AC57550145}">
      <dsp:nvSpPr>
        <dsp:cNvPr id="0" name=""/>
        <dsp:cNvSpPr/>
      </dsp:nvSpPr>
      <dsp:spPr>
        <a:xfrm>
          <a:off x="2770832" y="494112"/>
          <a:ext cx="1063920" cy="10639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Don’t try to be perfect</a:t>
          </a:r>
        </a:p>
      </dsp:txBody>
      <dsp:txXfrm>
        <a:off x="2926639" y="649919"/>
        <a:ext cx="752306" cy="752306"/>
      </dsp:txXfrm>
    </dsp:sp>
    <dsp:sp modelId="{D7B895D1-88B1-431B-8C8D-EB72BD8AC4A3}">
      <dsp:nvSpPr>
        <dsp:cNvPr id="0" name=""/>
        <dsp:cNvSpPr/>
      </dsp:nvSpPr>
      <dsp:spPr>
        <a:xfrm rot="20520000">
          <a:off x="3913127" y="602419"/>
          <a:ext cx="281955" cy="35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15197" y="687303"/>
        <a:ext cx="197369" cy="21544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76BCBACA-B9CF-44F5-9A12-B00E7EF0EAE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B6C5486-232D-4F1F-8028-11A0BCF99E0E}" type="slidenum">
              <a:rPr lang="en-US" smtClean="0"/>
              <a:t>‹#›</a:t>
            </a:fld>
            <a:endParaRPr lang="en-US"/>
          </a:p>
        </p:txBody>
      </p:sp>
    </p:spTree>
    <p:extLst>
      <p:ext uri="{BB962C8B-B14F-4D97-AF65-F5344CB8AC3E}">
        <p14:creationId xmlns:p14="http://schemas.microsoft.com/office/powerpoint/2010/main" val="298249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CBACA-B9CF-44F5-9A12-B00E7EF0EAE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193633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CBACA-B9CF-44F5-9A12-B00E7EF0EAE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169966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CBACA-B9CF-44F5-9A12-B00E7EF0EAE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284493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6BCBACA-B9CF-44F5-9A12-B00E7EF0EAE4}" type="datetimeFigureOut">
              <a:rPr lang="en-US" smtClean="0"/>
              <a:t>7/14/2023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B6C5486-232D-4F1F-8028-11A0BCF99E0E}" type="slidenum">
              <a:rPr lang="en-US" smtClean="0"/>
              <a:t>‹#›</a:t>
            </a:fld>
            <a:endParaRPr lang="en-US"/>
          </a:p>
        </p:txBody>
      </p:sp>
    </p:spTree>
    <p:extLst>
      <p:ext uri="{BB962C8B-B14F-4D97-AF65-F5344CB8AC3E}">
        <p14:creationId xmlns:p14="http://schemas.microsoft.com/office/powerpoint/2010/main" val="40405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BCBACA-B9CF-44F5-9A12-B00E7EF0EAE4}"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266643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CBACA-B9CF-44F5-9A12-B00E7EF0EAE4}" type="datetimeFigureOut">
              <a:rPr lang="en-US" smtClean="0"/>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275381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BCBACA-B9CF-44F5-9A12-B00E7EF0EAE4}" type="datetimeFigureOut">
              <a:rPr lang="en-US" smtClean="0"/>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309244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CBACA-B9CF-44F5-9A12-B00E7EF0EAE4}" type="datetimeFigureOut">
              <a:rPr lang="en-US" smtClean="0"/>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141388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CBACA-B9CF-44F5-9A12-B00E7EF0EAE4}"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78044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CBACA-B9CF-44F5-9A12-B00E7EF0EAE4}" type="datetimeFigureOut">
              <a:rPr lang="en-US" smtClean="0"/>
              <a:t>7/14/2023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B6C5486-232D-4F1F-8028-11A0BCF99E0E}" type="slidenum">
              <a:rPr lang="en-US" smtClean="0"/>
              <a:t>‹#›</a:t>
            </a:fld>
            <a:endParaRPr lang="en-US"/>
          </a:p>
        </p:txBody>
      </p:sp>
    </p:spTree>
    <p:extLst>
      <p:ext uri="{BB962C8B-B14F-4D97-AF65-F5344CB8AC3E}">
        <p14:creationId xmlns:p14="http://schemas.microsoft.com/office/powerpoint/2010/main" val="149819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6BCBACA-B9CF-44F5-9A12-B00E7EF0EAE4}" type="datetimeFigureOut">
              <a:rPr lang="en-US" smtClean="0"/>
              <a:t>7/14/2023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B6C5486-232D-4F1F-8028-11A0BCF99E0E}" type="slidenum">
              <a:rPr lang="en-US" smtClean="0"/>
              <a:t>‹#›</a:t>
            </a:fld>
            <a:endParaRPr lang="en-US"/>
          </a:p>
        </p:txBody>
      </p:sp>
    </p:spTree>
    <p:extLst>
      <p:ext uri="{BB962C8B-B14F-4D97-AF65-F5344CB8AC3E}">
        <p14:creationId xmlns:p14="http://schemas.microsoft.com/office/powerpoint/2010/main" val="25746843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ed.com/talks/brene_brown_the_power_of_vulnerability?language=en"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ted.com/talks/brene_brown_the_power_of_vulnerability?language=en"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75A4C19-CF4C-1538-06EA-F05F1E1FF4D8}"/>
              </a:ext>
            </a:extLst>
          </p:cNvPr>
          <p:cNvSpPr>
            <a:spLocks noGrp="1"/>
          </p:cNvSpPr>
          <p:nvPr>
            <p:ph type="ctrTitle"/>
          </p:nvPr>
        </p:nvSpPr>
        <p:spPr>
          <a:xfrm>
            <a:off x="643467" y="643467"/>
            <a:ext cx="6516241" cy="5571066"/>
          </a:xfrm>
        </p:spPr>
        <p:txBody>
          <a:bodyPr>
            <a:normAutofit/>
          </a:bodyPr>
          <a:lstStyle/>
          <a:p>
            <a:pPr algn="r"/>
            <a:r>
              <a:rPr lang="en-US" sz="6000"/>
              <a:t>Voice of a woman</a:t>
            </a:r>
            <a:br>
              <a:rPr lang="en-US" sz="6000"/>
            </a:br>
            <a:r>
              <a:rPr lang="en-US" sz="6000"/>
              <a:t>Module 1</a:t>
            </a:r>
          </a:p>
        </p:txBody>
      </p:sp>
      <p:sp>
        <p:nvSpPr>
          <p:cNvPr id="16" name="Rectangle 9">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FDB0A998-A5C6-45CB-ACF3-1CF6399202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3595" y="1903304"/>
            <a:ext cx="3051394" cy="3051388"/>
            <a:chOff x="7933595" y="1903304"/>
            <a:chExt cx="3051394" cy="3051388"/>
          </a:xfrm>
        </p:grpSpPr>
        <p:sp>
          <p:nvSpPr>
            <p:cNvPr id="13" name="Oval 12">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 name="Subtitle 2">
            <a:extLst>
              <a:ext uri="{FF2B5EF4-FFF2-40B4-BE49-F238E27FC236}">
                <a16:creationId xmlns:a16="http://schemas.microsoft.com/office/drawing/2014/main" id="{83FEB8C6-1F3D-1D3A-7A11-D9FABF6CCEB9}"/>
              </a:ext>
            </a:extLst>
          </p:cNvPr>
          <p:cNvSpPr>
            <a:spLocks noGrp="1"/>
          </p:cNvSpPr>
          <p:nvPr>
            <p:ph type="subTitle" idx="1"/>
          </p:nvPr>
        </p:nvSpPr>
        <p:spPr>
          <a:xfrm>
            <a:off x="8095025" y="2064730"/>
            <a:ext cx="2728540" cy="2728536"/>
          </a:xfrm>
        </p:spPr>
        <p:txBody>
          <a:bodyPr anchor="ctr">
            <a:normAutofit/>
          </a:bodyPr>
          <a:lstStyle/>
          <a:p>
            <a:pPr algn="ctr"/>
            <a:r>
              <a:rPr lang="en-US">
                <a:solidFill>
                  <a:srgbClr val="FFFFFF"/>
                </a:solidFill>
              </a:rPr>
              <a:t>Silvana De Lima</a:t>
            </a:r>
          </a:p>
        </p:txBody>
      </p:sp>
      <p:sp>
        <p:nvSpPr>
          <p:cNvPr id="4" name="Rectangle 3">
            <a:extLst>
              <a:ext uri="{FF2B5EF4-FFF2-40B4-BE49-F238E27FC236}">
                <a16:creationId xmlns:a16="http://schemas.microsoft.com/office/drawing/2014/main" id="{DC35DC02-BD14-CEDE-3986-75C132E1E4F9}"/>
              </a:ext>
            </a:extLst>
          </p:cNvPr>
          <p:cNvSpPr/>
          <p:nvPr/>
        </p:nvSpPr>
        <p:spPr>
          <a:xfrm>
            <a:off x="-14700" y="0"/>
            <a:ext cx="12206700" cy="873760"/>
          </a:xfrm>
          <a:prstGeom prst="rect">
            <a:avLst/>
          </a:prstGeom>
          <a:solidFill>
            <a:srgbClr val="526D7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a:extLst>
              <a:ext uri="{FF2B5EF4-FFF2-40B4-BE49-F238E27FC236}">
                <a16:creationId xmlns:a16="http://schemas.microsoft.com/office/drawing/2014/main" id="{56E3E017-A540-2AE0-1B51-6EB2C3431188}"/>
              </a:ext>
            </a:extLst>
          </p:cNvPr>
          <p:cNvSpPr/>
          <p:nvPr/>
        </p:nvSpPr>
        <p:spPr>
          <a:xfrm>
            <a:off x="0" y="6421120"/>
            <a:ext cx="12206700" cy="873760"/>
          </a:xfrm>
          <a:prstGeom prst="rect">
            <a:avLst/>
          </a:prstGeom>
          <a:solidFill>
            <a:srgbClr val="526D7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3801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65E9-90E0-B82D-DC7F-BE5DD6D15AD3}"/>
              </a:ext>
            </a:extLst>
          </p:cNvPr>
          <p:cNvSpPr>
            <a:spLocks noGrp="1"/>
          </p:cNvSpPr>
          <p:nvPr>
            <p:ph type="title"/>
          </p:nvPr>
        </p:nvSpPr>
        <p:spPr>
          <a:xfrm>
            <a:off x="1066800" y="131064"/>
            <a:ext cx="10058400" cy="1609344"/>
          </a:xfrm>
        </p:spPr>
        <p:txBody>
          <a:bodyPr/>
          <a:lstStyle/>
          <a:p>
            <a:r>
              <a:rPr lang="en-US"/>
              <a:t>Homework – Self assessment</a:t>
            </a:r>
          </a:p>
        </p:txBody>
      </p:sp>
      <p:sp>
        <p:nvSpPr>
          <p:cNvPr id="3" name="Content Placeholder 2">
            <a:extLst>
              <a:ext uri="{FF2B5EF4-FFF2-40B4-BE49-F238E27FC236}">
                <a16:creationId xmlns:a16="http://schemas.microsoft.com/office/drawing/2014/main" id="{B09C7891-90E3-C072-42C6-E5B175F84FF2}"/>
              </a:ext>
            </a:extLst>
          </p:cNvPr>
          <p:cNvSpPr>
            <a:spLocks noGrp="1"/>
          </p:cNvSpPr>
          <p:nvPr>
            <p:ph idx="1"/>
          </p:nvPr>
        </p:nvSpPr>
        <p:spPr>
          <a:xfrm>
            <a:off x="241716" y="2165281"/>
            <a:ext cx="10058400" cy="4050792"/>
          </a:xfrm>
          <a:solidFill>
            <a:schemeClr val="accent6">
              <a:lumMod val="20000"/>
              <a:lumOff val="80000"/>
            </a:schemeClr>
          </a:solidFill>
        </p:spPr>
        <p:txBody>
          <a:bodyPr/>
          <a:lstStyle/>
          <a:p>
            <a:pPr marL="457200" indent="-457200">
              <a:lnSpc>
                <a:spcPct val="100000"/>
              </a:lnSpc>
              <a:spcAft>
                <a:spcPts val="600"/>
              </a:spcAft>
              <a:buFont typeface="+mj-lt"/>
              <a:buAutoNum type="alphaUcPeriod"/>
            </a:pPr>
            <a:r>
              <a:rPr lang="en-US"/>
              <a:t>From the different aspects discussed on Vulnerability, which ones do you practice the most? How do you see it affecting your relationships?</a:t>
            </a:r>
          </a:p>
          <a:p>
            <a:pPr marL="457200" indent="-457200">
              <a:lnSpc>
                <a:spcPct val="100000"/>
              </a:lnSpc>
              <a:spcAft>
                <a:spcPts val="600"/>
              </a:spcAft>
              <a:buFont typeface="+mj-lt"/>
              <a:buAutoNum type="alphaUcPeriod"/>
            </a:pPr>
            <a:r>
              <a:rPr lang="en-US"/>
              <a:t>From the different aspects discussed on Vulnerability, which ones do you practice the least? How do you believe they could affect your career?</a:t>
            </a:r>
          </a:p>
          <a:p>
            <a:pPr marL="457200" indent="-457200">
              <a:lnSpc>
                <a:spcPct val="100000"/>
              </a:lnSpc>
              <a:spcAft>
                <a:spcPts val="600"/>
              </a:spcAft>
              <a:buFont typeface="+mj-lt"/>
              <a:buAutoNum type="alphaUcPeriod"/>
            </a:pPr>
            <a:r>
              <a:rPr lang="en-US"/>
              <a:t> In the Dental career you are aspiring to join, what challenges you think you will face? How could the discussions held during this module help you be more successful?  </a:t>
            </a:r>
          </a:p>
          <a:p>
            <a:pPr marL="457200" indent="-457200">
              <a:lnSpc>
                <a:spcPct val="100000"/>
              </a:lnSpc>
              <a:spcAft>
                <a:spcPts val="600"/>
              </a:spcAft>
              <a:buFont typeface="+mj-lt"/>
              <a:buAutoNum type="alphaUcPeriod"/>
            </a:pPr>
            <a:r>
              <a:rPr lang="en-US"/>
              <a:t>Do you believe you have any blind spot on what has been discussed? What would you do to identify them and work on them?</a:t>
            </a:r>
          </a:p>
        </p:txBody>
      </p:sp>
      <p:sp>
        <p:nvSpPr>
          <p:cNvPr id="4" name="TextBox 3">
            <a:extLst>
              <a:ext uri="{FF2B5EF4-FFF2-40B4-BE49-F238E27FC236}">
                <a16:creationId xmlns:a16="http://schemas.microsoft.com/office/drawing/2014/main" id="{0F07C04D-37BD-37C1-FE29-ACC8B7A923DF}"/>
              </a:ext>
            </a:extLst>
          </p:cNvPr>
          <p:cNvSpPr txBox="1"/>
          <p:nvPr/>
        </p:nvSpPr>
        <p:spPr>
          <a:xfrm>
            <a:off x="10346299" y="1740408"/>
            <a:ext cx="1845701" cy="1323439"/>
          </a:xfrm>
          <a:prstGeom prst="rect">
            <a:avLst/>
          </a:prstGeom>
          <a:noFill/>
        </p:spPr>
        <p:txBody>
          <a:bodyPr wrap="square" rtlCol="0">
            <a:spAutoFit/>
          </a:bodyPr>
          <a:lstStyle/>
          <a:p>
            <a:r>
              <a:rPr lang="en-US" sz="1600" i="1"/>
              <a:t>Answer the questions after watching the video and bring to the workshop…</a:t>
            </a:r>
          </a:p>
        </p:txBody>
      </p:sp>
      <p:sp>
        <p:nvSpPr>
          <p:cNvPr id="5" name="Explosion: 14 Points 4">
            <a:extLst>
              <a:ext uri="{FF2B5EF4-FFF2-40B4-BE49-F238E27FC236}">
                <a16:creationId xmlns:a16="http://schemas.microsoft.com/office/drawing/2014/main" id="{52BCDF4E-77B7-273A-596C-D09C251BB49B}"/>
              </a:ext>
            </a:extLst>
          </p:cNvPr>
          <p:cNvSpPr/>
          <p:nvPr/>
        </p:nvSpPr>
        <p:spPr>
          <a:xfrm>
            <a:off x="9283330" y="131064"/>
            <a:ext cx="2787026" cy="186574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CALL TO ACTION</a:t>
            </a:r>
          </a:p>
        </p:txBody>
      </p:sp>
    </p:spTree>
    <p:extLst>
      <p:ext uri="{BB962C8B-B14F-4D97-AF65-F5344CB8AC3E}">
        <p14:creationId xmlns:p14="http://schemas.microsoft.com/office/powerpoint/2010/main" val="360063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7AF4-6303-349E-C622-190CDFAC52B7}"/>
              </a:ext>
            </a:extLst>
          </p:cNvPr>
          <p:cNvSpPr>
            <a:spLocks noGrp="1"/>
          </p:cNvSpPr>
          <p:nvPr>
            <p:ph type="title"/>
          </p:nvPr>
        </p:nvSpPr>
        <p:spPr/>
        <p:txBody>
          <a:bodyPr/>
          <a:lstStyle/>
          <a:p>
            <a:r>
              <a:rPr lang="en-US"/>
              <a:t>Back up</a:t>
            </a:r>
          </a:p>
        </p:txBody>
      </p:sp>
      <p:sp>
        <p:nvSpPr>
          <p:cNvPr id="3" name="Content Placeholder 2">
            <a:extLst>
              <a:ext uri="{FF2B5EF4-FFF2-40B4-BE49-F238E27FC236}">
                <a16:creationId xmlns:a16="http://schemas.microsoft.com/office/drawing/2014/main" id="{BDE93180-8BD2-8210-DCAB-962EDAA0AA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987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310F-7853-52BB-0C2B-D9EE92784AC3}"/>
              </a:ext>
            </a:extLst>
          </p:cNvPr>
          <p:cNvSpPr>
            <a:spLocks noGrp="1"/>
          </p:cNvSpPr>
          <p:nvPr>
            <p:ph type="title"/>
          </p:nvPr>
        </p:nvSpPr>
        <p:spPr>
          <a:xfrm>
            <a:off x="1069848" y="484632"/>
            <a:ext cx="10058400" cy="530436"/>
          </a:xfrm>
        </p:spPr>
        <p:txBody>
          <a:bodyPr>
            <a:normAutofit fontScale="90000"/>
          </a:bodyPr>
          <a:lstStyle/>
          <a:p>
            <a:r>
              <a:rPr lang="en-US"/>
              <a:t>Some studies show</a:t>
            </a:r>
          </a:p>
        </p:txBody>
      </p:sp>
      <p:sp>
        <p:nvSpPr>
          <p:cNvPr id="3" name="Content Placeholder 2">
            <a:extLst>
              <a:ext uri="{FF2B5EF4-FFF2-40B4-BE49-F238E27FC236}">
                <a16:creationId xmlns:a16="http://schemas.microsoft.com/office/drawing/2014/main" id="{01FFAA1E-3D7E-96F6-DE94-57788EB47E4E}"/>
              </a:ext>
            </a:extLst>
          </p:cNvPr>
          <p:cNvSpPr>
            <a:spLocks noGrp="1"/>
          </p:cNvSpPr>
          <p:nvPr>
            <p:ph idx="1"/>
          </p:nvPr>
        </p:nvSpPr>
        <p:spPr>
          <a:xfrm>
            <a:off x="683954" y="1475455"/>
            <a:ext cx="6253741" cy="4050792"/>
          </a:xfrm>
        </p:spPr>
        <p:txBody>
          <a:bodyPr>
            <a:normAutofit fontScale="77500" lnSpcReduction="20000"/>
          </a:bodyPr>
          <a:lstStyle/>
          <a:p>
            <a:r>
              <a:rPr lang="en-US"/>
              <a:t>Using appropriate measures of financial performance for the period 1996 to 2000, Catalyst (2004) found that the companies in the top quartile of representing women among their executives had substantially better financial performance than the companies in the bottom quartile;</a:t>
            </a:r>
          </a:p>
          <a:p>
            <a:endParaRPr lang="en-US"/>
          </a:p>
          <a:p>
            <a:r>
              <a:rPr lang="en-US"/>
              <a:t>A more sophisticated study related the percentage of women in the top management teams of the companies in the Fortune 1000 to their financial performance from 1998 to 2000 (Krishnan &amp; Park, 2005). These researchers took into account numerous control variables such as company size and industry performance. The findings showed that companies with larger percentages of women in their top management groups had better financial performance.</a:t>
            </a:r>
          </a:p>
          <a:p>
            <a:endParaRPr lang="en-US"/>
          </a:p>
          <a:p>
            <a:r>
              <a:rPr lang="en-US"/>
              <a:t>Similar studies on large U.S. companies have revealed positive relationships between the percentage of women on boards of directors and financial performance in the 1990s (Carter, Simkins, &amp; Simpson, 2003; Erhardt, </a:t>
            </a:r>
            <a:r>
              <a:rPr lang="en-US" err="1"/>
              <a:t>Werbel</a:t>
            </a:r>
            <a:r>
              <a:rPr lang="en-US"/>
              <a:t>, &amp; Shrader, 2003).</a:t>
            </a:r>
          </a:p>
          <a:p>
            <a:endParaRPr lang="en-US"/>
          </a:p>
        </p:txBody>
      </p:sp>
      <p:pic>
        <p:nvPicPr>
          <p:cNvPr id="5" name="Picture 4">
            <a:extLst>
              <a:ext uri="{FF2B5EF4-FFF2-40B4-BE49-F238E27FC236}">
                <a16:creationId xmlns:a16="http://schemas.microsoft.com/office/drawing/2014/main" id="{57959ED8-97BB-2B31-C314-72A5FD773387}"/>
              </a:ext>
            </a:extLst>
          </p:cNvPr>
          <p:cNvPicPr>
            <a:picLocks noChangeAspect="1"/>
          </p:cNvPicPr>
          <p:nvPr/>
        </p:nvPicPr>
        <p:blipFill>
          <a:blip r:embed="rId2"/>
          <a:stretch>
            <a:fillRect/>
          </a:stretch>
        </p:blipFill>
        <p:spPr>
          <a:xfrm>
            <a:off x="7315650" y="0"/>
            <a:ext cx="4070555" cy="6725265"/>
          </a:xfrm>
          <a:prstGeom prst="rect">
            <a:avLst/>
          </a:prstGeom>
        </p:spPr>
      </p:pic>
    </p:spTree>
    <p:extLst>
      <p:ext uri="{BB962C8B-B14F-4D97-AF65-F5344CB8AC3E}">
        <p14:creationId xmlns:p14="http://schemas.microsoft.com/office/powerpoint/2010/main" val="44257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C10C1-634E-199F-5215-659D0949D54F}"/>
              </a:ext>
            </a:extLst>
          </p:cNvPr>
          <p:cNvSpPr>
            <a:spLocks noGrp="1"/>
          </p:cNvSpPr>
          <p:nvPr>
            <p:ph type="title"/>
          </p:nvPr>
        </p:nvSpPr>
        <p:spPr/>
        <p:txBody>
          <a:bodyPr/>
          <a:lstStyle/>
          <a:p>
            <a:r>
              <a:rPr lang="en-US"/>
              <a:t>Material</a:t>
            </a:r>
          </a:p>
        </p:txBody>
      </p:sp>
      <p:sp>
        <p:nvSpPr>
          <p:cNvPr id="3" name="Content Placeholder 2">
            <a:extLst>
              <a:ext uri="{FF2B5EF4-FFF2-40B4-BE49-F238E27FC236}">
                <a16:creationId xmlns:a16="http://schemas.microsoft.com/office/drawing/2014/main" id="{614BCB50-B58E-6636-5C1D-539C1A346821}"/>
              </a:ext>
            </a:extLst>
          </p:cNvPr>
          <p:cNvSpPr>
            <a:spLocks noGrp="1"/>
          </p:cNvSpPr>
          <p:nvPr>
            <p:ph idx="1"/>
          </p:nvPr>
        </p:nvSpPr>
        <p:spPr/>
        <p:txBody>
          <a:bodyPr/>
          <a:lstStyle/>
          <a:p>
            <a:r>
              <a:rPr lang="en-US"/>
              <a:t>Women in the workplace: insights and barriers </a:t>
            </a:r>
          </a:p>
          <a:p>
            <a:r>
              <a:rPr lang="en-US"/>
              <a:t>Vulnerability vs Emotional Intelligence</a:t>
            </a:r>
          </a:p>
          <a:p>
            <a:r>
              <a:rPr lang="en-US"/>
              <a:t>Watch ted talk - </a:t>
            </a:r>
            <a:r>
              <a:rPr lang="en-US" sz="2000" u="sng">
                <a:effectLst/>
                <a:latin typeface="Georgia" panose="02040502050405020303" pitchFamily="18"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The Power of Vulnerability</a:t>
            </a:r>
            <a:r>
              <a:rPr lang="en-US" sz="2000" u="sng">
                <a:effectLst/>
                <a:latin typeface="Georgia" panose="02040502050405020303" pitchFamily="18" charset="0"/>
                <a:ea typeface="Times New Roman" panose="02020603050405020304" pitchFamily="18" charset="0"/>
                <a:cs typeface="Arial" panose="020B0604020202020204" pitchFamily="34" charset="0"/>
              </a:rPr>
              <a:t> </a:t>
            </a:r>
          </a:p>
          <a:p>
            <a:r>
              <a:rPr lang="en-US"/>
              <a:t>Read article:</a:t>
            </a:r>
          </a:p>
          <a:p>
            <a:pPr lvl="1"/>
            <a:r>
              <a:rPr lang="en-US"/>
              <a:t>The Power of Vulnerability - Sharing your story can be scary, but it can also help create massive change. BY MEKITA RIVASPUBLISHED: MAR 22, 2021</a:t>
            </a:r>
          </a:p>
          <a:p>
            <a:r>
              <a:rPr lang="en-US"/>
              <a:t>Self assessment – questionnaire (homework discussion)</a:t>
            </a:r>
          </a:p>
          <a:p>
            <a:r>
              <a:rPr lang="en-US"/>
              <a:t>How women traits could empower leadership effectiveness </a:t>
            </a:r>
          </a:p>
          <a:p>
            <a:pPr lvl="1"/>
            <a:endParaRPr lang="en-US"/>
          </a:p>
          <a:p>
            <a:pPr lvl="1"/>
            <a:endParaRPr lang="en-US"/>
          </a:p>
        </p:txBody>
      </p:sp>
    </p:spTree>
    <p:extLst>
      <p:ext uri="{BB962C8B-B14F-4D97-AF65-F5344CB8AC3E}">
        <p14:creationId xmlns:p14="http://schemas.microsoft.com/office/powerpoint/2010/main" val="388434022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ABCB5-1F7A-FA6F-92B2-2C1DBCED84C9}"/>
              </a:ext>
            </a:extLst>
          </p:cNvPr>
          <p:cNvSpPr>
            <a:spLocks noGrp="1"/>
          </p:cNvSpPr>
          <p:nvPr>
            <p:ph type="title"/>
          </p:nvPr>
        </p:nvSpPr>
        <p:spPr>
          <a:xfrm>
            <a:off x="167780" y="16383"/>
            <a:ext cx="7466202" cy="987725"/>
          </a:xfrm>
        </p:spPr>
        <p:txBody>
          <a:bodyPr>
            <a:normAutofit/>
          </a:bodyPr>
          <a:lstStyle/>
          <a:p>
            <a:r>
              <a:rPr lang="en-US" sz="4000"/>
              <a:t>Women in the workplace</a:t>
            </a:r>
          </a:p>
        </p:txBody>
      </p:sp>
      <p:sp>
        <p:nvSpPr>
          <p:cNvPr id="3" name="Content Placeholder 2">
            <a:extLst>
              <a:ext uri="{FF2B5EF4-FFF2-40B4-BE49-F238E27FC236}">
                <a16:creationId xmlns:a16="http://schemas.microsoft.com/office/drawing/2014/main" id="{E2306CA3-907F-D863-A111-414B547A80A6}"/>
              </a:ext>
            </a:extLst>
          </p:cNvPr>
          <p:cNvSpPr>
            <a:spLocks noGrp="1"/>
          </p:cNvSpPr>
          <p:nvPr>
            <p:ph idx="1"/>
          </p:nvPr>
        </p:nvSpPr>
        <p:spPr>
          <a:xfrm>
            <a:off x="122354" y="889564"/>
            <a:ext cx="7176067" cy="5226010"/>
          </a:xfrm>
        </p:spPr>
        <p:txBody>
          <a:bodyPr vert="horz" lIns="91440" tIns="45720" rIns="91440" bIns="45720" rtlCol="0">
            <a:normAutofit fontScale="85000" lnSpcReduction="20000"/>
          </a:bodyPr>
          <a:lstStyle/>
          <a:p>
            <a:r>
              <a:rPr lang="en-US"/>
              <a:t>Some statistics and insights</a:t>
            </a:r>
          </a:p>
          <a:p>
            <a:pPr lvl="1"/>
            <a:endParaRPr lang="en-US"/>
          </a:p>
          <a:p>
            <a:pPr lvl="1"/>
            <a:r>
              <a:rPr lang="en-US"/>
              <a:t>Fortune 500 companies, only 8.8% have women CEOs</a:t>
            </a:r>
          </a:p>
          <a:p>
            <a:pPr lvl="1"/>
            <a:endParaRPr lang="en-US"/>
          </a:p>
          <a:p>
            <a:pPr lvl="1"/>
            <a:r>
              <a:rPr lang="en-US"/>
              <a:t>Next set of millennials having the most educated group of women in history, it shall not be surprising that 1 out of every 3 organizations will have women at leadership positions by 2025. </a:t>
            </a:r>
          </a:p>
          <a:p>
            <a:pPr lvl="1"/>
            <a:endParaRPr lang="en-US"/>
          </a:p>
          <a:p>
            <a:pPr lvl="1"/>
            <a:r>
              <a:rPr lang="en-US"/>
              <a:t>Just a decade ago, about 24% of all dentists were women.</a:t>
            </a:r>
          </a:p>
          <a:p>
            <a:pPr lvl="1"/>
            <a:endParaRPr lang="en-US"/>
          </a:p>
          <a:p>
            <a:pPr lvl="1"/>
            <a:r>
              <a:rPr lang="en-US"/>
              <a:t>Figure in 2021 was closer to 35%, and the number of women graduating from dental school nearly equals men.</a:t>
            </a:r>
          </a:p>
          <a:p>
            <a:pPr lvl="1"/>
            <a:endParaRPr lang="en-US"/>
          </a:p>
          <a:p>
            <a:pPr lvl="1"/>
            <a:r>
              <a:rPr lang="en-US"/>
              <a:t>Women make up between 48% (Russia) to 75% (Finland) of the dentist workforce. </a:t>
            </a:r>
          </a:p>
          <a:p>
            <a:pPr lvl="1"/>
            <a:endParaRPr lang="en-US"/>
          </a:p>
          <a:p>
            <a:pPr lvl="1"/>
            <a:r>
              <a:rPr lang="en-US"/>
              <a:t>In the United States, women hold just 18% of dental school dean positions and make up only 14.8% of major dental journal editorial boards. </a:t>
            </a:r>
          </a:p>
          <a:p>
            <a:pPr lvl="1"/>
            <a:endParaRPr lang="en-US"/>
          </a:p>
          <a:p>
            <a:pPr lvl="1"/>
            <a:r>
              <a:rPr lang="en-US"/>
              <a:t>Female clinicians are less likely than men to own a clinic or take post-graduate qualifications and the average annual income of full-time, self-employed women was 37% lower than the income of full-time, self-employed men, which clearly demonstrates the persistence of the gender wage gap.</a:t>
            </a:r>
          </a:p>
        </p:txBody>
      </p:sp>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355ACAF4-E5A4-C115-4E20-213570C0210A}"/>
              </a:ext>
            </a:extLst>
          </p:cNvPr>
          <p:cNvSpPr/>
          <p:nvPr/>
        </p:nvSpPr>
        <p:spPr>
          <a:xfrm>
            <a:off x="0" y="6230298"/>
            <a:ext cx="12192000" cy="580765"/>
          </a:xfrm>
          <a:prstGeom prst="rect">
            <a:avLst/>
          </a:prstGeom>
          <a:solidFill>
            <a:srgbClr val="526D7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100" i="1"/>
              <a:t>Source: Sep 12, 2022 – Forbes coaches council  - Raisa Ghazi / Oct 18, 2021 – Ontario Academy of General Dentistry</a:t>
            </a:r>
            <a:endParaRPr lang="en-US" sz="1800" i="1"/>
          </a:p>
        </p:txBody>
      </p:sp>
      <p:sp>
        <p:nvSpPr>
          <p:cNvPr id="6" name="TextBox 5">
            <a:extLst>
              <a:ext uri="{FF2B5EF4-FFF2-40B4-BE49-F238E27FC236}">
                <a16:creationId xmlns:a16="http://schemas.microsoft.com/office/drawing/2014/main" id="{8980D56F-F44F-3474-1B2C-38AC812E0B20}"/>
              </a:ext>
            </a:extLst>
          </p:cNvPr>
          <p:cNvSpPr txBox="1"/>
          <p:nvPr/>
        </p:nvSpPr>
        <p:spPr>
          <a:xfrm>
            <a:off x="7945989" y="585132"/>
            <a:ext cx="4123657" cy="2677656"/>
          </a:xfrm>
          <a:prstGeom prst="rect">
            <a:avLst/>
          </a:prstGeom>
          <a:solidFill>
            <a:srgbClr val="002060"/>
          </a:solidFill>
        </p:spPr>
        <p:txBody>
          <a:bodyPr wrap="square" rtlCol="0">
            <a:spAutoFit/>
          </a:bodyPr>
          <a:lstStyle/>
          <a:p>
            <a:r>
              <a:rPr lang="en-US" sz="1400" i="1">
                <a:solidFill>
                  <a:schemeClr val="bg1"/>
                </a:solidFill>
              </a:rPr>
              <a:t>“Women are woefully underrepresented in leadership, academically and professionally”</a:t>
            </a:r>
          </a:p>
          <a:p>
            <a:endParaRPr lang="en-US" sz="1400" i="1">
              <a:solidFill>
                <a:schemeClr val="bg1"/>
              </a:solidFill>
            </a:endParaRPr>
          </a:p>
          <a:p>
            <a:endParaRPr lang="en-US" sz="1400" i="1">
              <a:solidFill>
                <a:schemeClr val="bg1"/>
              </a:solidFill>
            </a:endParaRPr>
          </a:p>
          <a:p>
            <a:r>
              <a:rPr lang="en-US" sz="1400" i="1">
                <a:solidFill>
                  <a:schemeClr val="bg1"/>
                </a:solidFill>
              </a:rPr>
              <a:t>“Not only does gender bias influence how potential patients perceive a woman dentist, but also the way the dentist sees herself and how she advertises her practice. Often, women are hesitant to emphasize how they are different from their male counterparts, instead feeling compelled to try to assimilate to the status quo”</a:t>
            </a:r>
          </a:p>
          <a:p>
            <a:endParaRPr lang="en-US" sz="1400" i="1">
              <a:solidFill>
                <a:schemeClr val="bg1"/>
              </a:solidFill>
            </a:endParaRPr>
          </a:p>
        </p:txBody>
      </p:sp>
    </p:spTree>
    <p:extLst>
      <p:ext uri="{BB962C8B-B14F-4D97-AF65-F5344CB8AC3E}">
        <p14:creationId xmlns:p14="http://schemas.microsoft.com/office/powerpoint/2010/main" val="42208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BCB5-1F7A-FA6F-92B2-2C1DBCED84C9}"/>
              </a:ext>
            </a:extLst>
          </p:cNvPr>
          <p:cNvSpPr>
            <a:spLocks noGrp="1"/>
          </p:cNvSpPr>
          <p:nvPr>
            <p:ph type="title"/>
          </p:nvPr>
        </p:nvSpPr>
        <p:spPr>
          <a:xfrm>
            <a:off x="566902" y="198409"/>
            <a:ext cx="10473009" cy="750354"/>
          </a:xfrm>
        </p:spPr>
        <p:txBody>
          <a:bodyPr>
            <a:normAutofit/>
          </a:bodyPr>
          <a:lstStyle/>
          <a:p>
            <a:r>
              <a:rPr lang="en-US" sz="4000"/>
              <a:t>Women in the workplace</a:t>
            </a:r>
          </a:p>
        </p:txBody>
      </p:sp>
      <p:sp>
        <p:nvSpPr>
          <p:cNvPr id="3" name="Content Placeholder 2">
            <a:extLst>
              <a:ext uri="{FF2B5EF4-FFF2-40B4-BE49-F238E27FC236}">
                <a16:creationId xmlns:a16="http://schemas.microsoft.com/office/drawing/2014/main" id="{E2306CA3-907F-D863-A111-414B547A80A6}"/>
              </a:ext>
            </a:extLst>
          </p:cNvPr>
          <p:cNvSpPr>
            <a:spLocks noGrp="1"/>
          </p:cNvSpPr>
          <p:nvPr>
            <p:ph idx="1"/>
          </p:nvPr>
        </p:nvSpPr>
        <p:spPr>
          <a:xfrm>
            <a:off x="566902" y="1344815"/>
            <a:ext cx="11135740" cy="4746448"/>
          </a:xfrm>
        </p:spPr>
        <p:txBody>
          <a:bodyPr>
            <a:normAutofit/>
          </a:bodyPr>
          <a:lstStyle/>
          <a:p>
            <a:pPr marL="0" lvl="1" indent="0">
              <a:spcBef>
                <a:spcPts val="1200"/>
              </a:spcBef>
              <a:buNone/>
            </a:pPr>
            <a:r>
              <a:rPr lang="en-US" sz="2000" b="1"/>
              <a:t>Barriers</a:t>
            </a:r>
          </a:p>
          <a:p>
            <a:pPr marL="0" lvl="1" indent="0">
              <a:spcBef>
                <a:spcPts val="1200"/>
              </a:spcBef>
              <a:buNone/>
            </a:pPr>
            <a:endParaRPr lang="en-US" sz="2000" b="1"/>
          </a:p>
          <a:p>
            <a:pPr lvl="1"/>
            <a:r>
              <a:rPr lang="en-US"/>
              <a:t>A lack of self-promotion has a reciprocal effect</a:t>
            </a:r>
          </a:p>
          <a:p>
            <a:pPr lvl="1"/>
            <a:endParaRPr lang="en-US"/>
          </a:p>
          <a:p>
            <a:pPr lvl="1"/>
            <a:endParaRPr lang="en-US"/>
          </a:p>
          <a:p>
            <a:pPr lvl="1"/>
            <a:r>
              <a:rPr lang="en-US"/>
              <a:t>“Organizational culture” and “Work-family balance/conflict”</a:t>
            </a:r>
          </a:p>
          <a:p>
            <a:pPr lvl="1"/>
            <a:endParaRPr lang="en-US"/>
          </a:p>
          <a:p>
            <a:pPr lvl="1"/>
            <a:endParaRPr lang="en-US"/>
          </a:p>
          <a:p>
            <a:pPr lvl="1"/>
            <a:r>
              <a:rPr lang="en-US"/>
              <a:t>Self assessment, cultural influences</a:t>
            </a:r>
          </a:p>
          <a:p>
            <a:pPr lvl="1"/>
            <a:endParaRPr lang="en-US"/>
          </a:p>
          <a:p>
            <a:pPr lvl="1"/>
            <a:endParaRPr lang="en-US"/>
          </a:p>
          <a:p>
            <a:pPr lvl="1"/>
            <a:r>
              <a:rPr lang="en-US"/>
              <a:t>Language and approach used</a:t>
            </a:r>
          </a:p>
          <a:p>
            <a:pPr marL="0" indent="0">
              <a:buNone/>
            </a:pPr>
            <a:endParaRPr lang="en-US"/>
          </a:p>
        </p:txBody>
      </p:sp>
      <p:sp>
        <p:nvSpPr>
          <p:cNvPr id="4" name="Rectangle 3">
            <a:extLst>
              <a:ext uri="{FF2B5EF4-FFF2-40B4-BE49-F238E27FC236}">
                <a16:creationId xmlns:a16="http://schemas.microsoft.com/office/drawing/2014/main" id="{355ACAF4-E5A4-C115-4E20-213570C0210A}"/>
              </a:ext>
            </a:extLst>
          </p:cNvPr>
          <p:cNvSpPr/>
          <p:nvPr/>
        </p:nvSpPr>
        <p:spPr>
          <a:xfrm>
            <a:off x="0" y="6230298"/>
            <a:ext cx="12192000" cy="580765"/>
          </a:xfrm>
          <a:prstGeom prst="rect">
            <a:avLst/>
          </a:prstGeom>
          <a:solidFill>
            <a:srgbClr val="526D7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100" i="1"/>
              <a:t>Source: June 30 2021  Research  Dr. </a:t>
            </a:r>
            <a:r>
              <a:rPr lang="en-US" sz="1100" i="1" err="1"/>
              <a:t>Rosalien</a:t>
            </a:r>
            <a:r>
              <a:rPr lang="en-US" sz="1100" i="1"/>
              <a:t> van 't </a:t>
            </a:r>
            <a:r>
              <a:rPr lang="en-US" sz="1100" i="1" err="1"/>
              <a:t>Foort-Diepeveen</a:t>
            </a:r>
            <a:r>
              <a:rPr lang="en-US" sz="1100" i="1"/>
              <a:t> LL.M. Dr. </a:t>
            </a:r>
            <a:r>
              <a:rPr lang="en-US" sz="1100" i="1" err="1"/>
              <a:t>Aikaterini</a:t>
            </a:r>
            <a:r>
              <a:rPr lang="en-US" sz="1100" i="1"/>
              <a:t> </a:t>
            </a:r>
            <a:r>
              <a:rPr lang="en-US" sz="1100" i="1" err="1"/>
              <a:t>Argyrou</a:t>
            </a:r>
            <a:r>
              <a:rPr lang="en-US" sz="1100" i="1"/>
              <a:t> LL.M Prof. dr. </a:t>
            </a:r>
            <a:r>
              <a:rPr lang="en-US" sz="1100" i="1" err="1"/>
              <a:t>Tineke</a:t>
            </a:r>
            <a:r>
              <a:rPr lang="en-US" sz="1100" i="1"/>
              <a:t> </a:t>
            </a:r>
            <a:r>
              <a:rPr lang="en-US" sz="1100" i="1" err="1"/>
              <a:t>Lambooy</a:t>
            </a:r>
            <a:r>
              <a:rPr lang="en-US" sz="1100" i="1"/>
              <a:t> LL.M.</a:t>
            </a:r>
          </a:p>
          <a:p>
            <a:r>
              <a:rPr lang="en-US" sz="1100" i="1"/>
              <a:t>Others.</a:t>
            </a:r>
          </a:p>
        </p:txBody>
      </p:sp>
      <p:sp>
        <p:nvSpPr>
          <p:cNvPr id="5" name="Rectangle: Rounded Corners 4">
            <a:extLst>
              <a:ext uri="{FF2B5EF4-FFF2-40B4-BE49-F238E27FC236}">
                <a16:creationId xmlns:a16="http://schemas.microsoft.com/office/drawing/2014/main" id="{A065C1CA-474D-401A-816A-0B7130510127}"/>
              </a:ext>
            </a:extLst>
          </p:cNvPr>
          <p:cNvSpPr/>
          <p:nvPr/>
        </p:nvSpPr>
        <p:spPr>
          <a:xfrm>
            <a:off x="6134772" y="2112542"/>
            <a:ext cx="2600588" cy="36072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None = “no leadership competency”</a:t>
            </a:r>
          </a:p>
        </p:txBody>
      </p:sp>
      <p:sp>
        <p:nvSpPr>
          <p:cNvPr id="6" name="Rectangle: Rounded Corners 5">
            <a:extLst>
              <a:ext uri="{FF2B5EF4-FFF2-40B4-BE49-F238E27FC236}">
                <a16:creationId xmlns:a16="http://schemas.microsoft.com/office/drawing/2014/main" id="{1437ECB1-107E-FA51-A460-09250FE1E404}"/>
              </a:ext>
            </a:extLst>
          </p:cNvPr>
          <p:cNvSpPr/>
          <p:nvPr/>
        </p:nvSpPr>
        <p:spPr>
          <a:xfrm>
            <a:off x="8954548" y="2112542"/>
            <a:ext cx="2322353" cy="36072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Effective = “misinterpreted”</a:t>
            </a:r>
          </a:p>
        </p:txBody>
      </p:sp>
      <p:sp>
        <p:nvSpPr>
          <p:cNvPr id="7" name="Rectangle: Rounded Corners 6">
            <a:extLst>
              <a:ext uri="{FF2B5EF4-FFF2-40B4-BE49-F238E27FC236}">
                <a16:creationId xmlns:a16="http://schemas.microsoft.com/office/drawing/2014/main" id="{8C2A3597-C22F-51AB-019C-097599CDB5CE}"/>
              </a:ext>
            </a:extLst>
          </p:cNvPr>
          <p:cNvSpPr/>
          <p:nvPr/>
        </p:nvSpPr>
        <p:spPr>
          <a:xfrm>
            <a:off x="7673830" y="3109969"/>
            <a:ext cx="2154572" cy="36072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Long hours work, absence</a:t>
            </a:r>
          </a:p>
        </p:txBody>
      </p:sp>
      <p:sp>
        <p:nvSpPr>
          <p:cNvPr id="8" name="Rectangle: Rounded Corners 7">
            <a:extLst>
              <a:ext uri="{FF2B5EF4-FFF2-40B4-BE49-F238E27FC236}">
                <a16:creationId xmlns:a16="http://schemas.microsoft.com/office/drawing/2014/main" id="{02A48212-979A-1643-E3A9-571A7362521A}"/>
              </a:ext>
            </a:extLst>
          </p:cNvPr>
          <p:cNvSpPr/>
          <p:nvPr/>
        </p:nvSpPr>
        <p:spPr>
          <a:xfrm>
            <a:off x="9973114" y="3109968"/>
            <a:ext cx="1922476" cy="36072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Role in the family/house</a:t>
            </a:r>
          </a:p>
        </p:txBody>
      </p:sp>
      <p:sp>
        <p:nvSpPr>
          <p:cNvPr id="9" name="Rectangle: Rounded Corners 8">
            <a:extLst>
              <a:ext uri="{FF2B5EF4-FFF2-40B4-BE49-F238E27FC236}">
                <a16:creationId xmlns:a16="http://schemas.microsoft.com/office/drawing/2014/main" id="{D8848674-A178-6BC3-1DB4-B04E0405B06D}"/>
              </a:ext>
            </a:extLst>
          </p:cNvPr>
          <p:cNvSpPr/>
          <p:nvPr/>
        </p:nvSpPr>
        <p:spPr>
          <a:xfrm>
            <a:off x="5487798" y="4079504"/>
            <a:ext cx="2154572" cy="360727"/>
          </a:xfrm>
          <a:prstGeom prst="roundRect">
            <a:avLst/>
          </a:prstGeom>
          <a:solidFill>
            <a:srgbClr val="57724E"/>
          </a:solidFill>
          <a:ln>
            <a:solidFill>
              <a:srgbClr val="577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Gender stereotype</a:t>
            </a:r>
          </a:p>
        </p:txBody>
      </p:sp>
      <p:sp>
        <p:nvSpPr>
          <p:cNvPr id="11" name="Rectangle: Rounded Corners 10">
            <a:extLst>
              <a:ext uri="{FF2B5EF4-FFF2-40B4-BE49-F238E27FC236}">
                <a16:creationId xmlns:a16="http://schemas.microsoft.com/office/drawing/2014/main" id="{154A801D-CED7-D94E-4EE7-523627BE8DB5}"/>
              </a:ext>
            </a:extLst>
          </p:cNvPr>
          <p:cNvSpPr/>
          <p:nvPr/>
        </p:nvSpPr>
        <p:spPr>
          <a:xfrm>
            <a:off x="8180661" y="4074065"/>
            <a:ext cx="2322353" cy="360727"/>
          </a:xfrm>
          <a:prstGeom prst="roundRect">
            <a:avLst/>
          </a:prstGeom>
          <a:solidFill>
            <a:srgbClr val="57724E"/>
          </a:solidFill>
          <a:ln>
            <a:solidFill>
              <a:srgbClr val="577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Owned biases</a:t>
            </a:r>
          </a:p>
        </p:txBody>
      </p:sp>
      <p:sp>
        <p:nvSpPr>
          <p:cNvPr id="15" name="Rectangle: Rounded Corners 14">
            <a:extLst>
              <a:ext uri="{FF2B5EF4-FFF2-40B4-BE49-F238E27FC236}">
                <a16:creationId xmlns:a16="http://schemas.microsoft.com/office/drawing/2014/main" id="{2998262D-C9B2-DA66-1349-D5A6CD46A175}"/>
              </a:ext>
            </a:extLst>
          </p:cNvPr>
          <p:cNvSpPr/>
          <p:nvPr/>
        </p:nvSpPr>
        <p:spPr>
          <a:xfrm>
            <a:off x="4726120" y="4995202"/>
            <a:ext cx="2154572" cy="36072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“Asking for permission”</a:t>
            </a:r>
          </a:p>
        </p:txBody>
      </p:sp>
      <p:sp>
        <p:nvSpPr>
          <p:cNvPr id="16" name="Rectangle: Rounded Corners 15">
            <a:extLst>
              <a:ext uri="{FF2B5EF4-FFF2-40B4-BE49-F238E27FC236}">
                <a16:creationId xmlns:a16="http://schemas.microsoft.com/office/drawing/2014/main" id="{4CB2D4A8-4F86-3FFC-8685-2091DDCE9CC1}"/>
              </a:ext>
            </a:extLst>
          </p:cNvPr>
          <p:cNvSpPr/>
          <p:nvPr/>
        </p:nvSpPr>
        <p:spPr>
          <a:xfrm>
            <a:off x="7764711" y="4995202"/>
            <a:ext cx="2154572" cy="36072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“Devaluing” shared opinion</a:t>
            </a:r>
          </a:p>
        </p:txBody>
      </p:sp>
    </p:spTree>
    <p:extLst>
      <p:ext uri="{BB962C8B-B14F-4D97-AF65-F5344CB8AC3E}">
        <p14:creationId xmlns:p14="http://schemas.microsoft.com/office/powerpoint/2010/main" val="350218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BCB5-1F7A-FA6F-92B2-2C1DBCED84C9}"/>
              </a:ext>
            </a:extLst>
          </p:cNvPr>
          <p:cNvSpPr>
            <a:spLocks noGrp="1"/>
          </p:cNvSpPr>
          <p:nvPr>
            <p:ph type="title"/>
          </p:nvPr>
        </p:nvSpPr>
        <p:spPr>
          <a:xfrm>
            <a:off x="287030" y="-2950"/>
            <a:ext cx="9257020" cy="877443"/>
          </a:xfrm>
        </p:spPr>
        <p:txBody>
          <a:bodyPr>
            <a:noAutofit/>
          </a:bodyPr>
          <a:lstStyle/>
          <a:p>
            <a:r>
              <a:rPr lang="en-US" sz="3200"/>
              <a:t>Are you afraid of being vulnerable?</a:t>
            </a:r>
          </a:p>
        </p:txBody>
      </p:sp>
      <p:sp>
        <p:nvSpPr>
          <p:cNvPr id="3" name="Content Placeholder 2">
            <a:extLst>
              <a:ext uri="{FF2B5EF4-FFF2-40B4-BE49-F238E27FC236}">
                <a16:creationId xmlns:a16="http://schemas.microsoft.com/office/drawing/2014/main" id="{E2306CA3-907F-D863-A111-414B547A80A6}"/>
              </a:ext>
            </a:extLst>
          </p:cNvPr>
          <p:cNvSpPr>
            <a:spLocks noGrp="1"/>
          </p:cNvSpPr>
          <p:nvPr>
            <p:ph idx="1"/>
          </p:nvPr>
        </p:nvSpPr>
        <p:spPr>
          <a:xfrm>
            <a:off x="180975" y="1211481"/>
            <a:ext cx="5238749" cy="3055720"/>
          </a:xfrm>
        </p:spPr>
        <p:txBody>
          <a:bodyPr>
            <a:normAutofit fontScale="92500" lnSpcReduction="20000"/>
          </a:bodyPr>
          <a:lstStyle/>
          <a:p>
            <a:r>
              <a:rPr lang="en-US" sz="1800"/>
              <a:t>Vulnerable isn’t always a sign of weakness. It takes courage to stand in front of others and say “This is who I am.”.</a:t>
            </a:r>
          </a:p>
          <a:p>
            <a:endParaRPr lang="en-US" sz="1800"/>
          </a:p>
          <a:p>
            <a:r>
              <a:rPr lang="en-US" sz="1800"/>
              <a:t>The best answer is: BE AUTHENTIC!</a:t>
            </a:r>
          </a:p>
          <a:p>
            <a:endParaRPr lang="en-US" sz="1800"/>
          </a:p>
          <a:p>
            <a:r>
              <a:rPr lang="en-US" sz="1800"/>
              <a:t>Key to true vulnerability is that you are willing to accept the consequences no matter what.</a:t>
            </a:r>
          </a:p>
          <a:p>
            <a:endParaRPr lang="en-US" sz="1800"/>
          </a:p>
          <a:p>
            <a:r>
              <a:rPr lang="en-US" sz="1800"/>
              <a:t>Accepting vulnerability = practicing emotional intelligence</a:t>
            </a:r>
          </a:p>
          <a:p>
            <a:endParaRPr lang="en-US" sz="1800" b="1"/>
          </a:p>
        </p:txBody>
      </p:sp>
      <p:sp>
        <p:nvSpPr>
          <p:cNvPr id="4" name="Rectangle 3">
            <a:extLst>
              <a:ext uri="{FF2B5EF4-FFF2-40B4-BE49-F238E27FC236}">
                <a16:creationId xmlns:a16="http://schemas.microsoft.com/office/drawing/2014/main" id="{F7987D64-E20B-E044-AD97-C5EAE0F8617C}"/>
              </a:ext>
            </a:extLst>
          </p:cNvPr>
          <p:cNvSpPr/>
          <p:nvPr/>
        </p:nvSpPr>
        <p:spPr>
          <a:xfrm>
            <a:off x="0" y="6230298"/>
            <a:ext cx="12192000" cy="580765"/>
          </a:xfrm>
          <a:prstGeom prst="rect">
            <a:avLst/>
          </a:prstGeom>
          <a:solidFill>
            <a:srgbClr val="526D7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7" name="Diagram 6">
            <a:extLst>
              <a:ext uri="{FF2B5EF4-FFF2-40B4-BE49-F238E27FC236}">
                <a16:creationId xmlns:a16="http://schemas.microsoft.com/office/drawing/2014/main" id="{63EAF485-951B-E8B9-2D77-1E9CBBDDE94B}"/>
              </a:ext>
            </a:extLst>
          </p:cNvPr>
          <p:cNvGraphicFramePr/>
          <p:nvPr>
            <p:extLst>
              <p:ext uri="{D42A27DB-BD31-4B8C-83A1-F6EECF244321}">
                <p14:modId xmlns:p14="http://schemas.microsoft.com/office/powerpoint/2010/main" val="2582245082"/>
              </p:ext>
            </p:extLst>
          </p:nvPr>
        </p:nvGraphicFramePr>
        <p:xfrm>
          <a:off x="3695701" y="0"/>
          <a:ext cx="9641192" cy="6230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Rounded Corners 8">
            <a:extLst>
              <a:ext uri="{FF2B5EF4-FFF2-40B4-BE49-F238E27FC236}">
                <a16:creationId xmlns:a16="http://schemas.microsoft.com/office/drawing/2014/main" id="{A968F817-4F2D-CBF9-E17D-A9BE5D22EE10}"/>
              </a:ext>
            </a:extLst>
          </p:cNvPr>
          <p:cNvSpPr/>
          <p:nvPr/>
        </p:nvSpPr>
        <p:spPr>
          <a:xfrm>
            <a:off x="457200" y="4486275"/>
            <a:ext cx="4181475" cy="1497232"/>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2">
                    <a:lumMod val="75000"/>
                  </a:schemeClr>
                </a:solidFill>
              </a:rPr>
              <a:t>Emotional Intelligence</a:t>
            </a:r>
          </a:p>
          <a:p>
            <a:pPr marL="285750" indent="-285750" algn="ctr">
              <a:buFont typeface="Arial" panose="020B0604020202020204" pitchFamily="34" charset="0"/>
              <a:buChar char="•"/>
            </a:pPr>
            <a:r>
              <a:rPr lang="en-US" i="1">
                <a:solidFill>
                  <a:schemeClr val="accent2">
                    <a:lumMod val="75000"/>
                  </a:schemeClr>
                </a:solidFill>
              </a:rPr>
              <a:t>Self Awareness</a:t>
            </a:r>
          </a:p>
          <a:p>
            <a:pPr marL="285750" indent="-285750" algn="ctr">
              <a:buFont typeface="Arial" panose="020B0604020202020204" pitchFamily="34" charset="0"/>
              <a:buChar char="•"/>
            </a:pPr>
            <a:r>
              <a:rPr lang="en-US" i="1">
                <a:solidFill>
                  <a:schemeClr val="accent2">
                    <a:lumMod val="75000"/>
                  </a:schemeClr>
                </a:solidFill>
              </a:rPr>
              <a:t>Sefl Regulation</a:t>
            </a:r>
          </a:p>
          <a:p>
            <a:pPr marL="285750" indent="-285750" algn="ctr">
              <a:buFont typeface="Arial" panose="020B0604020202020204" pitchFamily="34" charset="0"/>
              <a:buChar char="•"/>
            </a:pPr>
            <a:r>
              <a:rPr lang="en-US" i="1">
                <a:solidFill>
                  <a:schemeClr val="accent2">
                    <a:lumMod val="75000"/>
                  </a:schemeClr>
                </a:solidFill>
              </a:rPr>
              <a:t>Social Awareness</a:t>
            </a:r>
          </a:p>
          <a:p>
            <a:pPr marL="285750" indent="-285750" algn="ctr">
              <a:buFont typeface="Arial" panose="020B0604020202020204" pitchFamily="34" charset="0"/>
              <a:buChar char="•"/>
            </a:pPr>
            <a:r>
              <a:rPr lang="en-US" i="1">
                <a:solidFill>
                  <a:schemeClr val="accent2">
                    <a:lumMod val="75000"/>
                  </a:schemeClr>
                </a:solidFill>
              </a:rPr>
              <a:t>Social Skills</a:t>
            </a:r>
          </a:p>
        </p:txBody>
      </p:sp>
      <p:sp>
        <p:nvSpPr>
          <p:cNvPr id="5" name="TextBox 4">
            <a:extLst>
              <a:ext uri="{FF2B5EF4-FFF2-40B4-BE49-F238E27FC236}">
                <a16:creationId xmlns:a16="http://schemas.microsoft.com/office/drawing/2014/main" id="{0EEB0DD5-DCCE-54A1-827A-EFFE2B211AEA}"/>
              </a:ext>
            </a:extLst>
          </p:cNvPr>
          <p:cNvSpPr txBox="1"/>
          <p:nvPr/>
        </p:nvSpPr>
        <p:spPr>
          <a:xfrm>
            <a:off x="115455" y="6336014"/>
            <a:ext cx="8103500" cy="369332"/>
          </a:xfrm>
          <a:prstGeom prst="rect">
            <a:avLst/>
          </a:prstGeom>
          <a:noFill/>
        </p:spPr>
        <p:txBody>
          <a:bodyPr wrap="none" rtlCol="0">
            <a:spAutoFit/>
          </a:bodyPr>
          <a:lstStyle/>
          <a:p>
            <a:r>
              <a:rPr lang="en-US" sz="1800" u="sng">
                <a:solidFill>
                  <a:schemeClr val="bg1"/>
                </a:solidFill>
                <a:effectLst/>
                <a:latin typeface="Georgia" panose="02040502050405020303" pitchFamily="18"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The Power of Vulnerability</a:t>
            </a:r>
            <a:r>
              <a:rPr lang="en-US" sz="1800" u="sng">
                <a:solidFill>
                  <a:schemeClr val="bg1"/>
                </a:solidFill>
                <a:effectLst/>
                <a:latin typeface="Georgia" panose="02040502050405020303" pitchFamily="18" charset="0"/>
                <a:ea typeface="Times New Roman" panose="02020603050405020304" pitchFamily="18" charset="0"/>
                <a:cs typeface="Arial" panose="020B0604020202020204" pitchFamily="34" charset="0"/>
              </a:rPr>
              <a:t> – ted talk (watch </a:t>
            </a:r>
            <a:r>
              <a:rPr lang="en-US" u="sng">
                <a:solidFill>
                  <a:schemeClr val="bg1"/>
                </a:solidFill>
                <a:latin typeface="Georgia" panose="02040502050405020303" pitchFamily="18" charset="0"/>
                <a:ea typeface="Times New Roman" panose="02020603050405020304" pitchFamily="18" charset="0"/>
                <a:cs typeface="Arial" panose="020B0604020202020204" pitchFamily="34" charset="0"/>
              </a:rPr>
              <a:t>in preparation for the workshop)</a:t>
            </a:r>
            <a:endParaRPr lang="en-US">
              <a:solidFill>
                <a:schemeClr val="bg1"/>
              </a:solidFill>
            </a:endParaRPr>
          </a:p>
        </p:txBody>
      </p:sp>
    </p:spTree>
    <p:extLst>
      <p:ext uri="{BB962C8B-B14F-4D97-AF65-F5344CB8AC3E}">
        <p14:creationId xmlns:p14="http://schemas.microsoft.com/office/powerpoint/2010/main" val="315250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E876-4752-2084-497F-BE33EE1DBA52}"/>
              </a:ext>
            </a:extLst>
          </p:cNvPr>
          <p:cNvSpPr>
            <a:spLocks noGrp="1"/>
          </p:cNvSpPr>
          <p:nvPr>
            <p:ph type="title"/>
          </p:nvPr>
        </p:nvSpPr>
        <p:spPr>
          <a:xfrm>
            <a:off x="593598" y="46937"/>
            <a:ext cx="10058400" cy="1609344"/>
          </a:xfrm>
        </p:spPr>
        <p:txBody>
          <a:bodyPr>
            <a:normAutofit/>
          </a:bodyPr>
          <a:lstStyle/>
          <a:p>
            <a:r>
              <a:rPr lang="en-US" sz="4000"/>
              <a:t>POWER IN VULNERABILITY</a:t>
            </a:r>
          </a:p>
        </p:txBody>
      </p:sp>
      <p:sp>
        <p:nvSpPr>
          <p:cNvPr id="4" name="Rectangle 3">
            <a:extLst>
              <a:ext uri="{FF2B5EF4-FFF2-40B4-BE49-F238E27FC236}">
                <a16:creationId xmlns:a16="http://schemas.microsoft.com/office/drawing/2014/main" id="{B384DC00-EB77-419B-21BD-8E805AAB712A}"/>
              </a:ext>
            </a:extLst>
          </p:cNvPr>
          <p:cNvSpPr/>
          <p:nvPr/>
        </p:nvSpPr>
        <p:spPr>
          <a:xfrm>
            <a:off x="-6766" y="6230298"/>
            <a:ext cx="12192000" cy="580765"/>
          </a:xfrm>
          <a:prstGeom prst="rect">
            <a:avLst/>
          </a:prstGeom>
          <a:solidFill>
            <a:srgbClr val="526D7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t>Open for discussion of personal assessment </a:t>
            </a:r>
          </a:p>
        </p:txBody>
      </p:sp>
      <p:sp>
        <p:nvSpPr>
          <p:cNvPr id="5" name="Content Placeholder 2">
            <a:extLst>
              <a:ext uri="{FF2B5EF4-FFF2-40B4-BE49-F238E27FC236}">
                <a16:creationId xmlns:a16="http://schemas.microsoft.com/office/drawing/2014/main" id="{0A1473A6-941A-098A-5B27-C112ADAD55B7}"/>
              </a:ext>
            </a:extLst>
          </p:cNvPr>
          <p:cNvSpPr>
            <a:spLocks noGrp="1"/>
          </p:cNvSpPr>
          <p:nvPr>
            <p:ph idx="1"/>
          </p:nvPr>
        </p:nvSpPr>
        <p:spPr>
          <a:xfrm>
            <a:off x="510472" y="1542474"/>
            <a:ext cx="5585528" cy="3325090"/>
          </a:xfr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nSpc>
                <a:spcPct val="150000"/>
              </a:lnSpc>
            </a:pPr>
            <a:r>
              <a:rPr lang="en-US"/>
              <a:t>Become comfortable with your emotions</a:t>
            </a:r>
          </a:p>
          <a:p>
            <a:pPr>
              <a:lnSpc>
                <a:spcPct val="150000"/>
              </a:lnSpc>
            </a:pPr>
            <a:r>
              <a:rPr lang="en-US"/>
              <a:t>Overcome adversity and become more resilient</a:t>
            </a:r>
          </a:p>
          <a:p>
            <a:pPr>
              <a:lnSpc>
                <a:spcPct val="150000"/>
              </a:lnSpc>
            </a:pPr>
            <a:r>
              <a:rPr lang="en-US"/>
              <a:t>Depth in your relationships.</a:t>
            </a:r>
          </a:p>
          <a:p>
            <a:pPr>
              <a:lnSpc>
                <a:spcPct val="150000"/>
              </a:lnSpc>
            </a:pPr>
            <a:r>
              <a:rPr lang="en-US"/>
              <a:t>Live your life with more honesty and intention.</a:t>
            </a:r>
            <a:endParaRPr lang="en-US" b="1"/>
          </a:p>
        </p:txBody>
      </p:sp>
      <p:pic>
        <p:nvPicPr>
          <p:cNvPr id="7" name="Picture 6">
            <a:extLst>
              <a:ext uri="{FF2B5EF4-FFF2-40B4-BE49-F238E27FC236}">
                <a16:creationId xmlns:a16="http://schemas.microsoft.com/office/drawing/2014/main" id="{15C4F2EB-FA2D-81B0-4EDD-0711F7C3C9D1}"/>
              </a:ext>
            </a:extLst>
          </p:cNvPr>
          <p:cNvPicPr>
            <a:picLocks noChangeAspect="1"/>
          </p:cNvPicPr>
          <p:nvPr/>
        </p:nvPicPr>
        <p:blipFill>
          <a:blip r:embed="rId3"/>
          <a:stretch>
            <a:fillRect/>
          </a:stretch>
        </p:blipFill>
        <p:spPr>
          <a:xfrm>
            <a:off x="7038861" y="1145236"/>
            <a:ext cx="4262879" cy="2875498"/>
          </a:xfrm>
          <a:prstGeom prst="rect">
            <a:avLst/>
          </a:prstGeom>
        </p:spPr>
      </p:pic>
      <p:sp>
        <p:nvSpPr>
          <p:cNvPr id="8" name="TextBox 7">
            <a:extLst>
              <a:ext uri="{FF2B5EF4-FFF2-40B4-BE49-F238E27FC236}">
                <a16:creationId xmlns:a16="http://schemas.microsoft.com/office/drawing/2014/main" id="{78F45CD3-C118-C230-BDB6-4BE1500848C7}"/>
              </a:ext>
            </a:extLst>
          </p:cNvPr>
          <p:cNvSpPr txBox="1"/>
          <p:nvPr/>
        </p:nvSpPr>
        <p:spPr>
          <a:xfrm>
            <a:off x="7038860" y="4037282"/>
            <a:ext cx="4262880" cy="923330"/>
          </a:xfrm>
          <a:prstGeom prst="rect">
            <a:avLst/>
          </a:prstGeom>
          <a:noFill/>
        </p:spPr>
        <p:txBody>
          <a:bodyPr wrap="square" rtlCol="0">
            <a:spAutoFit/>
          </a:bodyPr>
          <a:lstStyle/>
          <a:p>
            <a:r>
              <a:rPr lang="en-US" sz="900" b="1"/>
              <a:t>Amelia Earhart: </a:t>
            </a:r>
            <a:r>
              <a:rPr lang="en-US" sz="900"/>
              <a:t>first female aviator to fly solo across the Atlantic Ocean</a:t>
            </a:r>
          </a:p>
          <a:p>
            <a:r>
              <a:rPr lang="en-US" sz="900" b="1"/>
              <a:t>Diana, Princess of Wales</a:t>
            </a:r>
            <a:r>
              <a:rPr lang="en-US" sz="900"/>
              <a:t>:  pioneer for women with profiles making a change in the world</a:t>
            </a:r>
          </a:p>
          <a:p>
            <a:r>
              <a:rPr lang="en-US" sz="900" b="1"/>
              <a:t>Marie Curie</a:t>
            </a:r>
            <a:r>
              <a:rPr lang="en-US" sz="900"/>
              <a:t>: Polish-French physicist - work in radioactivity  - first woman to win a Nobel Prize and the only woman to win twice.</a:t>
            </a:r>
          </a:p>
          <a:p>
            <a:r>
              <a:rPr lang="en-US" sz="900" b="1"/>
              <a:t>Mother Teresa: </a:t>
            </a:r>
            <a:r>
              <a:rPr lang="en-US" sz="900"/>
              <a:t>one of the greatest humanitarians of the twentieth century</a:t>
            </a:r>
          </a:p>
        </p:txBody>
      </p:sp>
    </p:spTree>
    <p:extLst>
      <p:ext uri="{BB962C8B-B14F-4D97-AF65-F5344CB8AC3E}">
        <p14:creationId xmlns:p14="http://schemas.microsoft.com/office/powerpoint/2010/main" val="65560593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EB1C-BAD3-AC70-937E-796B712614CD}"/>
              </a:ext>
            </a:extLst>
          </p:cNvPr>
          <p:cNvSpPr>
            <a:spLocks noGrp="1"/>
          </p:cNvSpPr>
          <p:nvPr>
            <p:ph type="title"/>
          </p:nvPr>
        </p:nvSpPr>
        <p:spPr>
          <a:xfrm>
            <a:off x="736473" y="284607"/>
            <a:ext cx="10058400" cy="1182243"/>
          </a:xfrm>
        </p:spPr>
        <p:txBody>
          <a:bodyPr>
            <a:normAutofit fontScale="90000"/>
          </a:bodyPr>
          <a:lstStyle/>
          <a:p>
            <a:r>
              <a:rPr lang="en-US" sz="4000"/>
              <a:t>you have unique powers for the role of a leader…use them!!</a:t>
            </a:r>
          </a:p>
        </p:txBody>
      </p:sp>
      <p:sp>
        <p:nvSpPr>
          <p:cNvPr id="3" name="Content Placeholder 2">
            <a:extLst>
              <a:ext uri="{FF2B5EF4-FFF2-40B4-BE49-F238E27FC236}">
                <a16:creationId xmlns:a16="http://schemas.microsoft.com/office/drawing/2014/main" id="{6E626A01-39E2-1137-3205-521B164DA231}"/>
              </a:ext>
            </a:extLst>
          </p:cNvPr>
          <p:cNvSpPr>
            <a:spLocks noGrp="1"/>
          </p:cNvSpPr>
          <p:nvPr>
            <p:ph idx="1"/>
          </p:nvPr>
        </p:nvSpPr>
        <p:spPr>
          <a:xfrm>
            <a:off x="736473" y="1711833"/>
            <a:ext cx="11086072" cy="1450817"/>
          </a:xfrm>
          <a:ln>
            <a:solidFill>
              <a:schemeClr val="tx1"/>
            </a:solidFill>
          </a:ln>
        </p:spPr>
        <p:txBody>
          <a:bodyPr>
            <a:normAutofit fontScale="92500" lnSpcReduction="20000"/>
          </a:bodyPr>
          <a:lstStyle/>
          <a:p>
            <a:r>
              <a:rPr lang="en-US" sz="2400" b="1"/>
              <a:t>First let’s talk about</a:t>
            </a:r>
            <a:r>
              <a:rPr lang="en-US" b="1" i="0">
                <a:solidFill>
                  <a:srgbClr val="1C1D1E"/>
                </a:solidFill>
                <a:effectLst/>
                <a:latin typeface="Open Sans" panose="020B0606030504020204" pitchFamily="34" charset="0"/>
              </a:rPr>
              <a:t>:</a:t>
            </a:r>
          </a:p>
          <a:p>
            <a:pPr lvl="1"/>
            <a:r>
              <a:rPr lang="en-US" sz="2400"/>
              <a:t>What behaviors characterize effective leaders? </a:t>
            </a:r>
          </a:p>
          <a:p>
            <a:pPr lvl="1"/>
            <a:r>
              <a:rPr lang="en-US" sz="2400"/>
              <a:t>Does effective leadership consist of the resolute execution of authority, the ability to support and inspire others, or skill in motivating teams to engage in collaborative efforts?</a:t>
            </a:r>
          </a:p>
        </p:txBody>
      </p:sp>
      <p:sp>
        <p:nvSpPr>
          <p:cNvPr id="4" name="TextBox 3">
            <a:extLst>
              <a:ext uri="{FF2B5EF4-FFF2-40B4-BE49-F238E27FC236}">
                <a16:creationId xmlns:a16="http://schemas.microsoft.com/office/drawing/2014/main" id="{D836C191-E0C7-350A-7401-76F283EEB693}"/>
              </a:ext>
            </a:extLst>
          </p:cNvPr>
          <p:cNvSpPr txBox="1"/>
          <p:nvPr/>
        </p:nvSpPr>
        <p:spPr>
          <a:xfrm>
            <a:off x="2679584" y="3407633"/>
            <a:ext cx="6981038" cy="369332"/>
          </a:xfrm>
          <a:prstGeom prst="rect">
            <a:avLst/>
          </a:prstGeom>
          <a:solidFill>
            <a:srgbClr val="92D050"/>
          </a:solidFill>
        </p:spPr>
        <p:txBody>
          <a:bodyPr wrap="square" rtlCol="0">
            <a:spAutoFit/>
          </a:bodyPr>
          <a:lstStyle/>
          <a:p>
            <a:pPr algn="ctr"/>
            <a:r>
              <a:rPr lang="en-US"/>
              <a:t>LEADERSHIP EFFECTIVENESS = LEADERSHIP STYLE</a:t>
            </a:r>
          </a:p>
        </p:txBody>
      </p:sp>
      <p:sp>
        <p:nvSpPr>
          <p:cNvPr id="5" name="Rectangle 4">
            <a:extLst>
              <a:ext uri="{FF2B5EF4-FFF2-40B4-BE49-F238E27FC236}">
                <a16:creationId xmlns:a16="http://schemas.microsoft.com/office/drawing/2014/main" id="{FED9BF26-F663-2B02-4BD3-28D7C3088323}"/>
              </a:ext>
            </a:extLst>
          </p:cNvPr>
          <p:cNvSpPr/>
          <p:nvPr/>
        </p:nvSpPr>
        <p:spPr>
          <a:xfrm>
            <a:off x="1884028" y="4823669"/>
            <a:ext cx="2625754" cy="1602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WOMEN</a:t>
            </a:r>
          </a:p>
          <a:p>
            <a:pPr algn="ctr"/>
            <a:r>
              <a:rPr lang="en-US"/>
              <a:t>communal, manifesting kindness, concern for others, warmth, and gentleness</a:t>
            </a:r>
          </a:p>
        </p:txBody>
      </p:sp>
      <p:sp>
        <p:nvSpPr>
          <p:cNvPr id="6" name="Rectangle 5">
            <a:extLst>
              <a:ext uri="{FF2B5EF4-FFF2-40B4-BE49-F238E27FC236}">
                <a16:creationId xmlns:a16="http://schemas.microsoft.com/office/drawing/2014/main" id="{5D6CDF5A-B667-208E-1A52-B132F73D8B6B}"/>
              </a:ext>
            </a:extLst>
          </p:cNvPr>
          <p:cNvSpPr/>
          <p:nvPr/>
        </p:nvSpPr>
        <p:spPr>
          <a:xfrm>
            <a:off x="7830424" y="4823668"/>
            <a:ext cx="2625754" cy="1602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MEN</a:t>
            </a:r>
          </a:p>
          <a:p>
            <a:pPr algn="ctr"/>
            <a:r>
              <a:rPr lang="en-US"/>
              <a:t>agentic, manifesting confidence, aggressiveness, and self-direction</a:t>
            </a:r>
          </a:p>
        </p:txBody>
      </p:sp>
      <p:sp>
        <p:nvSpPr>
          <p:cNvPr id="7" name="Sun 6">
            <a:extLst>
              <a:ext uri="{FF2B5EF4-FFF2-40B4-BE49-F238E27FC236}">
                <a16:creationId xmlns:a16="http://schemas.microsoft.com/office/drawing/2014/main" id="{98BF97FB-0DF7-B01B-52D6-BB979894C71E}"/>
              </a:ext>
            </a:extLst>
          </p:cNvPr>
          <p:cNvSpPr/>
          <p:nvPr/>
        </p:nvSpPr>
        <p:spPr>
          <a:xfrm>
            <a:off x="4555223" y="4426190"/>
            <a:ext cx="3229760" cy="2147203"/>
          </a:xfrm>
          <a:prstGeom prst="su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STEREOTYPES</a:t>
            </a:r>
          </a:p>
          <a:p>
            <a:pPr algn="ctr"/>
            <a:endParaRPr lang="en-US" sz="900" b="1"/>
          </a:p>
          <a:p>
            <a:pPr algn="ctr"/>
            <a:r>
              <a:rPr lang="en-US" sz="900" b="1"/>
              <a:t>targets of prejudice</a:t>
            </a:r>
          </a:p>
        </p:txBody>
      </p:sp>
      <p:sp>
        <p:nvSpPr>
          <p:cNvPr id="8" name="TextBox 7">
            <a:extLst>
              <a:ext uri="{FF2B5EF4-FFF2-40B4-BE49-F238E27FC236}">
                <a16:creationId xmlns:a16="http://schemas.microsoft.com/office/drawing/2014/main" id="{50345BF5-F981-CABC-D6EF-2F3D18ECC045}"/>
              </a:ext>
            </a:extLst>
          </p:cNvPr>
          <p:cNvSpPr txBox="1"/>
          <p:nvPr/>
        </p:nvSpPr>
        <p:spPr>
          <a:xfrm>
            <a:off x="151003" y="3238500"/>
            <a:ext cx="2106422" cy="1785104"/>
          </a:xfrm>
          <a:prstGeom prst="rect">
            <a:avLst/>
          </a:prstGeom>
          <a:noFill/>
        </p:spPr>
        <p:txBody>
          <a:bodyPr wrap="square" rtlCol="0">
            <a:spAutoFit/>
          </a:bodyPr>
          <a:lstStyle/>
          <a:p>
            <a:r>
              <a:rPr lang="en-US" sz="1100" i="1"/>
              <a:t>“Given such cross-pressures, finding an appropriate and effective leadership style is challenging. A Study of Fortune 1000 female executives found that 96% rated as critical or fairly important “developing a style with which male managers are comfortable” </a:t>
            </a:r>
          </a:p>
        </p:txBody>
      </p:sp>
      <p:sp>
        <p:nvSpPr>
          <p:cNvPr id="9" name="TextBox 8">
            <a:extLst>
              <a:ext uri="{FF2B5EF4-FFF2-40B4-BE49-F238E27FC236}">
                <a16:creationId xmlns:a16="http://schemas.microsoft.com/office/drawing/2014/main" id="{95CA4064-F1DB-16A0-D73A-47E946C47EC0}"/>
              </a:ext>
            </a:extLst>
          </p:cNvPr>
          <p:cNvSpPr txBox="1"/>
          <p:nvPr/>
        </p:nvSpPr>
        <p:spPr>
          <a:xfrm>
            <a:off x="2679584" y="4012811"/>
            <a:ext cx="6981038" cy="369332"/>
          </a:xfrm>
          <a:prstGeom prst="rect">
            <a:avLst/>
          </a:prstGeom>
          <a:solidFill>
            <a:srgbClr val="92D050"/>
          </a:solidFill>
        </p:spPr>
        <p:txBody>
          <a:bodyPr wrap="square" rtlCol="0">
            <a:spAutoFit/>
          </a:bodyPr>
          <a:lstStyle/>
          <a:p>
            <a:pPr algn="ctr"/>
            <a:r>
              <a:rPr lang="en-US"/>
              <a:t>WOMEN LEADERSHIP STYLE = MORE EFFECTIVE</a:t>
            </a:r>
          </a:p>
        </p:txBody>
      </p:sp>
    </p:spTree>
    <p:extLst>
      <p:ext uri="{BB962C8B-B14F-4D97-AF65-F5344CB8AC3E}">
        <p14:creationId xmlns:p14="http://schemas.microsoft.com/office/powerpoint/2010/main" val="131710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C815-EBEE-2B1B-F561-089015E1223E}"/>
              </a:ext>
            </a:extLst>
          </p:cNvPr>
          <p:cNvSpPr>
            <a:spLocks noGrp="1"/>
          </p:cNvSpPr>
          <p:nvPr>
            <p:ph type="title"/>
          </p:nvPr>
        </p:nvSpPr>
        <p:spPr>
          <a:xfrm>
            <a:off x="1069848" y="484632"/>
            <a:ext cx="10058400" cy="563992"/>
          </a:xfrm>
        </p:spPr>
        <p:txBody>
          <a:bodyPr>
            <a:noAutofit/>
          </a:bodyPr>
          <a:lstStyle/>
          <a:p>
            <a:r>
              <a:rPr lang="en-US" sz="4400"/>
              <a:t>Effective leaders</a:t>
            </a:r>
          </a:p>
        </p:txBody>
      </p:sp>
      <p:sp>
        <p:nvSpPr>
          <p:cNvPr id="3" name="Content Placeholder 2">
            <a:extLst>
              <a:ext uri="{FF2B5EF4-FFF2-40B4-BE49-F238E27FC236}">
                <a16:creationId xmlns:a16="http://schemas.microsoft.com/office/drawing/2014/main" id="{A9E8AA75-488F-E50F-99ED-714F2D41BC6C}"/>
              </a:ext>
            </a:extLst>
          </p:cNvPr>
          <p:cNvSpPr>
            <a:spLocks noGrp="1"/>
          </p:cNvSpPr>
          <p:nvPr>
            <p:ph idx="1"/>
          </p:nvPr>
        </p:nvSpPr>
        <p:spPr>
          <a:xfrm>
            <a:off x="1069848" y="1559345"/>
            <a:ext cx="5026152" cy="4050792"/>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buNone/>
            </a:pPr>
            <a:r>
              <a:rPr lang="en-US" sz="2400"/>
              <a:t>1. Interpersonal communication</a:t>
            </a:r>
          </a:p>
          <a:p>
            <a:pPr marL="0" indent="0">
              <a:buNone/>
            </a:pPr>
            <a:r>
              <a:rPr lang="en-US" sz="2400"/>
              <a:t>2. Active listening</a:t>
            </a:r>
          </a:p>
          <a:p>
            <a:pPr marL="0" indent="0">
              <a:buNone/>
            </a:pPr>
            <a:r>
              <a:rPr lang="en-US" sz="2400"/>
              <a:t>3. Goal setting</a:t>
            </a:r>
          </a:p>
          <a:p>
            <a:pPr marL="0" indent="0">
              <a:buNone/>
            </a:pPr>
            <a:r>
              <a:rPr lang="en-US" sz="2400"/>
              <a:t>4. Diplomacy</a:t>
            </a:r>
          </a:p>
          <a:p>
            <a:pPr marL="0" indent="0">
              <a:buNone/>
            </a:pPr>
            <a:r>
              <a:rPr lang="en-US" sz="2400"/>
              <a:t>5. Conflict Resolution</a:t>
            </a:r>
          </a:p>
          <a:p>
            <a:pPr marL="0" indent="0">
              <a:buNone/>
            </a:pPr>
            <a:r>
              <a:rPr lang="en-US" sz="2400"/>
              <a:t>6. Motivation</a:t>
            </a:r>
          </a:p>
          <a:p>
            <a:pPr marL="0" indent="0">
              <a:buNone/>
            </a:pPr>
            <a:r>
              <a:rPr lang="en-US" sz="2400"/>
              <a:t>7. Decisiveness</a:t>
            </a:r>
          </a:p>
          <a:p>
            <a:pPr marL="0" indent="0">
              <a:buNone/>
            </a:pPr>
            <a:r>
              <a:rPr lang="en-US" sz="2400"/>
              <a:t>8. Empathy</a:t>
            </a:r>
          </a:p>
          <a:p>
            <a:pPr marL="0" indent="0">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b="1" i="0">
              <a:solidFill>
                <a:srgbClr val="2D2D2D"/>
              </a:solidFill>
              <a:effectLst/>
              <a:latin typeface="Noto Sans" panose="020B0502040504020204" pitchFamily="34" charset="0"/>
            </a:endParaRPr>
          </a:p>
          <a:p>
            <a:endParaRPr lang="en-US"/>
          </a:p>
        </p:txBody>
      </p:sp>
      <p:pic>
        <p:nvPicPr>
          <p:cNvPr id="1026" name="Picture 2" descr="The History of Strong Women | National Sexual Violence ...">
            <a:extLst>
              <a:ext uri="{FF2B5EF4-FFF2-40B4-BE49-F238E27FC236}">
                <a16:creationId xmlns:a16="http://schemas.microsoft.com/office/drawing/2014/main" id="{8BA7B600-5E31-691E-81B7-87FA18630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870" y="2145145"/>
            <a:ext cx="4890875" cy="256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9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FB01-9A84-E258-346E-A4245CA9564D}"/>
              </a:ext>
            </a:extLst>
          </p:cNvPr>
          <p:cNvSpPr>
            <a:spLocks noGrp="1"/>
          </p:cNvSpPr>
          <p:nvPr>
            <p:ph type="title"/>
          </p:nvPr>
        </p:nvSpPr>
        <p:spPr>
          <a:xfrm>
            <a:off x="709121" y="140683"/>
            <a:ext cx="10058400" cy="773717"/>
          </a:xfrm>
        </p:spPr>
        <p:txBody>
          <a:bodyPr>
            <a:normAutofit/>
          </a:bodyPr>
          <a:lstStyle/>
          <a:p>
            <a:r>
              <a:rPr lang="en-US" sz="4000"/>
              <a:t>Some traits that empower you to lead…</a:t>
            </a:r>
          </a:p>
        </p:txBody>
      </p:sp>
      <p:sp>
        <p:nvSpPr>
          <p:cNvPr id="4" name="Rectangle: Rounded Corners 3">
            <a:extLst>
              <a:ext uri="{FF2B5EF4-FFF2-40B4-BE49-F238E27FC236}">
                <a16:creationId xmlns:a16="http://schemas.microsoft.com/office/drawing/2014/main" id="{6FAB1A23-467F-062C-345F-A303AFC59762}"/>
              </a:ext>
            </a:extLst>
          </p:cNvPr>
          <p:cNvSpPr/>
          <p:nvPr/>
        </p:nvSpPr>
        <p:spPr>
          <a:xfrm>
            <a:off x="542925" y="1149292"/>
            <a:ext cx="11325225" cy="5442007"/>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AC34E7DC-E6AD-CCD3-2945-F15BC4FDAA9E}"/>
              </a:ext>
            </a:extLst>
          </p:cNvPr>
          <p:cNvSpPr txBox="1"/>
          <p:nvPr/>
        </p:nvSpPr>
        <p:spPr>
          <a:xfrm>
            <a:off x="1825391" y="1347393"/>
            <a:ext cx="4110741" cy="461665"/>
          </a:xfrm>
          <a:prstGeom prst="rect">
            <a:avLst/>
          </a:prstGeom>
          <a:noFill/>
        </p:spPr>
        <p:txBody>
          <a:bodyPr wrap="none" rtlCol="0">
            <a:spAutoFit/>
          </a:bodyPr>
          <a:lstStyle/>
          <a:p>
            <a:r>
              <a:rPr lang="en-US" sz="2400">
                <a:solidFill>
                  <a:schemeClr val="bg1"/>
                </a:solidFill>
              </a:rPr>
              <a:t>Community-driven thinking</a:t>
            </a:r>
          </a:p>
        </p:txBody>
      </p:sp>
      <p:sp>
        <p:nvSpPr>
          <p:cNvPr id="6" name="TextBox 5">
            <a:extLst>
              <a:ext uri="{FF2B5EF4-FFF2-40B4-BE49-F238E27FC236}">
                <a16:creationId xmlns:a16="http://schemas.microsoft.com/office/drawing/2014/main" id="{989E9988-168B-1048-FD74-764D916E8E47}"/>
              </a:ext>
            </a:extLst>
          </p:cNvPr>
          <p:cNvSpPr txBox="1"/>
          <p:nvPr/>
        </p:nvSpPr>
        <p:spPr>
          <a:xfrm>
            <a:off x="6950673" y="1334330"/>
            <a:ext cx="3602268" cy="461665"/>
          </a:xfrm>
          <a:prstGeom prst="rect">
            <a:avLst/>
          </a:prstGeom>
          <a:noFill/>
        </p:spPr>
        <p:txBody>
          <a:bodyPr wrap="none" rtlCol="0">
            <a:spAutoFit/>
          </a:bodyPr>
          <a:lstStyle/>
          <a:p>
            <a:r>
              <a:rPr lang="en-US" sz="2400">
                <a:solidFill>
                  <a:schemeClr val="bg1"/>
                </a:solidFill>
              </a:rPr>
              <a:t>Ethical decision-making</a:t>
            </a:r>
          </a:p>
        </p:txBody>
      </p:sp>
      <p:sp>
        <p:nvSpPr>
          <p:cNvPr id="7" name="TextBox 6">
            <a:extLst>
              <a:ext uri="{FF2B5EF4-FFF2-40B4-BE49-F238E27FC236}">
                <a16:creationId xmlns:a16="http://schemas.microsoft.com/office/drawing/2014/main" id="{C861B10C-8B10-A6C7-4B16-E535FD24A537}"/>
              </a:ext>
            </a:extLst>
          </p:cNvPr>
          <p:cNvSpPr txBox="1"/>
          <p:nvPr/>
        </p:nvSpPr>
        <p:spPr>
          <a:xfrm>
            <a:off x="2219155" y="2424031"/>
            <a:ext cx="8548366" cy="461665"/>
          </a:xfrm>
          <a:prstGeom prst="rect">
            <a:avLst/>
          </a:prstGeom>
          <a:noFill/>
        </p:spPr>
        <p:txBody>
          <a:bodyPr wrap="none" rtlCol="0">
            <a:spAutoFit/>
          </a:bodyPr>
          <a:lstStyle/>
          <a:p>
            <a:r>
              <a:rPr lang="en-US" sz="2400">
                <a:solidFill>
                  <a:schemeClr val="bg1"/>
                </a:solidFill>
              </a:rPr>
              <a:t>Often more organized / manage their time more effectively.</a:t>
            </a:r>
          </a:p>
        </p:txBody>
      </p:sp>
      <p:sp>
        <p:nvSpPr>
          <p:cNvPr id="8" name="TextBox 7">
            <a:extLst>
              <a:ext uri="{FF2B5EF4-FFF2-40B4-BE49-F238E27FC236}">
                <a16:creationId xmlns:a16="http://schemas.microsoft.com/office/drawing/2014/main" id="{1CCAD428-7EAA-F930-E446-E0B38CCF7B49}"/>
              </a:ext>
            </a:extLst>
          </p:cNvPr>
          <p:cNvSpPr txBox="1"/>
          <p:nvPr/>
        </p:nvSpPr>
        <p:spPr>
          <a:xfrm>
            <a:off x="709121" y="3514692"/>
            <a:ext cx="11247694" cy="461665"/>
          </a:xfrm>
          <a:prstGeom prst="rect">
            <a:avLst/>
          </a:prstGeom>
          <a:noFill/>
        </p:spPr>
        <p:txBody>
          <a:bodyPr wrap="none" rtlCol="0">
            <a:spAutoFit/>
          </a:bodyPr>
          <a:lstStyle/>
          <a:p>
            <a:r>
              <a:rPr lang="en-US" sz="2400">
                <a:solidFill>
                  <a:schemeClr val="bg1"/>
                </a:solidFill>
              </a:rPr>
              <a:t>More focused and driven when perfecting their craft and growing the business</a:t>
            </a:r>
          </a:p>
        </p:txBody>
      </p:sp>
      <p:sp>
        <p:nvSpPr>
          <p:cNvPr id="9" name="TextBox 8">
            <a:extLst>
              <a:ext uri="{FF2B5EF4-FFF2-40B4-BE49-F238E27FC236}">
                <a16:creationId xmlns:a16="http://schemas.microsoft.com/office/drawing/2014/main" id="{3001E7A9-F1BD-D115-267A-DF87FCAD12A0}"/>
              </a:ext>
            </a:extLst>
          </p:cNvPr>
          <p:cNvSpPr txBox="1"/>
          <p:nvPr/>
        </p:nvSpPr>
        <p:spPr>
          <a:xfrm>
            <a:off x="3066460" y="4578110"/>
            <a:ext cx="6736075" cy="461665"/>
          </a:xfrm>
          <a:prstGeom prst="rect">
            <a:avLst/>
          </a:prstGeom>
          <a:noFill/>
        </p:spPr>
        <p:txBody>
          <a:bodyPr wrap="none" rtlCol="0">
            <a:spAutoFit/>
          </a:bodyPr>
          <a:lstStyle/>
          <a:p>
            <a:r>
              <a:rPr lang="en-US" sz="2400">
                <a:solidFill>
                  <a:schemeClr val="bg1"/>
                </a:solidFill>
              </a:rPr>
              <a:t>Generally,  gentler helping with dental anxiety</a:t>
            </a:r>
          </a:p>
        </p:txBody>
      </p:sp>
      <p:sp>
        <p:nvSpPr>
          <p:cNvPr id="10" name="TextBox 9">
            <a:extLst>
              <a:ext uri="{FF2B5EF4-FFF2-40B4-BE49-F238E27FC236}">
                <a16:creationId xmlns:a16="http://schemas.microsoft.com/office/drawing/2014/main" id="{0D91B2DD-2490-BCE2-FA47-1F70D9A4ADA0}"/>
              </a:ext>
            </a:extLst>
          </p:cNvPr>
          <p:cNvSpPr txBox="1"/>
          <p:nvPr/>
        </p:nvSpPr>
        <p:spPr>
          <a:xfrm>
            <a:off x="4058134" y="5510607"/>
            <a:ext cx="4075731" cy="461665"/>
          </a:xfrm>
          <a:prstGeom prst="rect">
            <a:avLst/>
          </a:prstGeom>
          <a:noFill/>
        </p:spPr>
        <p:txBody>
          <a:bodyPr wrap="none" rtlCol="0">
            <a:spAutoFit/>
          </a:bodyPr>
          <a:lstStyle/>
          <a:p>
            <a:r>
              <a:rPr lang="en-US" sz="2400">
                <a:solidFill>
                  <a:schemeClr val="bg1"/>
                </a:solidFill>
              </a:rPr>
              <a:t>Empathetic and trustworthy</a:t>
            </a:r>
          </a:p>
        </p:txBody>
      </p:sp>
    </p:spTree>
    <p:extLst>
      <p:ext uri="{BB962C8B-B14F-4D97-AF65-F5344CB8AC3E}">
        <p14:creationId xmlns:p14="http://schemas.microsoft.com/office/powerpoint/2010/main" val="1556162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Override1.xml><?xml version="1.0" encoding="utf-8"?>
<a:themeOverride xmlns:a="http://schemas.openxmlformats.org/drawingml/2006/main">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0</TotalTime>
  <Words>1212</Words>
  <Application>Microsoft Office PowerPoint</Application>
  <PresentationFormat>Widescreen</PresentationFormat>
  <Paragraphs>133</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Georgia</vt:lpstr>
      <vt:lpstr>Noto Sans</vt:lpstr>
      <vt:lpstr>Open Sans</vt:lpstr>
      <vt:lpstr>Rockwell</vt:lpstr>
      <vt:lpstr>Rockwell Condensed</vt:lpstr>
      <vt:lpstr>Rockwell Extra Bold</vt:lpstr>
      <vt:lpstr>Wingdings</vt:lpstr>
      <vt:lpstr>Wood Type</vt:lpstr>
      <vt:lpstr>Voice of a woman Module 1</vt:lpstr>
      <vt:lpstr>Material</vt:lpstr>
      <vt:lpstr>Women in the workplace</vt:lpstr>
      <vt:lpstr>Women in the workplace</vt:lpstr>
      <vt:lpstr>Are you afraid of being vulnerable?</vt:lpstr>
      <vt:lpstr>POWER IN VULNERABILITY</vt:lpstr>
      <vt:lpstr>you have unique powers for the role of a leader…use them!!</vt:lpstr>
      <vt:lpstr>Effective leaders</vt:lpstr>
      <vt:lpstr>Some traits that empower you to lead…</vt:lpstr>
      <vt:lpstr>Homework – Self assessment</vt:lpstr>
      <vt:lpstr>Back up</vt:lpstr>
      <vt:lpstr>Some studies show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WOMEN</dc:title>
  <dc:creator>Silvana DeLima</dc:creator>
  <cp:lastModifiedBy>Million, Laura</cp:lastModifiedBy>
  <cp:revision>1</cp:revision>
  <dcterms:created xsi:type="dcterms:W3CDTF">2023-05-12T18:48:25Z</dcterms:created>
  <dcterms:modified xsi:type="dcterms:W3CDTF">2023-07-14T14:32:46Z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97EF1625-FF75-46E4-9986-E7F27B3E6D46</vt:lpwstr>
  </property>
  <property fmtid="{D5CDD505-2E9C-101B-9397-08002B2CF9AE}" pid="3" name="ArticulatePath">
    <vt:lpwstr>https://siuecougars-my.sharepoint.com/personal/migarci_siue_edu/Documents/Dental Students Project/modules/Module #1/VOICE OF A WOMAN</vt:lpwstr>
  </property>
</Properties>
</file>