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C51423-5412-9B29-1BDD-101CC278F641}" v="23" dt="2020-09-09T15:54:40.9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744"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iue.edu/time"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247002" y="121534"/>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It’s About TIME: Equity for All and All for Equity!</a:t>
            </a:r>
            <a:endParaRPr/>
          </a:p>
        </p:txBody>
      </p:sp>
      <p:sp>
        <p:nvSpPr>
          <p:cNvPr id="55" name="Google Shape;55;p13"/>
          <p:cNvSpPr txBox="1">
            <a:spLocks noGrp="1"/>
          </p:cNvSpPr>
          <p:nvPr>
            <p:ph type="body" idx="1"/>
          </p:nvPr>
        </p:nvSpPr>
        <p:spPr>
          <a:xfrm>
            <a:off x="106823" y="688806"/>
            <a:ext cx="8520600" cy="3733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Char char="●"/>
            </a:pPr>
            <a:r>
              <a:rPr lang="en-US" dirty="0">
                <a:solidFill>
                  <a:srgbClr val="000000"/>
                </a:solidFill>
              </a:rPr>
              <a:t>Hiring:  </a:t>
            </a:r>
            <a:r>
              <a:rPr lang="en" dirty="0">
                <a:solidFill>
                  <a:srgbClr val="000000"/>
                </a:solidFill>
              </a:rPr>
              <a:t>Progressive Recruitment Initiatives Mark Excellence (PRIME)</a:t>
            </a:r>
            <a:endParaRPr dirty="0">
              <a:solidFill>
                <a:srgbClr val="000000"/>
              </a:solidFill>
            </a:endParaRPr>
          </a:p>
          <a:p>
            <a:pPr marL="914400" lvl="1" indent="-317500" algn="l" rtl="0">
              <a:spcBef>
                <a:spcPts val="0"/>
              </a:spcBef>
              <a:spcAft>
                <a:spcPts val="0"/>
              </a:spcAft>
              <a:buClr>
                <a:srgbClr val="000000"/>
              </a:buClr>
              <a:buSzPts val="1400"/>
              <a:buChar char="○"/>
            </a:pPr>
            <a:r>
              <a:rPr lang="en-US" sz="1150" dirty="0">
                <a:solidFill>
                  <a:srgbClr val="000000"/>
                </a:solidFill>
                <a:highlight>
                  <a:srgbClr val="FFFFFF"/>
                </a:highlight>
              </a:rPr>
              <a:t>Provide s</a:t>
            </a:r>
            <a:r>
              <a:rPr lang="en" sz="1150" dirty="0">
                <a:solidFill>
                  <a:srgbClr val="000000"/>
                </a:solidFill>
                <a:highlight>
                  <a:srgbClr val="FFFFFF"/>
                </a:highlight>
              </a:rPr>
              <a:t>earch committee training and </a:t>
            </a:r>
            <a:r>
              <a:rPr lang="en-US" sz="1150" dirty="0">
                <a:solidFill>
                  <a:srgbClr val="000000"/>
                </a:solidFill>
                <a:highlight>
                  <a:srgbClr val="FFFFFF"/>
                </a:highlight>
              </a:rPr>
              <a:t>e</a:t>
            </a:r>
            <a:r>
              <a:rPr lang="en" sz="1150" dirty="0">
                <a:solidFill>
                  <a:srgbClr val="000000"/>
                </a:solidFill>
                <a:highlight>
                  <a:srgbClr val="FFFFFF"/>
                </a:highlight>
              </a:rPr>
              <a:t>quity advisors. </a:t>
            </a:r>
          </a:p>
          <a:p>
            <a:pPr marL="914400" lvl="1" indent="-301625" algn="l" rtl="0">
              <a:spcBef>
                <a:spcPts val="0"/>
              </a:spcBef>
              <a:spcAft>
                <a:spcPts val="0"/>
              </a:spcAft>
              <a:buClr>
                <a:srgbClr val="000000"/>
              </a:buClr>
              <a:buSzPts val="1150"/>
              <a:buChar char="○"/>
            </a:pPr>
            <a:r>
              <a:rPr lang="en" sz="1150" dirty="0">
                <a:solidFill>
                  <a:srgbClr val="000000"/>
                </a:solidFill>
                <a:highlight>
                  <a:srgbClr val="FFFFFF"/>
                </a:highlight>
              </a:rPr>
              <a:t>Provide support for dual-career couples by providing career services to partners.</a:t>
            </a:r>
            <a:endParaRPr sz="1150" dirty="0">
              <a:solidFill>
                <a:srgbClr val="000000"/>
              </a:solidFill>
              <a:highlight>
                <a:srgbClr val="FFFFFF"/>
              </a:highlight>
            </a:endParaRPr>
          </a:p>
          <a:p>
            <a:pPr marL="457200" lvl="0" indent="-342900" algn="l" rtl="0">
              <a:spcBef>
                <a:spcPts val="0"/>
              </a:spcBef>
              <a:spcAft>
                <a:spcPts val="0"/>
              </a:spcAft>
              <a:buClr>
                <a:srgbClr val="000000"/>
              </a:buClr>
              <a:buSzPts val="1800"/>
              <a:buChar char="●"/>
            </a:pPr>
            <a:r>
              <a:rPr lang="en-US" dirty="0">
                <a:solidFill>
                  <a:srgbClr val="000000"/>
                </a:solidFill>
                <a:highlight>
                  <a:srgbClr val="FFFFFF"/>
                </a:highlight>
              </a:rPr>
              <a:t>Retention:  </a:t>
            </a:r>
            <a:r>
              <a:rPr lang="en" dirty="0">
                <a:solidFill>
                  <a:srgbClr val="000000"/>
                </a:solidFill>
                <a:highlight>
                  <a:srgbClr val="FFFFFF"/>
                </a:highlight>
              </a:rPr>
              <a:t>Keeping Educators through Equity Programming (KEEP)</a:t>
            </a:r>
            <a:endParaRPr dirty="0">
              <a:solidFill>
                <a:srgbClr val="000000"/>
              </a:solidFill>
              <a:highlight>
                <a:srgbClr val="FFFFFF"/>
              </a:highlight>
            </a:endParaRPr>
          </a:p>
          <a:p>
            <a:pPr marL="914400" lvl="1" indent="-317500" algn="l" rtl="0">
              <a:spcBef>
                <a:spcPts val="0"/>
              </a:spcBef>
              <a:spcAft>
                <a:spcPts val="0"/>
              </a:spcAft>
              <a:buClr>
                <a:srgbClr val="000000"/>
              </a:buClr>
              <a:buSzPts val="1400"/>
              <a:buChar char="○"/>
            </a:pPr>
            <a:r>
              <a:rPr lang="en-US" sz="1150" dirty="0">
                <a:solidFill>
                  <a:srgbClr val="000000"/>
                </a:solidFill>
                <a:highlight>
                  <a:srgbClr val="FFFFFF"/>
                </a:highlight>
              </a:rPr>
              <a:t>D</a:t>
            </a:r>
            <a:r>
              <a:rPr lang="en" sz="1150" dirty="0">
                <a:solidFill>
                  <a:srgbClr val="000000"/>
                </a:solidFill>
                <a:highlight>
                  <a:srgbClr val="FFFFFF"/>
                </a:highlight>
              </a:rPr>
              <a:t>evelop and implement an advocates and allies program.</a:t>
            </a:r>
            <a:endParaRPr sz="1150" dirty="0">
              <a:solidFill>
                <a:srgbClr val="000000"/>
              </a:solidFill>
              <a:highlight>
                <a:srgbClr val="FFFFFF"/>
              </a:highlight>
            </a:endParaRPr>
          </a:p>
          <a:p>
            <a:pPr marL="914400" lvl="1" indent="-301625" algn="l" rtl="0">
              <a:spcBef>
                <a:spcPts val="0"/>
              </a:spcBef>
              <a:spcAft>
                <a:spcPts val="0"/>
              </a:spcAft>
              <a:buClr>
                <a:srgbClr val="000000"/>
              </a:buClr>
              <a:buSzPts val="1150"/>
              <a:buChar char="○"/>
            </a:pPr>
            <a:r>
              <a:rPr lang="en" sz="1150" dirty="0">
                <a:solidFill>
                  <a:srgbClr val="000000"/>
                </a:solidFill>
                <a:highlight>
                  <a:srgbClr val="FFFFFF"/>
                </a:highlight>
              </a:rPr>
              <a:t>Change departmental climate through dean and department chair resources and training.</a:t>
            </a:r>
          </a:p>
          <a:p>
            <a:pPr marL="914400" lvl="1" indent="-301625" algn="l" rtl="0">
              <a:spcBef>
                <a:spcPts val="0"/>
              </a:spcBef>
              <a:spcAft>
                <a:spcPts val="0"/>
              </a:spcAft>
              <a:buClr>
                <a:srgbClr val="000000"/>
              </a:buClr>
              <a:buSzPts val="1150"/>
              <a:buChar char="○"/>
            </a:pPr>
            <a:r>
              <a:rPr lang="en" sz="1150" dirty="0">
                <a:solidFill>
                  <a:srgbClr val="000000"/>
                </a:solidFill>
                <a:highlight>
                  <a:srgbClr val="FFFFFF"/>
                </a:highlight>
              </a:rPr>
              <a:t>Enhance dean and chair accountability through equity scorecards.</a:t>
            </a:r>
            <a:endParaRPr sz="1150" dirty="0">
              <a:solidFill>
                <a:srgbClr val="000000"/>
              </a:solidFill>
              <a:highlight>
                <a:srgbClr val="FFFFFF"/>
              </a:highlight>
            </a:endParaRPr>
          </a:p>
          <a:p>
            <a:pPr marL="457200" lvl="0" indent="-342900" algn="l" rtl="0">
              <a:spcBef>
                <a:spcPts val="0"/>
              </a:spcBef>
              <a:spcAft>
                <a:spcPts val="0"/>
              </a:spcAft>
              <a:buClr>
                <a:srgbClr val="000000"/>
              </a:buClr>
              <a:buSzPts val="1800"/>
              <a:buChar char="●"/>
            </a:pPr>
            <a:r>
              <a:rPr lang="en-US" dirty="0">
                <a:solidFill>
                  <a:srgbClr val="000000"/>
                </a:solidFill>
                <a:highlight>
                  <a:srgbClr val="FFFFFF"/>
                </a:highlight>
              </a:rPr>
              <a:t>Promotion:  </a:t>
            </a:r>
            <a:r>
              <a:rPr lang="en" dirty="0">
                <a:solidFill>
                  <a:srgbClr val="000000"/>
                </a:solidFill>
                <a:highlight>
                  <a:srgbClr val="FFFFFF"/>
                </a:highlight>
              </a:rPr>
              <a:t>University Promotion (UP)</a:t>
            </a:r>
            <a:endParaRPr dirty="0">
              <a:solidFill>
                <a:srgbClr val="000000"/>
              </a:solidFill>
              <a:highlight>
                <a:srgbClr val="FFFFFF"/>
              </a:highlight>
            </a:endParaRPr>
          </a:p>
          <a:p>
            <a:pPr marL="914400" lvl="1" indent="-317500" algn="l" rtl="0">
              <a:spcBef>
                <a:spcPts val="0"/>
              </a:spcBef>
              <a:spcAft>
                <a:spcPts val="0"/>
              </a:spcAft>
              <a:buClr>
                <a:srgbClr val="000000"/>
              </a:buClr>
              <a:buSzPts val="1400"/>
              <a:buChar char="○"/>
            </a:pPr>
            <a:r>
              <a:rPr lang="en" sz="1150" dirty="0">
                <a:solidFill>
                  <a:srgbClr val="000000"/>
                </a:solidFill>
                <a:highlight>
                  <a:srgbClr val="FFFFFF"/>
                </a:highlight>
              </a:rPr>
              <a:t>Train tenure and promotion committees on implicit bia</a:t>
            </a:r>
            <a:r>
              <a:rPr lang="en-US" sz="1150" dirty="0">
                <a:solidFill>
                  <a:srgbClr val="000000"/>
                </a:solidFill>
                <a:highlight>
                  <a:srgbClr val="FFFFFF"/>
                </a:highlight>
              </a:rPr>
              <a:t>s and best practices</a:t>
            </a:r>
            <a:r>
              <a:rPr lang="en" sz="1150" dirty="0">
                <a:solidFill>
                  <a:srgbClr val="000000"/>
                </a:solidFill>
                <a:highlight>
                  <a:srgbClr val="FFFFFF"/>
                </a:highlight>
              </a:rPr>
              <a:t>.</a:t>
            </a:r>
            <a:endParaRPr sz="1150" dirty="0">
              <a:solidFill>
                <a:srgbClr val="000000"/>
              </a:solidFill>
              <a:highlight>
                <a:srgbClr val="FFFFFF"/>
              </a:highlight>
            </a:endParaRPr>
          </a:p>
          <a:p>
            <a:pPr marL="914400" lvl="1" indent="-301625" algn="l" rtl="0">
              <a:spcBef>
                <a:spcPts val="0"/>
              </a:spcBef>
              <a:spcAft>
                <a:spcPts val="0"/>
              </a:spcAft>
              <a:buClr>
                <a:srgbClr val="000000"/>
              </a:buClr>
              <a:buSzPts val="1150"/>
              <a:buChar char="○"/>
            </a:pPr>
            <a:r>
              <a:rPr lang="en" sz="1150" dirty="0">
                <a:solidFill>
                  <a:srgbClr val="000000"/>
                </a:solidFill>
                <a:highlight>
                  <a:srgbClr val="FFFFFF"/>
                </a:highlight>
              </a:rPr>
              <a:t>Enhance engagement and satisfaction through faculty and leadership development opportunities.</a:t>
            </a:r>
            <a:endParaRPr sz="1150" dirty="0">
              <a:solidFill>
                <a:srgbClr val="000000"/>
              </a:solidFill>
              <a:highlight>
                <a:srgbClr val="FFFFFF"/>
              </a:highlight>
            </a:endParaRPr>
          </a:p>
          <a:p>
            <a:pPr marL="457200" lvl="0" indent="-317500" algn="l" rtl="0">
              <a:spcBef>
                <a:spcPts val="0"/>
              </a:spcBef>
              <a:spcAft>
                <a:spcPts val="0"/>
              </a:spcAft>
              <a:buClr>
                <a:srgbClr val="000000"/>
              </a:buClr>
              <a:buSzPts val="1400"/>
              <a:buChar char="●"/>
            </a:pPr>
            <a:r>
              <a:rPr lang="en" sz="1400" dirty="0">
                <a:solidFill>
                  <a:srgbClr val="000000"/>
                </a:solidFill>
                <a:highlight>
                  <a:srgbClr val="FFFFFF"/>
                </a:highlight>
              </a:rPr>
              <a:t>Check out our website: </a:t>
            </a:r>
            <a:r>
              <a:rPr lang="en" sz="1400" u="sng" dirty="0">
                <a:solidFill>
                  <a:schemeClr val="hlink"/>
                </a:solidFill>
                <a:highlight>
                  <a:srgbClr val="FFFFFF"/>
                </a:highlight>
                <a:hlinkClick r:id="rId3"/>
              </a:rPr>
              <a:t>www.siue.edu/time</a:t>
            </a:r>
            <a:r>
              <a:rPr lang="en" sz="1400" dirty="0">
                <a:solidFill>
                  <a:srgbClr val="000000"/>
                </a:solidFill>
                <a:highlight>
                  <a:srgbClr val="FFFFFF"/>
                </a:highlight>
              </a:rPr>
              <a:t>.</a:t>
            </a:r>
          </a:p>
          <a:p>
            <a:pPr marL="139700" lvl="0" indent="0">
              <a:buClr>
                <a:srgbClr val="000000"/>
              </a:buClr>
              <a:buSzPts val="1400"/>
              <a:buNone/>
            </a:pPr>
            <a:endParaRPr lang="en-US" sz="1000" i="1">
              <a:highlight>
                <a:srgbClr val="FFFFFF"/>
              </a:highlight>
            </a:endParaRPr>
          </a:p>
          <a:p>
            <a:pPr marL="139700" lvl="0" indent="0">
              <a:buClr>
                <a:srgbClr val="000000"/>
              </a:buClr>
              <a:buSzPts val="1400"/>
              <a:buNone/>
            </a:pPr>
            <a:r>
              <a:rPr lang="en-US" sz="1000" i="1">
                <a:highlight>
                  <a:srgbClr val="FFFFFF"/>
                </a:highlight>
              </a:rPr>
              <a:t>*</a:t>
            </a:r>
            <a:r>
              <a:rPr lang="en-US" sz="1000" i="1" dirty="0">
                <a:highlight>
                  <a:srgbClr val="FFFFFF"/>
                </a:highlight>
              </a:rPr>
              <a:t>Any opinions, findings, and conclusions or recommendations expressed in this material are those of the author(s) and do not necessarily reflect the views of the National Science Foundation. This material is based upon work supported by the National Science Foundation under Grant Number 1936141.</a:t>
            </a:r>
            <a:endParaRPr sz="1000" dirty="0">
              <a:solidFill>
                <a:srgbClr val="000000"/>
              </a:solidFill>
              <a:highlight>
                <a:srgbClr val="FFFFFF"/>
              </a:highlight>
            </a:endParaRPr>
          </a:p>
        </p:txBody>
      </p:sp>
      <p:pic>
        <p:nvPicPr>
          <p:cNvPr id="4" name="Picture 4" descr="A close up of a sign&#10;&#10;Description automatically generated">
            <a:extLst>
              <a:ext uri="{FF2B5EF4-FFF2-40B4-BE49-F238E27FC236}">
                <a16:creationId xmlns:a16="http://schemas.microsoft.com/office/drawing/2014/main" id="{D2BBFC38-17BE-4C12-9F9A-E0F285B1EF01}"/>
              </a:ext>
            </a:extLst>
          </p:cNvPr>
          <p:cNvPicPr>
            <a:picLocks noChangeAspect="1"/>
          </p:cNvPicPr>
          <p:nvPr/>
        </p:nvPicPr>
        <p:blipFill>
          <a:blip r:embed="rId4"/>
          <a:stretch>
            <a:fillRect/>
          </a:stretch>
        </p:blipFill>
        <p:spPr>
          <a:xfrm>
            <a:off x="1971136" y="4066276"/>
            <a:ext cx="4921368" cy="1076145"/>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C0D7FFADBD464A9D3D3B052DEA847D" ma:contentTypeVersion="13" ma:contentTypeDescription="Create a new document." ma:contentTypeScope="" ma:versionID="f0849145930e8bf45cc252f4a960ed45">
  <xsd:schema xmlns:xsd="http://www.w3.org/2001/XMLSchema" xmlns:xs="http://www.w3.org/2001/XMLSchema" xmlns:p="http://schemas.microsoft.com/office/2006/metadata/properties" xmlns:ns1="http://schemas.microsoft.com/sharepoint/v3" xmlns:ns2="059af5dc-0f92-4cff-be3c-ce59c6676ee7" xmlns:ns3="83c19bb9-adb8-4000-b8dd-45e54f7e7048" targetNamespace="http://schemas.microsoft.com/office/2006/metadata/properties" ma:root="true" ma:fieldsID="0a45f6b6e27bc9e992eedabd2d2e7eaf" ns1:_="" ns2:_="" ns3:_="">
    <xsd:import namespace="http://schemas.microsoft.com/sharepoint/v3"/>
    <xsd:import namespace="059af5dc-0f92-4cff-be3c-ce59c6676ee7"/>
    <xsd:import namespace="83c19bb9-adb8-4000-b8dd-45e54f7e704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3:SharedWithUsers" minOccurs="0"/>
                <xsd:element ref="ns3:SharedWithDetails" minOccurs="0"/>
                <xsd:element ref="ns2:MediaServiceEventHashCode" minOccurs="0"/>
                <xsd:element ref="ns2:MediaServiceGenerationTime" minOccurs="0"/>
                <xsd:element ref="ns2:MediaServiceLocation" minOccurs="0"/>
                <xsd:element ref="ns2:MediaServiceAutoKeyPoints" minOccurs="0"/>
                <xsd:element ref="ns2:MediaServiceKeyPoints"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0"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21"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59af5dc-0f92-4cff-be3c-ce59c6676e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3c19bb9-adb8-4000-b8dd-45e54f7e704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7A2168A-D752-4CF6-909E-AB1FD66CAC6D}"/>
</file>

<file path=customXml/itemProps2.xml><?xml version="1.0" encoding="utf-8"?>
<ds:datastoreItem xmlns:ds="http://schemas.openxmlformats.org/officeDocument/2006/customXml" ds:itemID="{6BD8BDEE-4747-4620-803D-2FCC5173E6BD}"/>
</file>

<file path=customXml/itemProps3.xml><?xml version="1.0" encoding="utf-8"?>
<ds:datastoreItem xmlns:ds="http://schemas.openxmlformats.org/officeDocument/2006/customXml" ds:itemID="{187806B2-3962-49FB-A5C6-81B5F1AFCFA4}"/>
</file>

<file path=docProps/app.xml><?xml version="1.0" encoding="utf-8"?>
<Properties xmlns="http://schemas.openxmlformats.org/officeDocument/2006/extended-properties" xmlns:vt="http://schemas.openxmlformats.org/officeDocument/2006/docPropsVTypes">
  <TotalTime>0</TotalTime>
  <Words>181</Words>
  <Application>Microsoft Office PowerPoint</Application>
  <PresentationFormat>On-screen Show (16:9)</PresentationFormat>
  <Paragraphs>14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Simple Light</vt:lpstr>
      <vt:lpstr>It’s About TIME: Equity for All and All for Equity!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It’s About TIME: Equity for All and All for Equity!</dc:title>
  <dc:creator>Morgan, Susan</dc:creator>
  <cp:lastModifiedBy>Morgan, Susan</cp:lastModifiedBy>
  <cp:revision>23</cp:revision>
  <dcterms:modified xsi:type="dcterms:W3CDTF">2020-09-09T15:56:41Z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0x0101003FC0D7FFADBD464A9D3D3B052DEA847D</vt:lpwstr>
  </property>
</Properties>
</file>