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310" r:id="rId3"/>
    <p:sldId id="256" r:id="rId4"/>
    <p:sldId id="289" r:id="rId5"/>
    <p:sldId id="258" r:id="rId6"/>
    <p:sldId id="259" r:id="rId7"/>
    <p:sldId id="260" r:id="rId8"/>
    <p:sldId id="311" r:id="rId9"/>
    <p:sldId id="262" r:id="rId10"/>
    <p:sldId id="303" r:id="rId11"/>
    <p:sldId id="304" r:id="rId12"/>
    <p:sldId id="273" r:id="rId13"/>
    <p:sldId id="270" r:id="rId14"/>
    <p:sldId id="307" r:id="rId15"/>
    <p:sldId id="305" r:id="rId16"/>
    <p:sldId id="301" r:id="rId17"/>
    <p:sldId id="287" r:id="rId18"/>
    <p:sldId id="299" r:id="rId19"/>
    <p:sldId id="298" r:id="rId20"/>
    <p:sldId id="308" r:id="rId21"/>
    <p:sldId id="274" r:id="rId22"/>
    <p:sldId id="290" r:id="rId23"/>
    <p:sldId id="291" r:id="rId24"/>
    <p:sldId id="292" r:id="rId25"/>
    <p:sldId id="293" r:id="rId26"/>
    <p:sldId id="309" r:id="rId27"/>
    <p:sldId id="271" r:id="rId28"/>
    <p:sldId id="257" r:id="rId29"/>
    <p:sldId id="28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6F5D20-BEDE-7D89-677B-208965F291F2}" v="419" dt="2020-10-14T04:35:59.195"/>
    <p1510:client id="{7C615C82-7EC9-8976-167D-CF809720B41D}" v="484" dt="2020-10-14T15:51:59.287"/>
    <p1510:client id="{7ECD82B1-539C-ABEB-4377-0A7A41C5B016}" v="66" dt="2020-10-14T16:10:16.165"/>
    <p1510:client id="{8709A9F6-A51B-4CE5-2D83-310D60A5E31F}" v="9" dt="2020-10-14T12:15:18.2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71" autoAdjust="0"/>
    <p:restoredTop sz="78828" autoAdjust="0"/>
  </p:normalViewPr>
  <p:slideViewPr>
    <p:cSldViewPr snapToGrid="0">
      <p:cViewPr varScale="1">
        <p:scale>
          <a:sx n="58" d="100"/>
          <a:sy n="58" d="100"/>
        </p:scale>
        <p:origin x="768"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7683B-A6CA-4A95-8C3E-51B071ECDBC8}" type="datetimeFigureOut">
              <a:rPr lang="en-US" smtClean="0"/>
              <a:t>10/14/2020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A2FCAF-9525-4A1B-9210-718143E194D3}" type="slidenum">
              <a:rPr lang="en-US" smtClean="0"/>
              <a:t>‹#›</a:t>
            </a:fld>
            <a:endParaRPr lang="en-US"/>
          </a:p>
        </p:txBody>
      </p:sp>
    </p:spTree>
    <p:extLst>
      <p:ext uri="{BB962C8B-B14F-4D97-AF65-F5344CB8AC3E}">
        <p14:creationId xmlns:p14="http://schemas.microsoft.com/office/powerpoint/2010/main" val="1934685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buNone/>
            </a:pPr>
            <a:r>
              <a:rPr lang="en-US" dirty="0"/>
              <a:t>To get started, let’s go over the features of this meeting.</a:t>
            </a:r>
          </a:p>
          <a:p>
            <a:pPr>
              <a:buNone/>
            </a:pPr>
            <a:endParaRPr lang="en-US" dirty="0"/>
          </a:p>
          <a:p>
            <a:pPr>
              <a:buNone/>
            </a:pPr>
            <a:r>
              <a:rPr lang="en-US" dirty="0"/>
              <a:t>All participants are muted by default and only the hosts/panelists can unmute themselves.  Your webcams are turned off by default and we ask that you keep your webcam turned off until the conclusion of the presentation at which point we will open it up for questions and/or discussion.  </a:t>
            </a:r>
          </a:p>
          <a:p>
            <a:pPr>
              <a:buNone/>
            </a:pPr>
            <a:endParaRPr lang="en-US" dirty="0"/>
          </a:p>
          <a:p>
            <a:pPr>
              <a:buNone/>
            </a:pPr>
            <a:r>
              <a:rPr lang="en-US" dirty="0"/>
              <a:t>When we open the meeting up to discussion, go ahead and turn on your webcam and unmute yourself to begin speaking.  There may be others who are attempting to ask questions at the same time so please be courteous and take turns.  If you are not currently speaking, please mute your microphone.</a:t>
            </a:r>
          </a:p>
          <a:p>
            <a:pPr>
              <a:buNone/>
            </a:pPr>
            <a:endParaRPr lang="en-US" dirty="0"/>
          </a:p>
          <a:p>
            <a:pPr>
              <a:buNone/>
            </a:pPr>
            <a:r>
              <a:rPr lang="en-US" dirty="0"/>
              <a:t>You can also use</a:t>
            </a:r>
            <a:r>
              <a:rPr lang="en-US" baseline="0" dirty="0"/>
              <a:t> the chat feature to chat with the hosts and other participants.  Click the Chat button in you Zoom toolbar to open that window.  </a:t>
            </a:r>
          </a:p>
          <a:p>
            <a:pPr>
              <a:buNone/>
            </a:pPr>
            <a:endParaRPr lang="en-US" baseline="0" dirty="0"/>
          </a:p>
          <a:p>
            <a:pPr>
              <a:buNone/>
            </a:pPr>
            <a:r>
              <a:rPr lang="en-US" baseline="0" dirty="0"/>
              <a:t>With that, let’s get started!</a:t>
            </a:r>
          </a:p>
          <a:p>
            <a:pPr>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D8D2DE-63FF-4368-939F-803465FE0A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87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https://hbr.org/2017/11/research-men-get-credit-for-voicing-ideas-but-not-problems-women-dont-get-credit-for-either</a:t>
            </a:r>
          </a:p>
        </p:txBody>
      </p:sp>
      <p:sp>
        <p:nvSpPr>
          <p:cNvPr id="4" name="Slide Number Placeholder 3"/>
          <p:cNvSpPr>
            <a:spLocks noGrp="1"/>
          </p:cNvSpPr>
          <p:nvPr>
            <p:ph type="sldNum" sz="quarter" idx="10"/>
          </p:nvPr>
        </p:nvSpPr>
        <p:spPr/>
        <p:txBody>
          <a:bodyPr/>
          <a:lstStyle/>
          <a:p>
            <a:fld id="{33A2FCAF-9525-4A1B-9210-718143E194D3}" type="slidenum">
              <a:rPr lang="en-US" smtClean="0"/>
              <a:t>13</a:t>
            </a:fld>
            <a:endParaRPr lang="en-US"/>
          </a:p>
        </p:txBody>
      </p:sp>
    </p:spTree>
    <p:extLst>
      <p:ext uri="{BB962C8B-B14F-4D97-AF65-F5344CB8AC3E}">
        <p14:creationId xmlns:p14="http://schemas.microsoft.com/office/powerpoint/2010/main" val="1143861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http://blog.imec.org/common-themes-from-employee-engagement-pulse-surveys-to-guide-leaders-as-employees-return-to-work</a:t>
            </a:r>
          </a:p>
        </p:txBody>
      </p:sp>
      <p:sp>
        <p:nvSpPr>
          <p:cNvPr id="4" name="Slide Number Placeholder 3"/>
          <p:cNvSpPr>
            <a:spLocks noGrp="1"/>
          </p:cNvSpPr>
          <p:nvPr>
            <p:ph type="sldNum" sz="quarter" idx="10"/>
          </p:nvPr>
        </p:nvSpPr>
        <p:spPr/>
        <p:txBody>
          <a:bodyPr/>
          <a:lstStyle/>
          <a:p>
            <a:fld id="{33A2FCAF-9525-4A1B-9210-718143E194D3}" type="slidenum">
              <a:rPr lang="en-US" smtClean="0"/>
              <a:t>16</a:t>
            </a:fld>
            <a:endParaRPr lang="en-US"/>
          </a:p>
        </p:txBody>
      </p:sp>
    </p:spTree>
    <p:extLst>
      <p:ext uri="{BB962C8B-B14F-4D97-AF65-F5344CB8AC3E}">
        <p14:creationId xmlns:p14="http://schemas.microsoft.com/office/powerpoint/2010/main" val="2843151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2FCAF-9525-4A1B-9210-718143E194D3}" type="slidenum">
              <a:rPr lang="en-US" smtClean="0"/>
              <a:t>17</a:t>
            </a:fld>
            <a:endParaRPr lang="en-US"/>
          </a:p>
        </p:txBody>
      </p:sp>
    </p:spTree>
    <p:extLst>
      <p:ext uri="{BB962C8B-B14F-4D97-AF65-F5344CB8AC3E}">
        <p14:creationId xmlns:p14="http://schemas.microsoft.com/office/powerpoint/2010/main" val="1220383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seen in Tip #10, gender impacts the ways in which we communicate with and about women. Gender also has a</a:t>
            </a:r>
          </a:p>
          <a:p>
            <a:r>
              <a:rPr lang="en-US" dirty="0"/>
              <a:t>substantial impact in the way we support, value, and recognize the research and accomplishments of our female</a:t>
            </a:r>
          </a:p>
          <a:p>
            <a:r>
              <a:rPr lang="en-US" dirty="0"/>
              <a:t>colleagues. Men are less likely to ask women faculty about their research activities than they are to ask men</a:t>
            </a:r>
          </a:p>
          <a:p>
            <a:r>
              <a:rPr lang="en-US" dirty="0"/>
              <a:t>faculty, women are less likely to receive effective mentorship, and women are less likely than men to be</a:t>
            </a:r>
          </a:p>
          <a:p>
            <a:r>
              <a:rPr lang="en-US" dirty="0"/>
              <a:t>nominated for awards, prizes, and leadership positions. As our eleventh tip, we encourage men to recognize,</a:t>
            </a:r>
          </a:p>
          <a:p>
            <a:r>
              <a:rPr lang="en-US" dirty="0"/>
              <a:t>support, and value the research and professional contributions of their female colleagues. Talk with women faculty</a:t>
            </a:r>
          </a:p>
          <a:p>
            <a:r>
              <a:rPr lang="en-US" dirty="0"/>
              <a:t>about their research, and attend their research presentations. Seek opportunities for research collaboration with</a:t>
            </a:r>
          </a:p>
          <a:p>
            <a:r>
              <a:rPr lang="en-US" dirty="0"/>
              <a:t>your female colleagues. Provide mentorship and professional development opportunities. Nominate and support</a:t>
            </a:r>
          </a:p>
          <a:p>
            <a:r>
              <a:rPr lang="en-US" dirty="0"/>
              <a:t>women for awards, prizes, invited lectures, and leadership positions at the local, national, and international levels.</a:t>
            </a:r>
          </a:p>
          <a:p>
            <a:r>
              <a:rPr lang="en-US" dirty="0"/>
              <a:t>Publicly recognize and promote the achievements and excellence of your female colleagues.</a:t>
            </a:r>
          </a:p>
          <a:p>
            <a:endParaRPr lang="en-US" dirty="0"/>
          </a:p>
          <a:p>
            <a:r>
              <a:rPr lang="en-US" dirty="0"/>
              <a:t>Photo:  Emmanuelle</a:t>
            </a:r>
            <a:r>
              <a:rPr lang="en-US" baseline="0" dirty="0"/>
              <a:t> Charpentier and Jennifer Doudna </a:t>
            </a:r>
            <a:br>
              <a:rPr lang="en-US" baseline="0" dirty="0"/>
            </a:br>
            <a:r>
              <a:rPr lang="en-US" baseline="0" dirty="0"/>
              <a:t/>
            </a:r>
            <a:br>
              <a:rPr lang="en-US" baseline="0" dirty="0"/>
            </a:br>
            <a:r>
              <a:rPr lang="en-US" baseline="0" dirty="0"/>
              <a:t>https://www.cbsnews.com/news/nobel-prize-emmanuelle-charpentier-jennifer-doudna-chemistry-crispr-gene-editing-tool/</a:t>
            </a:r>
            <a:endParaRPr lang="en-US" dirty="0"/>
          </a:p>
        </p:txBody>
      </p:sp>
      <p:sp>
        <p:nvSpPr>
          <p:cNvPr id="4" name="Slide Number Placeholder 3"/>
          <p:cNvSpPr>
            <a:spLocks noGrp="1"/>
          </p:cNvSpPr>
          <p:nvPr>
            <p:ph type="sldNum" sz="quarter" idx="10"/>
          </p:nvPr>
        </p:nvSpPr>
        <p:spPr/>
        <p:txBody>
          <a:bodyPr/>
          <a:lstStyle/>
          <a:p>
            <a:fld id="{33A2FCAF-9525-4A1B-9210-718143E194D3}" type="slidenum">
              <a:rPr lang="en-US" smtClean="0"/>
              <a:t>25</a:t>
            </a:fld>
            <a:endParaRPr lang="en-US"/>
          </a:p>
        </p:txBody>
      </p:sp>
    </p:spTree>
    <p:extLst>
      <p:ext uri="{BB962C8B-B14F-4D97-AF65-F5344CB8AC3E}">
        <p14:creationId xmlns:p14="http://schemas.microsoft.com/office/powerpoint/2010/main" val="2743984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a:t>
            </a:r>
            <a:r>
              <a:rPr lang="en-US" baseline="0" dirty="0"/>
              <a:t> </a:t>
            </a:r>
            <a:r>
              <a:rPr lang="en-US" dirty="0"/>
              <a:t>https://futurescot.com/calls-for-action-to-challenge-discrimination-against-women-is-stem/</a:t>
            </a:r>
          </a:p>
        </p:txBody>
      </p:sp>
      <p:sp>
        <p:nvSpPr>
          <p:cNvPr id="4" name="Slide Number Placeholder 3"/>
          <p:cNvSpPr>
            <a:spLocks noGrp="1"/>
          </p:cNvSpPr>
          <p:nvPr>
            <p:ph type="sldNum" sz="quarter" idx="10"/>
          </p:nvPr>
        </p:nvSpPr>
        <p:spPr/>
        <p:txBody>
          <a:bodyPr/>
          <a:lstStyle/>
          <a:p>
            <a:fld id="{33A2FCAF-9525-4A1B-9210-718143E194D3}" type="slidenum">
              <a:rPr lang="en-US" smtClean="0"/>
              <a:t>26</a:t>
            </a:fld>
            <a:endParaRPr lang="en-US"/>
          </a:p>
        </p:txBody>
      </p:sp>
    </p:spTree>
    <p:extLst>
      <p:ext uri="{BB962C8B-B14F-4D97-AF65-F5344CB8AC3E}">
        <p14:creationId xmlns:p14="http://schemas.microsoft.com/office/powerpoint/2010/main" val="488005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https://ndcstore.org/products/we-can-do-it-diverse-</a:t>
            </a:r>
            <a:r>
              <a:rPr lang="en-US" dirty="0" err="1"/>
              <a:t>rosie</a:t>
            </a:r>
            <a:r>
              <a:rPr lang="en-US" dirty="0"/>
              <a:t>-the-riveter-beach-blanket</a:t>
            </a:r>
          </a:p>
          <a:p>
            <a:r>
              <a:rPr lang="en-US" dirty="0"/>
              <a:t>*changing demographics </a:t>
            </a:r>
          </a:p>
          <a:p>
            <a:r>
              <a:rPr lang="en-US" dirty="0"/>
              <a:t>*Increases innovation</a:t>
            </a:r>
          </a:p>
          <a:p>
            <a:r>
              <a:rPr lang="en-US" dirty="0"/>
              <a:t>*improved outcomes for students</a:t>
            </a:r>
          </a:p>
        </p:txBody>
      </p:sp>
      <p:sp>
        <p:nvSpPr>
          <p:cNvPr id="4" name="Slide Number Placeholder 3"/>
          <p:cNvSpPr>
            <a:spLocks noGrp="1"/>
          </p:cNvSpPr>
          <p:nvPr>
            <p:ph type="sldNum" sz="quarter" idx="10"/>
          </p:nvPr>
        </p:nvSpPr>
        <p:spPr/>
        <p:txBody>
          <a:bodyPr/>
          <a:lstStyle/>
          <a:p>
            <a:fld id="{33A2FCAF-9525-4A1B-9210-718143E194D3}" type="slidenum">
              <a:rPr lang="en-US" smtClean="0"/>
              <a:t>5</a:t>
            </a:fld>
            <a:endParaRPr lang="en-US"/>
          </a:p>
        </p:txBody>
      </p:sp>
    </p:spTree>
    <p:extLst>
      <p:ext uri="{BB962C8B-B14F-4D97-AF65-F5344CB8AC3E}">
        <p14:creationId xmlns:p14="http://schemas.microsoft.com/office/powerpoint/2010/main" val="4208717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outcomes…</a:t>
            </a:r>
          </a:p>
          <a:p>
            <a:r>
              <a:rPr lang="en-US" dirty="0"/>
              <a:t>*address systemic barriers</a:t>
            </a:r>
          </a:p>
          <a:p>
            <a:r>
              <a:rPr lang="en-US" dirty="0"/>
              <a:t>*institutional accountability </a:t>
            </a:r>
          </a:p>
        </p:txBody>
      </p:sp>
      <p:sp>
        <p:nvSpPr>
          <p:cNvPr id="4" name="Slide Number Placeholder 3"/>
          <p:cNvSpPr>
            <a:spLocks noGrp="1"/>
          </p:cNvSpPr>
          <p:nvPr>
            <p:ph type="sldNum" sz="quarter" idx="5"/>
          </p:nvPr>
        </p:nvSpPr>
        <p:spPr/>
        <p:txBody>
          <a:bodyPr/>
          <a:lstStyle/>
          <a:p>
            <a:fld id="{33A2FCAF-9525-4A1B-9210-718143E194D3}" type="slidenum">
              <a:rPr lang="en-US" smtClean="0"/>
              <a:t>6</a:t>
            </a:fld>
            <a:endParaRPr lang="en-US"/>
          </a:p>
        </p:txBody>
      </p:sp>
    </p:spTree>
    <p:extLst>
      <p:ext uri="{BB962C8B-B14F-4D97-AF65-F5344CB8AC3E}">
        <p14:creationId xmlns:p14="http://schemas.microsoft.com/office/powerpoint/2010/main" val="3541020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2FCAF-9525-4A1B-9210-718143E194D3}" type="slidenum">
              <a:rPr lang="en-US" smtClean="0"/>
              <a:t>7</a:t>
            </a:fld>
            <a:endParaRPr lang="en-US"/>
          </a:p>
        </p:txBody>
      </p:sp>
    </p:spTree>
    <p:extLst>
      <p:ext uri="{BB962C8B-B14F-4D97-AF65-F5344CB8AC3E}">
        <p14:creationId xmlns:p14="http://schemas.microsoft.com/office/powerpoint/2010/main" val="1447917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a:t>
            </a:r>
            <a:r>
              <a:rPr lang="en-US" baseline="0" dirty="0"/>
              <a:t>  https://www.stemschool.com/articles/how-stem-is-actively-solving-real-world-problems</a:t>
            </a:r>
            <a:endParaRPr lang="en-US" dirty="0"/>
          </a:p>
        </p:txBody>
      </p:sp>
      <p:sp>
        <p:nvSpPr>
          <p:cNvPr id="4" name="Slide Number Placeholder 3"/>
          <p:cNvSpPr>
            <a:spLocks noGrp="1"/>
          </p:cNvSpPr>
          <p:nvPr>
            <p:ph type="sldNum" sz="quarter" idx="10"/>
          </p:nvPr>
        </p:nvSpPr>
        <p:spPr/>
        <p:txBody>
          <a:bodyPr/>
          <a:lstStyle/>
          <a:p>
            <a:fld id="{33A2FCAF-9525-4A1B-9210-718143E194D3}" type="slidenum">
              <a:rPr lang="en-US" smtClean="0"/>
              <a:t>8</a:t>
            </a:fld>
            <a:endParaRPr lang="en-US"/>
          </a:p>
        </p:txBody>
      </p:sp>
    </p:spTree>
    <p:extLst>
      <p:ext uri="{BB962C8B-B14F-4D97-AF65-F5344CB8AC3E}">
        <p14:creationId xmlns:p14="http://schemas.microsoft.com/office/powerpoint/2010/main" val="2029546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https://www.technologydecisions.com.au/content/it-management/article/50-of-women-in-stem-face-discrimination-419028958</a:t>
            </a:r>
          </a:p>
        </p:txBody>
      </p:sp>
      <p:sp>
        <p:nvSpPr>
          <p:cNvPr id="4" name="Slide Number Placeholder 3"/>
          <p:cNvSpPr>
            <a:spLocks noGrp="1"/>
          </p:cNvSpPr>
          <p:nvPr>
            <p:ph type="sldNum" sz="quarter" idx="10"/>
          </p:nvPr>
        </p:nvSpPr>
        <p:spPr/>
        <p:txBody>
          <a:bodyPr/>
          <a:lstStyle/>
          <a:p>
            <a:fld id="{33A2FCAF-9525-4A1B-9210-718143E194D3}" type="slidenum">
              <a:rPr lang="en-US" smtClean="0"/>
              <a:t>9</a:t>
            </a:fld>
            <a:endParaRPr lang="en-US"/>
          </a:p>
        </p:txBody>
      </p:sp>
    </p:spTree>
    <p:extLst>
      <p:ext uri="{BB962C8B-B14F-4D97-AF65-F5344CB8AC3E}">
        <p14:creationId xmlns:p14="http://schemas.microsoft.com/office/powerpoint/2010/main" val="1602377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https://www.gbtribune.com/news/trending-topics/if-you-have-a-daughter-good-at-science-and-math-this-new-report-is-worrisome/</a:t>
            </a:r>
          </a:p>
        </p:txBody>
      </p:sp>
      <p:sp>
        <p:nvSpPr>
          <p:cNvPr id="4" name="Slide Number Placeholder 3"/>
          <p:cNvSpPr>
            <a:spLocks noGrp="1"/>
          </p:cNvSpPr>
          <p:nvPr>
            <p:ph type="sldNum" sz="quarter" idx="10"/>
          </p:nvPr>
        </p:nvSpPr>
        <p:spPr/>
        <p:txBody>
          <a:bodyPr/>
          <a:lstStyle/>
          <a:p>
            <a:fld id="{33A2FCAF-9525-4A1B-9210-718143E194D3}" type="slidenum">
              <a:rPr lang="en-US" smtClean="0"/>
              <a:t>10</a:t>
            </a:fld>
            <a:endParaRPr lang="en-US"/>
          </a:p>
        </p:txBody>
      </p:sp>
    </p:spTree>
    <p:extLst>
      <p:ext uri="{BB962C8B-B14F-4D97-AF65-F5344CB8AC3E}">
        <p14:creationId xmlns:p14="http://schemas.microsoft.com/office/powerpoint/2010/main" val="2111190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https://www.awis.org/creating-equitable-stem-workplaces-by-addressing-unconscious-bias/</a:t>
            </a:r>
          </a:p>
        </p:txBody>
      </p:sp>
      <p:sp>
        <p:nvSpPr>
          <p:cNvPr id="4" name="Slide Number Placeholder 3"/>
          <p:cNvSpPr>
            <a:spLocks noGrp="1"/>
          </p:cNvSpPr>
          <p:nvPr>
            <p:ph type="sldNum" sz="quarter" idx="10"/>
          </p:nvPr>
        </p:nvSpPr>
        <p:spPr/>
        <p:txBody>
          <a:bodyPr/>
          <a:lstStyle/>
          <a:p>
            <a:fld id="{33A2FCAF-9525-4A1B-9210-718143E194D3}" type="slidenum">
              <a:rPr lang="en-US" smtClean="0"/>
              <a:t>11</a:t>
            </a:fld>
            <a:endParaRPr lang="en-US"/>
          </a:p>
        </p:txBody>
      </p:sp>
    </p:spTree>
    <p:extLst>
      <p:ext uri="{BB962C8B-B14F-4D97-AF65-F5344CB8AC3E}">
        <p14:creationId xmlns:p14="http://schemas.microsoft.com/office/powerpoint/2010/main" val="572037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https://ww3.aauw.org/2015/04/14/women-shortchanged-in-stem/</a:t>
            </a:r>
          </a:p>
          <a:p>
            <a:endParaRPr lang="en-US" dirty="0"/>
          </a:p>
        </p:txBody>
      </p:sp>
      <p:sp>
        <p:nvSpPr>
          <p:cNvPr id="4" name="Slide Number Placeholder 3"/>
          <p:cNvSpPr>
            <a:spLocks noGrp="1"/>
          </p:cNvSpPr>
          <p:nvPr>
            <p:ph type="sldNum" sz="quarter" idx="10"/>
          </p:nvPr>
        </p:nvSpPr>
        <p:spPr/>
        <p:txBody>
          <a:bodyPr/>
          <a:lstStyle/>
          <a:p>
            <a:fld id="{33A2FCAF-9525-4A1B-9210-718143E194D3}" type="slidenum">
              <a:rPr lang="en-US" smtClean="0"/>
              <a:t>12</a:t>
            </a:fld>
            <a:endParaRPr lang="en-US"/>
          </a:p>
        </p:txBody>
      </p:sp>
    </p:spTree>
    <p:extLst>
      <p:ext uri="{BB962C8B-B14F-4D97-AF65-F5344CB8AC3E}">
        <p14:creationId xmlns:p14="http://schemas.microsoft.com/office/powerpoint/2010/main" val="2645438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DFF7B7-D4CB-4502-AB1C-A106FE8F1729}"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F6E1B-938F-4A71-9374-E5C9A34C9BE0}" type="slidenum">
              <a:rPr lang="en-US" smtClean="0"/>
              <a:t>‹#›</a:t>
            </a:fld>
            <a:endParaRPr lang="en-US"/>
          </a:p>
        </p:txBody>
      </p:sp>
    </p:spTree>
    <p:extLst>
      <p:ext uri="{BB962C8B-B14F-4D97-AF65-F5344CB8AC3E}">
        <p14:creationId xmlns:p14="http://schemas.microsoft.com/office/powerpoint/2010/main" val="2672710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DFF7B7-D4CB-4502-AB1C-A106FE8F1729}"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F6E1B-938F-4A71-9374-E5C9A34C9BE0}" type="slidenum">
              <a:rPr lang="en-US" smtClean="0"/>
              <a:t>‹#›</a:t>
            </a:fld>
            <a:endParaRPr lang="en-US"/>
          </a:p>
        </p:txBody>
      </p:sp>
    </p:spTree>
    <p:extLst>
      <p:ext uri="{BB962C8B-B14F-4D97-AF65-F5344CB8AC3E}">
        <p14:creationId xmlns:p14="http://schemas.microsoft.com/office/powerpoint/2010/main" val="144350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DFF7B7-D4CB-4502-AB1C-A106FE8F1729}"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F6E1B-938F-4A71-9374-E5C9A34C9BE0}" type="slidenum">
              <a:rPr lang="en-US" smtClean="0"/>
              <a:t>‹#›</a:t>
            </a:fld>
            <a:endParaRPr lang="en-US"/>
          </a:p>
        </p:txBody>
      </p:sp>
    </p:spTree>
    <p:extLst>
      <p:ext uri="{BB962C8B-B14F-4D97-AF65-F5344CB8AC3E}">
        <p14:creationId xmlns:p14="http://schemas.microsoft.com/office/powerpoint/2010/main" val="2332273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01745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24245"/>
            <a:ext cx="10972800" cy="1143000"/>
          </a:xfrm>
        </p:spPr>
        <p:txBody>
          <a:bodyPr/>
          <a:lstStyle/>
          <a:p>
            <a:r>
              <a:rPr lang="en-US"/>
              <a:t>Click to edit Master title style</a:t>
            </a:r>
          </a:p>
        </p:txBody>
      </p:sp>
      <p:sp>
        <p:nvSpPr>
          <p:cNvPr id="3" name="Content Placeholder 2"/>
          <p:cNvSpPr>
            <a:spLocks noGrp="1"/>
          </p:cNvSpPr>
          <p:nvPr>
            <p:ph idx="1"/>
          </p:nvPr>
        </p:nvSpPr>
        <p:spPr>
          <a:xfrm>
            <a:off x="609600" y="1967245"/>
            <a:ext cx="10972800" cy="41589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3452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55972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72778"/>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68501"/>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9749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5331" y="831285"/>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974286"/>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614049"/>
            <a:ext cx="5386917" cy="35121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974285"/>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70" y="2614048"/>
            <a:ext cx="5389033" cy="35121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9903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18955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268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31794"/>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831793"/>
            <a:ext cx="6815667" cy="52943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993845"/>
            <a:ext cx="4011084" cy="4132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57308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DFF7B7-D4CB-4502-AB1C-A106FE8F1729}"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F6E1B-938F-4A71-9374-E5C9A34C9BE0}" type="slidenum">
              <a:rPr lang="en-US" smtClean="0"/>
              <a:t>‹#›</a:t>
            </a:fld>
            <a:endParaRPr lang="en-US"/>
          </a:p>
        </p:txBody>
      </p:sp>
    </p:spTree>
    <p:extLst>
      <p:ext uri="{BB962C8B-B14F-4D97-AF65-F5344CB8AC3E}">
        <p14:creationId xmlns:p14="http://schemas.microsoft.com/office/powerpoint/2010/main" val="3437115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831835"/>
            <a:ext cx="7315200" cy="38957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149911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7048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827102"/>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822825"/>
            <a:ext cx="8026400" cy="43878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9272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DFF7B7-D4CB-4502-AB1C-A106FE8F1729}"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F6E1B-938F-4A71-9374-E5C9A34C9BE0}" type="slidenum">
              <a:rPr lang="en-US" smtClean="0"/>
              <a:t>‹#›</a:t>
            </a:fld>
            <a:endParaRPr lang="en-US"/>
          </a:p>
        </p:txBody>
      </p:sp>
    </p:spTree>
    <p:extLst>
      <p:ext uri="{BB962C8B-B14F-4D97-AF65-F5344CB8AC3E}">
        <p14:creationId xmlns:p14="http://schemas.microsoft.com/office/powerpoint/2010/main" val="41468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DFF7B7-D4CB-4502-AB1C-A106FE8F1729}"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F6E1B-938F-4A71-9374-E5C9A34C9BE0}" type="slidenum">
              <a:rPr lang="en-US" smtClean="0"/>
              <a:t>‹#›</a:t>
            </a:fld>
            <a:endParaRPr lang="en-US"/>
          </a:p>
        </p:txBody>
      </p:sp>
    </p:spTree>
    <p:extLst>
      <p:ext uri="{BB962C8B-B14F-4D97-AF65-F5344CB8AC3E}">
        <p14:creationId xmlns:p14="http://schemas.microsoft.com/office/powerpoint/2010/main" val="2728322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DFF7B7-D4CB-4502-AB1C-A106FE8F1729}" type="datetimeFigureOut">
              <a:rPr lang="en-US" smtClean="0"/>
              <a:t>10/14/2020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6F6E1B-938F-4A71-9374-E5C9A34C9BE0}" type="slidenum">
              <a:rPr lang="en-US" smtClean="0"/>
              <a:t>‹#›</a:t>
            </a:fld>
            <a:endParaRPr lang="en-US"/>
          </a:p>
        </p:txBody>
      </p:sp>
    </p:spTree>
    <p:extLst>
      <p:ext uri="{BB962C8B-B14F-4D97-AF65-F5344CB8AC3E}">
        <p14:creationId xmlns:p14="http://schemas.microsoft.com/office/powerpoint/2010/main" val="358935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DFF7B7-D4CB-4502-AB1C-A106FE8F1729}" type="datetimeFigureOut">
              <a:rPr lang="en-US" smtClean="0"/>
              <a:t>10/14/2020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6F6E1B-938F-4A71-9374-E5C9A34C9BE0}" type="slidenum">
              <a:rPr lang="en-US" smtClean="0"/>
              <a:t>‹#›</a:t>
            </a:fld>
            <a:endParaRPr lang="en-US"/>
          </a:p>
        </p:txBody>
      </p:sp>
    </p:spTree>
    <p:extLst>
      <p:ext uri="{BB962C8B-B14F-4D97-AF65-F5344CB8AC3E}">
        <p14:creationId xmlns:p14="http://schemas.microsoft.com/office/powerpoint/2010/main" val="1987685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FF7B7-D4CB-4502-AB1C-A106FE8F1729}" type="datetimeFigureOut">
              <a:rPr lang="en-US" smtClean="0"/>
              <a:t>10/14/2020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6F6E1B-938F-4A71-9374-E5C9A34C9BE0}" type="slidenum">
              <a:rPr lang="en-US" smtClean="0"/>
              <a:t>‹#›</a:t>
            </a:fld>
            <a:endParaRPr lang="en-US"/>
          </a:p>
        </p:txBody>
      </p:sp>
    </p:spTree>
    <p:extLst>
      <p:ext uri="{BB962C8B-B14F-4D97-AF65-F5344CB8AC3E}">
        <p14:creationId xmlns:p14="http://schemas.microsoft.com/office/powerpoint/2010/main" val="1604624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DFF7B7-D4CB-4502-AB1C-A106FE8F1729}"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F6E1B-938F-4A71-9374-E5C9A34C9BE0}" type="slidenum">
              <a:rPr lang="en-US" smtClean="0"/>
              <a:t>‹#›</a:t>
            </a:fld>
            <a:endParaRPr lang="en-US"/>
          </a:p>
        </p:txBody>
      </p:sp>
    </p:spTree>
    <p:extLst>
      <p:ext uri="{BB962C8B-B14F-4D97-AF65-F5344CB8AC3E}">
        <p14:creationId xmlns:p14="http://schemas.microsoft.com/office/powerpoint/2010/main" val="380301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DFF7B7-D4CB-4502-AB1C-A106FE8F1729}"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F6E1B-938F-4A71-9374-E5C9A34C9BE0}" type="slidenum">
              <a:rPr lang="en-US" smtClean="0"/>
              <a:t>‹#›</a:t>
            </a:fld>
            <a:endParaRPr lang="en-US"/>
          </a:p>
        </p:txBody>
      </p:sp>
    </p:spTree>
    <p:extLst>
      <p:ext uri="{BB962C8B-B14F-4D97-AF65-F5344CB8AC3E}">
        <p14:creationId xmlns:p14="http://schemas.microsoft.com/office/powerpoint/2010/main" val="339262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FF7B7-D4CB-4502-AB1C-A106FE8F1729}" type="datetimeFigureOut">
              <a:rPr lang="en-US" smtClean="0"/>
              <a:t>10/14/2020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F6E1B-938F-4A71-9374-E5C9A34C9BE0}" type="slidenum">
              <a:rPr lang="en-US" smtClean="0"/>
              <a:t>‹#›</a:t>
            </a:fld>
            <a:endParaRPr lang="en-US"/>
          </a:p>
        </p:txBody>
      </p:sp>
    </p:spTree>
    <p:extLst>
      <p:ext uri="{BB962C8B-B14F-4D97-AF65-F5344CB8AC3E}">
        <p14:creationId xmlns:p14="http://schemas.microsoft.com/office/powerpoint/2010/main" val="2095622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25501"/>
            <a:ext cx="10972800" cy="6807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968500"/>
            <a:ext cx="10972800" cy="415766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3C1C0A-86B4-2040-A916-A76C809B44DF}" type="datetimeFigureOut">
              <a:rPr lang="en-US" smtClean="0"/>
              <a:t>10/14/2020</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39279-4419-6640-90F3-6A2455ED67A3}" type="slidenum">
              <a:rPr lang="en-US" smtClean="0"/>
              <a:t>‹#›</a:t>
            </a:fld>
            <a:endParaRPr lang="en-US"/>
          </a:p>
        </p:txBody>
      </p:sp>
      <p:pic>
        <p:nvPicPr>
          <p:cNvPr id="9" name="Picture 8" descr="footer-faculty-development.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179627"/>
            <a:ext cx="12192000" cy="685800"/>
          </a:xfrm>
          <a:prstGeom prst="rect">
            <a:avLst/>
          </a:prstGeom>
        </p:spPr>
      </p:pic>
      <p:pic>
        <p:nvPicPr>
          <p:cNvPr id="10" name="Picture 9" descr="header-faculty-development.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825500"/>
          </a:xfrm>
          <a:prstGeom prst="rect">
            <a:avLst/>
          </a:prstGeom>
        </p:spPr>
      </p:pic>
      <p:pic>
        <p:nvPicPr>
          <p:cNvPr id="8" name="Picture 7" descr="dl_siue_red.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818162" y="6285284"/>
            <a:ext cx="2297285" cy="482430"/>
          </a:xfrm>
          <a:prstGeom prst="rect">
            <a:avLst/>
          </a:prstGeom>
        </p:spPr>
      </p:pic>
    </p:spTree>
    <p:extLst>
      <p:ext uri="{BB962C8B-B14F-4D97-AF65-F5344CB8AC3E}">
        <p14:creationId xmlns:p14="http://schemas.microsoft.com/office/powerpoint/2010/main" val="2775999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doi.org/10.1007/s10961-006-7208-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www2.deloitte.com/content/dam/Deloitte/us/Documents/about-deloitte/us-inclus-millennial-influence-120215.pdf"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implicit.harvard.edu/implicit/" TargetMode="External"/><Relationship Id="rId1" Type="http://schemas.openxmlformats.org/officeDocument/2006/relationships/slideLayout" Target="../slideLayouts/slideLayout2.xml"/><Relationship Id="rId4" Type="http://schemas.openxmlformats.org/officeDocument/2006/relationships/hyperlink" Target="https://umaine.edu/risingtide/wp-content/uploads/sites/239/2019/06/Gender-Equality-in-Engineering-2014.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routledge.com/Faculty-Diversity-Removing-the-Barriers/Moody/p/book/9780415878463" TargetMode="External"/><Relationship Id="rId1" Type="http://schemas.openxmlformats.org/officeDocument/2006/relationships/slideLayout" Target="../slideLayouts/slideLayout6.xml"/><Relationship Id="rId4" Type="http://schemas.openxmlformats.org/officeDocument/2006/relationships/hyperlink" Target="https://umaine.edu/risingtide/wp-content/uploads/sites/239/2019/06/Gender-Equality-in-Engineering-2014.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https://umaine.edu/risingtide/wp-content/uploads/sites/239/2019/06/Gender-Equality-in-Engineering-2014.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umaine.edu/risingtide/wp-content/uploads/sites/239/2019/06/Gender-Equality-in-Engineering-2014.pdf" TargetMode="External"/><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6660C9-9274-4574-8E17-B01621C8F708}"/>
              </a:ext>
            </a:extLst>
          </p:cNvPr>
          <p:cNvSpPr txBox="1"/>
          <p:nvPr/>
        </p:nvSpPr>
        <p:spPr>
          <a:xfrm>
            <a:off x="401893" y="1224116"/>
            <a:ext cx="968605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You will not be able to turn on your microphone until we open the session up to questions/discussion.</a:t>
            </a:r>
          </a:p>
        </p:txBody>
      </p:sp>
      <p:sp>
        <p:nvSpPr>
          <p:cNvPr id="9" name="TextBox 8">
            <a:extLst>
              <a:ext uri="{FF2B5EF4-FFF2-40B4-BE49-F238E27FC236}">
                <a16:creationId xmlns:a16="http://schemas.microsoft.com/office/drawing/2014/main" id="{B7F35EFF-DF0A-41D9-ABF6-2A52B8CC4D0F}"/>
              </a:ext>
            </a:extLst>
          </p:cNvPr>
          <p:cNvSpPr txBox="1"/>
          <p:nvPr/>
        </p:nvSpPr>
        <p:spPr>
          <a:xfrm>
            <a:off x="401893" y="1768111"/>
            <a:ext cx="11067966"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Please keep your webcam turned off until we have opened the session up to questions/discussion.  If you choose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speak during this time, we’d like to see you!</a:t>
            </a:r>
          </a:p>
        </p:txBody>
      </p:sp>
      <p:sp>
        <p:nvSpPr>
          <p:cNvPr id="10" name="TextBox 9">
            <a:extLst>
              <a:ext uri="{FF2B5EF4-FFF2-40B4-BE49-F238E27FC236}">
                <a16:creationId xmlns:a16="http://schemas.microsoft.com/office/drawing/2014/main" id="{D0535CEE-FFF5-437C-8618-70C675C651B3}"/>
              </a:ext>
            </a:extLst>
          </p:cNvPr>
          <p:cNvSpPr txBox="1"/>
          <p:nvPr/>
        </p:nvSpPr>
        <p:spPr>
          <a:xfrm>
            <a:off x="401893" y="2530344"/>
            <a:ext cx="934121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To control your microphone and webcam, use the two buttons on the far left of the Zoom toolbar:</a:t>
            </a:r>
          </a:p>
        </p:txBody>
      </p:sp>
      <p:sp>
        <p:nvSpPr>
          <p:cNvPr id="11" name="TextBox 10">
            <a:extLst>
              <a:ext uri="{FF2B5EF4-FFF2-40B4-BE49-F238E27FC236}">
                <a16:creationId xmlns:a16="http://schemas.microsoft.com/office/drawing/2014/main" id="{2EFB5042-D83A-41FD-BD70-3FC7D6C89CE3}"/>
              </a:ext>
            </a:extLst>
          </p:cNvPr>
          <p:cNvSpPr txBox="1"/>
          <p:nvPr/>
        </p:nvSpPr>
        <p:spPr>
          <a:xfrm>
            <a:off x="401893" y="4020041"/>
            <a:ext cx="830733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Click the Chat button in the Zoom toolbar to chat with the hosts and other participants:</a:t>
            </a:r>
          </a:p>
        </p:txBody>
      </p:sp>
      <p:pic>
        <p:nvPicPr>
          <p:cNvPr id="14" name="Picture 13">
            <a:extLst>
              <a:ext uri="{FF2B5EF4-FFF2-40B4-BE49-F238E27FC236}">
                <a16:creationId xmlns:a16="http://schemas.microsoft.com/office/drawing/2014/main" id="{8D6BEB88-463B-41B8-B57E-37BB7D0F3358}"/>
              </a:ext>
            </a:extLst>
          </p:cNvPr>
          <p:cNvPicPr>
            <a:picLocks noChangeAspect="1"/>
          </p:cNvPicPr>
          <p:nvPr/>
        </p:nvPicPr>
        <p:blipFill>
          <a:blip r:embed="rId3"/>
          <a:stretch>
            <a:fillRect/>
          </a:stretch>
        </p:blipFill>
        <p:spPr>
          <a:xfrm>
            <a:off x="401893" y="4695296"/>
            <a:ext cx="11013359" cy="432284"/>
          </a:xfrm>
          <a:prstGeom prst="rect">
            <a:avLst/>
          </a:prstGeom>
        </p:spPr>
      </p:pic>
      <p:pic>
        <p:nvPicPr>
          <p:cNvPr id="16" name="Picture 15">
            <a:extLst>
              <a:ext uri="{FF2B5EF4-FFF2-40B4-BE49-F238E27FC236}">
                <a16:creationId xmlns:a16="http://schemas.microsoft.com/office/drawing/2014/main" id="{EEFC6C75-B356-4519-8A3D-B725A1660229}"/>
              </a:ext>
            </a:extLst>
          </p:cNvPr>
          <p:cNvPicPr>
            <a:picLocks noChangeAspect="1"/>
          </p:cNvPicPr>
          <p:nvPr/>
        </p:nvPicPr>
        <p:blipFill>
          <a:blip r:embed="rId4"/>
          <a:stretch>
            <a:fillRect/>
          </a:stretch>
        </p:blipFill>
        <p:spPr>
          <a:xfrm>
            <a:off x="372442" y="3218654"/>
            <a:ext cx="11013359" cy="432284"/>
          </a:xfrm>
          <a:prstGeom prst="rect">
            <a:avLst/>
          </a:prstGeom>
        </p:spPr>
      </p:pic>
    </p:spTree>
    <p:extLst>
      <p:ext uri="{BB962C8B-B14F-4D97-AF65-F5344CB8AC3E}">
        <p14:creationId xmlns:p14="http://schemas.microsoft.com/office/powerpoint/2010/main" val="1014026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stretch>
            <a:fillRect/>
          </a:stretch>
        </p:blipFill>
        <p:spPr>
          <a:xfrm>
            <a:off x="7086023" y="553794"/>
            <a:ext cx="4170938" cy="5900692"/>
          </a:xfrm>
          <a:prstGeom prst="rect">
            <a:avLst/>
          </a:prstGeom>
        </p:spPr>
      </p:pic>
      <p:pic>
        <p:nvPicPr>
          <p:cNvPr id="3" name="Content Placeholder 2"/>
          <p:cNvPicPr>
            <a:picLocks noGrp="1" noChangeAspect="1"/>
          </p:cNvPicPr>
          <p:nvPr>
            <p:ph sz="half" idx="2"/>
          </p:nvPr>
        </p:nvPicPr>
        <p:blipFill>
          <a:blip r:embed="rId4"/>
          <a:stretch>
            <a:fillRect/>
          </a:stretch>
        </p:blipFill>
        <p:spPr>
          <a:xfrm>
            <a:off x="938290" y="1350183"/>
            <a:ext cx="5518010" cy="4310540"/>
          </a:xfrm>
          <a:prstGeom prst="rect">
            <a:avLst/>
          </a:prstGeom>
        </p:spPr>
      </p:pic>
    </p:spTree>
    <p:extLst>
      <p:ext uri="{BB962C8B-B14F-4D97-AF65-F5344CB8AC3E}">
        <p14:creationId xmlns:p14="http://schemas.microsoft.com/office/powerpoint/2010/main" val="1797699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2"/>
          </p:nvPr>
        </p:nvPicPr>
        <p:blipFill rotWithShape="1">
          <a:blip r:embed="rId3"/>
          <a:srcRect l="3039" r="414" b="300"/>
          <a:stretch/>
        </p:blipFill>
        <p:spPr>
          <a:xfrm>
            <a:off x="376250" y="265789"/>
            <a:ext cx="11815026" cy="6272581"/>
          </a:xfrm>
          <a:prstGeom prst="rect">
            <a:avLst/>
          </a:prstGeom>
        </p:spPr>
      </p:pic>
    </p:spTree>
    <p:extLst>
      <p:ext uri="{BB962C8B-B14F-4D97-AF65-F5344CB8AC3E}">
        <p14:creationId xmlns:p14="http://schemas.microsoft.com/office/powerpoint/2010/main" val="1133022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376128" y="517285"/>
            <a:ext cx="7583067" cy="6078302"/>
          </a:xfrm>
          <a:prstGeom prst="rect">
            <a:avLst/>
          </a:prstGeom>
        </p:spPr>
      </p:pic>
    </p:spTree>
    <p:extLst>
      <p:ext uri="{BB962C8B-B14F-4D97-AF65-F5344CB8AC3E}">
        <p14:creationId xmlns:p14="http://schemas.microsoft.com/office/powerpoint/2010/main" val="4072675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5666830-9A19-4E01-8505-D6C7F9AC56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ChangeAspect="1"/>
          </p:cNvPicPr>
          <p:nvPr/>
        </p:nvPicPr>
        <p:blipFill rotWithShape="1">
          <a:blip r:embed="rId3"/>
          <a:srcRect l="19004" r="14707"/>
          <a:stretch/>
        </p:blipFill>
        <p:spPr>
          <a:xfrm>
            <a:off x="4184468" y="9"/>
            <a:ext cx="8035411" cy="6830113"/>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9" name="Freeform: Shape 18">
            <a:extLst>
              <a:ext uri="{FF2B5EF4-FFF2-40B4-BE49-F238E27FC236}">
                <a16:creationId xmlns:a16="http://schemas.microsoft.com/office/drawing/2014/main" id="{AE9FC877-7FB6-4D22-9988-35420644E2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E41809D1-F12E-46BB-B804-5F209D325E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36372" y="1317509"/>
            <a:ext cx="4487993" cy="3101914"/>
          </a:xfrm>
        </p:spPr>
        <p:txBody>
          <a:bodyPr vert="horz" lIns="91440" tIns="45720" rIns="91440" bIns="45720" rtlCol="0" anchor="b">
            <a:normAutofit/>
          </a:bodyPr>
          <a:lstStyle/>
          <a:p>
            <a:r>
              <a:rPr lang="en-US" sz="3700" b="1" dirty="0"/>
              <a:t>Women receive less credit for their work than men in collaborative projects</a:t>
            </a:r>
          </a:p>
        </p:txBody>
      </p:sp>
      <p:sp>
        <p:nvSpPr>
          <p:cNvPr id="23" name="Rectangle 22">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270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5711A0E-A428-4ED1-96CB-33D69FD84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Text&#10;&#10;Description automatically generated">
            <a:extLst>
              <a:ext uri="{FF2B5EF4-FFF2-40B4-BE49-F238E27FC236}">
                <a16:creationId xmlns:a16="http://schemas.microsoft.com/office/drawing/2014/main" id="{37C374E0-7284-49FE-9D9D-638A8A9CC28B}"/>
              </a:ext>
            </a:extLst>
          </p:cNvPr>
          <p:cNvPicPr>
            <a:picLocks noChangeAspect="1"/>
          </p:cNvPicPr>
          <p:nvPr/>
        </p:nvPicPr>
        <p:blipFill rotWithShape="1">
          <a:blip r:embed="rId2"/>
          <a:srcRect l="754"/>
          <a:stretch/>
        </p:blipFill>
        <p:spPr>
          <a:xfrm>
            <a:off x="1228725" y="2427288"/>
            <a:ext cx="6080125" cy="3535363"/>
          </a:xfrm>
          <a:prstGeom prst="rect">
            <a:avLst/>
          </a:prstGeom>
        </p:spPr>
      </p:pic>
      <p:sp>
        <p:nvSpPr>
          <p:cNvPr id="2" name="Title 1">
            <a:extLst>
              <a:ext uri="{FF2B5EF4-FFF2-40B4-BE49-F238E27FC236}">
                <a16:creationId xmlns:a16="http://schemas.microsoft.com/office/drawing/2014/main" id="{A51BF565-6295-43EF-A775-3DFC80A6820A}"/>
              </a:ext>
            </a:extLst>
          </p:cNvPr>
          <p:cNvSpPr>
            <a:spLocks noGrp="1"/>
          </p:cNvSpPr>
          <p:nvPr>
            <p:ph type="title"/>
          </p:nvPr>
        </p:nvSpPr>
        <p:spPr>
          <a:xfrm>
            <a:off x="870204" y="606564"/>
            <a:ext cx="10451592" cy="1325563"/>
          </a:xfrm>
        </p:spPr>
        <p:txBody>
          <a:bodyPr anchor="ctr">
            <a:normAutofit/>
          </a:bodyPr>
          <a:lstStyle/>
          <a:p>
            <a:r>
              <a:rPr lang="en-US" b="1"/>
              <a:t>Most faculty believe that they are fair and unbiased…</a:t>
            </a:r>
            <a:endParaRPr lang="en-US" b="1">
              <a:cs typeface="Calibri Light"/>
            </a:endParaRPr>
          </a:p>
        </p:txBody>
      </p:sp>
      <p:sp>
        <p:nvSpPr>
          <p:cNvPr id="3" name="Content Placeholder 2">
            <a:extLst>
              <a:ext uri="{FF2B5EF4-FFF2-40B4-BE49-F238E27FC236}">
                <a16:creationId xmlns:a16="http://schemas.microsoft.com/office/drawing/2014/main" id="{3352542B-08D9-4D55-92B5-0EB0AED73486}"/>
              </a:ext>
            </a:extLst>
          </p:cNvPr>
          <p:cNvSpPr>
            <a:spLocks noGrp="1"/>
          </p:cNvSpPr>
          <p:nvPr>
            <p:ph idx="1"/>
          </p:nvPr>
        </p:nvSpPr>
        <p:spPr>
          <a:xfrm>
            <a:off x="7391400" y="2427288"/>
            <a:ext cx="3573463" cy="3535363"/>
          </a:xfrm>
        </p:spPr>
        <p:txBody>
          <a:bodyPr vert="horz" wrap="square" lIns="91440" tIns="45720" rIns="91440" bIns="45720" rtlCol="0" anchor="t">
            <a:normAutofit/>
          </a:bodyPr>
          <a:lstStyle/>
          <a:p>
            <a:pPr marL="0" indent="0" fontAlgn="base">
              <a:spcBef>
                <a:spcPts val="600"/>
              </a:spcBef>
              <a:buNone/>
            </a:pPr>
            <a:r>
              <a:rPr lang="en-US" sz="2400" dirty="0"/>
              <a:t>Numerous well-designed studies in leading peer-reviewed journals show that </a:t>
            </a:r>
            <a:r>
              <a:rPr lang="en-US" sz="2400" u="sng" dirty="0"/>
              <a:t>gender bias is widespread and persistent</a:t>
            </a:r>
            <a:r>
              <a:rPr lang="en-US" sz="2400" dirty="0"/>
              <a:t>, despite decades of programs designed to mitigate the problems</a:t>
            </a:r>
            <a:endParaRPr lang="en-US" dirty="0"/>
          </a:p>
        </p:txBody>
      </p:sp>
    </p:spTree>
    <p:extLst>
      <p:ext uri="{BB962C8B-B14F-4D97-AF65-F5344CB8AC3E}">
        <p14:creationId xmlns:p14="http://schemas.microsoft.com/office/powerpoint/2010/main" val="2518719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3B2B54-E890-45CC-B582-726BE17259F6}"/>
              </a:ext>
            </a:extLst>
          </p:cNvPr>
          <p:cNvSpPr>
            <a:spLocks noGrp="1"/>
          </p:cNvSpPr>
          <p:nvPr>
            <p:ph type="title"/>
          </p:nvPr>
        </p:nvSpPr>
        <p:spPr>
          <a:xfrm>
            <a:off x="1171074" y="1396686"/>
            <a:ext cx="3240506" cy="4064628"/>
          </a:xfrm>
        </p:spPr>
        <p:txBody>
          <a:bodyPr>
            <a:normAutofit/>
          </a:bodyPr>
          <a:lstStyle/>
          <a:p>
            <a:pPr algn="ctr"/>
            <a:r>
              <a:rPr lang="en-US" b="1" dirty="0">
                <a:solidFill>
                  <a:srgbClr val="FFFFFF"/>
                </a:solidFill>
              </a:rPr>
              <a:t>Gender Bias and Department Climate</a:t>
            </a:r>
            <a:endParaRPr lang="en-US" b="1" dirty="0">
              <a:solidFill>
                <a:srgbClr val="FFFFFF"/>
              </a:solidFill>
              <a:cs typeface="Calibri Light"/>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26ACE47-A1E5-4BB5-A94B-D5CD5B01DBEC}"/>
              </a:ext>
            </a:extLst>
          </p:cNvPr>
          <p:cNvSpPr>
            <a:spLocks noGrp="1"/>
          </p:cNvSpPr>
          <p:nvPr>
            <p:ph idx="1"/>
          </p:nvPr>
        </p:nvSpPr>
        <p:spPr>
          <a:xfrm>
            <a:off x="5370153" y="1396686"/>
            <a:ext cx="6084785" cy="4954238"/>
          </a:xfrm>
        </p:spPr>
        <p:txBody>
          <a:bodyPr vert="horz" lIns="91440" tIns="45720" rIns="91440" bIns="45720" rtlCol="0" anchor="t">
            <a:normAutofit/>
          </a:bodyPr>
          <a:lstStyle/>
          <a:p>
            <a:pPr fontAlgn="base">
              <a:spcBef>
                <a:spcPts val="800"/>
              </a:spcBef>
            </a:pPr>
            <a:r>
              <a:rPr lang="en-US" sz="2000" dirty="0"/>
              <a:t>Women faculty in science and engineering who were planning to quit their jobs intended to do so most often because of their department’s climate​</a:t>
            </a:r>
            <a:endParaRPr lang="en-US" sz="2000" dirty="0">
              <a:cs typeface="Calibri"/>
            </a:endParaRPr>
          </a:p>
          <a:p>
            <a:pPr fontAlgn="base">
              <a:spcBef>
                <a:spcPts val="800"/>
              </a:spcBef>
            </a:pPr>
            <a:r>
              <a:rPr lang="en-US" sz="2000" dirty="0"/>
              <a:t>Difficulties that women in science face are compounded by the </a:t>
            </a:r>
            <a:r>
              <a:rPr lang="en-US" sz="2000" i="1" dirty="0"/>
              <a:t>differences in how men and women perceive equity and respect </a:t>
            </a:r>
            <a:r>
              <a:rPr lang="en-US" sz="2000" dirty="0"/>
              <a:t>in the work environment, with </a:t>
            </a:r>
            <a:r>
              <a:rPr lang="en-US" sz="2000" i="1" dirty="0"/>
              <a:t>men often being unaware</a:t>
            </a:r>
            <a:r>
              <a:rPr lang="en-US" sz="2000" dirty="0"/>
              <a:t> of the concerns and challenges that women experience</a:t>
            </a:r>
            <a:endParaRPr lang="en-US" sz="2000" dirty="0">
              <a:cs typeface="Calibri" panose="020F0502020204030204"/>
            </a:endParaRPr>
          </a:p>
          <a:p>
            <a:pPr marL="0" indent="0" fontAlgn="base">
              <a:buNone/>
            </a:pPr>
            <a:endParaRPr lang="en-US" sz="1500" dirty="0">
              <a:cs typeface="Calibri" panose="020F0502020204030204"/>
            </a:endParaRPr>
          </a:p>
          <a:p>
            <a:pPr marL="0" indent="0">
              <a:buNone/>
            </a:pPr>
            <a:endParaRPr lang="en-US" sz="1500" dirty="0"/>
          </a:p>
          <a:p>
            <a:pPr marL="0" indent="0">
              <a:buNone/>
            </a:pPr>
            <a:endParaRPr lang="en-US" sz="1500" dirty="0">
              <a:cs typeface="Calibri" panose="020F0502020204030204"/>
            </a:endParaRPr>
          </a:p>
          <a:p>
            <a:pPr fontAlgn="base"/>
            <a:r>
              <a:rPr lang="en-US" sz="1400" dirty="0"/>
              <a:t>Callister R. 2006. The impact of gender and department climate on job satisfaction and intentions to quit for faculty in science and engineering fields. </a:t>
            </a:r>
            <a:r>
              <a:rPr lang="en-US" sz="1400" i="1" dirty="0"/>
              <a:t>J Technol </a:t>
            </a:r>
            <a:r>
              <a:rPr lang="en-US" sz="1400" i="1" dirty="0" err="1"/>
              <a:t>Transf</a:t>
            </a:r>
            <a:r>
              <a:rPr lang="en-US" sz="1400" i="1" dirty="0"/>
              <a:t> </a:t>
            </a:r>
            <a:r>
              <a:rPr lang="en-US" sz="1400" dirty="0"/>
              <a:t>31:367–375. </a:t>
            </a:r>
            <a:r>
              <a:rPr lang="en-US" sz="1400" u="sng" dirty="0">
                <a:hlinkClick r:id="rId2"/>
              </a:rPr>
              <a:t>https://doi.org/10.1007/s10961-006-7208-y</a:t>
            </a:r>
            <a:r>
              <a:rPr lang="en-US" sz="1400" dirty="0"/>
              <a:t>.​</a:t>
            </a:r>
            <a:endParaRPr lang="en-US" sz="1400" dirty="0">
              <a:cs typeface="Calibri"/>
            </a:endParaRPr>
          </a:p>
          <a:p>
            <a:pPr fontAlgn="base"/>
            <a:r>
              <a:rPr lang="en-US" sz="1400" dirty="0"/>
              <a:t>Funk C, Parker K. 2018. Women and men in STEM often at odds over workplace equity. Pew Research Center, Washington, DC.</a:t>
            </a:r>
            <a:endParaRPr lang="en-US" sz="1400" dirty="0">
              <a:cs typeface="Calibri"/>
            </a:endParaRPr>
          </a:p>
          <a:p>
            <a:endParaRPr lang="en-US" sz="1400" dirty="0">
              <a:cs typeface="Calibri"/>
            </a:endParaRPr>
          </a:p>
        </p:txBody>
      </p:sp>
    </p:spTree>
    <p:extLst>
      <p:ext uri="{BB962C8B-B14F-4D97-AF65-F5344CB8AC3E}">
        <p14:creationId xmlns:p14="http://schemas.microsoft.com/office/powerpoint/2010/main" val="3683284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146271" y="726057"/>
            <a:ext cx="9534292" cy="4861931"/>
          </a:xfrm>
          <a:prstGeom prst="rect">
            <a:avLst/>
          </a:prstGeom>
        </p:spPr>
      </p:pic>
    </p:spTree>
    <p:extLst>
      <p:ext uri="{BB962C8B-B14F-4D97-AF65-F5344CB8AC3E}">
        <p14:creationId xmlns:p14="http://schemas.microsoft.com/office/powerpoint/2010/main" val="3620802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46549-A765-475B-BF15-1B88BDE02746}"/>
              </a:ext>
            </a:extLst>
          </p:cNvPr>
          <p:cNvSpPr>
            <a:spLocks noGrp="1"/>
          </p:cNvSpPr>
          <p:nvPr>
            <p:ph type="title"/>
          </p:nvPr>
        </p:nvSpPr>
        <p:spPr>
          <a:xfrm>
            <a:off x="686834" y="1153572"/>
            <a:ext cx="3200400" cy="4461163"/>
          </a:xfrm>
        </p:spPr>
        <p:txBody>
          <a:bodyPr>
            <a:normAutofit/>
          </a:bodyPr>
          <a:lstStyle/>
          <a:p>
            <a:r>
              <a:rPr lang="en-US" b="1">
                <a:solidFill>
                  <a:srgbClr val="FFFFFF"/>
                </a:solidFill>
              </a:rPr>
              <a:t>SIUE Climate Survey Data</a:t>
            </a:r>
            <a:endParaRPr lang="en-US" b="1">
              <a:solidFill>
                <a:srgbClr val="FFFFFF"/>
              </a:solidFill>
              <a:cs typeface="Calibri Light"/>
            </a:endParaRP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E885DC8-85BC-4E4C-A743-113699927394}"/>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fontAlgn="base">
              <a:spcBef>
                <a:spcPts val="800"/>
              </a:spcBef>
              <a:buNone/>
            </a:pPr>
            <a:r>
              <a:rPr lang="en-US" sz="2000" dirty="0"/>
              <a:t>A spring 2020 climate survey of all SIUE faculty (</a:t>
            </a:r>
            <a:r>
              <a:rPr lang="en-US" sz="2000" i="1" dirty="0"/>
              <a:t>n </a:t>
            </a:r>
            <a:r>
              <a:rPr lang="en-US" sz="2000" dirty="0"/>
              <a:t>= 321, 48.4% response rate) revealed significant gender disparities in perception of climate.  For example:   </a:t>
            </a:r>
            <a:endParaRPr lang="en-US" sz="2000" dirty="0">
              <a:cs typeface="Calibri" panose="020F0502020204030204"/>
            </a:endParaRPr>
          </a:p>
          <a:p>
            <a:pPr marL="635000" lvl="1" indent="-342900" fontAlgn="base">
              <a:spcBef>
                <a:spcPts val="800"/>
              </a:spcBef>
              <a:buFont typeface="Arial" panose="05000000000000000000" pitchFamily="2" charset="2"/>
              <a:buChar char="•"/>
              <a:tabLst>
                <a:tab pos="571500" algn="l"/>
              </a:tabLst>
            </a:pPr>
            <a:r>
              <a:rPr lang="en-US" sz="2000" dirty="0"/>
              <a:t>in the School of Engineering 64% of male faculty and 50% of women faculty agreed that their department creates a healthy climate for </a:t>
            </a:r>
            <a:r>
              <a:rPr lang="en-US" sz="2000" i="1" dirty="0"/>
              <a:t>all faculty</a:t>
            </a:r>
            <a:r>
              <a:rPr lang="en-US" sz="2000" dirty="0"/>
              <a:t> </a:t>
            </a:r>
            <a:endParaRPr lang="en-US" sz="2000" dirty="0">
              <a:cs typeface="Calibri" panose="020F0502020204030204"/>
            </a:endParaRPr>
          </a:p>
          <a:p>
            <a:pPr marL="635000" lvl="1" indent="-342900" fontAlgn="base">
              <a:spcBef>
                <a:spcPts val="800"/>
              </a:spcBef>
              <a:buFont typeface="Arial" panose="05000000000000000000" pitchFamily="2" charset="2"/>
              <a:buChar char="•"/>
              <a:tabLst>
                <a:tab pos="571500" algn="l"/>
              </a:tabLst>
            </a:pPr>
            <a:r>
              <a:rPr lang="en-US" sz="2000" dirty="0"/>
              <a:t>in the College of Arts and Sciences 81% of male faculty and 55% of women faculty agreed that their department creates a healthy climate for </a:t>
            </a:r>
            <a:r>
              <a:rPr lang="en-US" sz="2000" i="1" dirty="0"/>
              <a:t>women of color</a:t>
            </a:r>
            <a:r>
              <a:rPr lang="en-US" sz="2000" dirty="0"/>
              <a:t> </a:t>
            </a:r>
            <a:endParaRPr lang="en-US" sz="2000" dirty="0">
              <a:cs typeface="Calibri" panose="020F0502020204030204"/>
            </a:endParaRPr>
          </a:p>
          <a:p>
            <a:pPr marL="635000" lvl="1" indent="-342900" fontAlgn="base">
              <a:spcBef>
                <a:spcPts val="800"/>
              </a:spcBef>
              <a:buFont typeface="Arial" panose="05000000000000000000" pitchFamily="2" charset="2"/>
              <a:buChar char="•"/>
              <a:tabLst>
                <a:tab pos="571500" algn="l"/>
              </a:tabLst>
            </a:pPr>
            <a:r>
              <a:rPr lang="en-US" sz="2000" dirty="0"/>
              <a:t>in the School of Education, Health and Human Behavior 100% of male faculty and 50% of female faculty agreed that their department creates a healthy climate for </a:t>
            </a:r>
            <a:r>
              <a:rPr lang="en-US" sz="2000" i="1" dirty="0"/>
              <a:t>international women.</a:t>
            </a:r>
            <a:r>
              <a:rPr lang="en-US" sz="2000" dirty="0"/>
              <a:t>   </a:t>
            </a:r>
            <a:endParaRPr lang="en-US" sz="2000" dirty="0">
              <a:cs typeface="Calibri"/>
            </a:endParaRPr>
          </a:p>
          <a:p>
            <a:pPr marL="635000" lvl="1" indent="-342900">
              <a:spcBef>
                <a:spcPts val="800"/>
              </a:spcBef>
              <a:buFont typeface="Arial" panose="05000000000000000000" pitchFamily="2" charset="2"/>
            </a:pPr>
            <a:endParaRPr lang="en-US" sz="2000" dirty="0">
              <a:cs typeface="Calibri"/>
            </a:endParaRPr>
          </a:p>
          <a:p>
            <a:pPr marL="292100" lvl="1" indent="0">
              <a:spcBef>
                <a:spcPts val="800"/>
              </a:spcBef>
              <a:buNone/>
            </a:pPr>
            <a:endParaRPr lang="en-US" sz="2000" dirty="0">
              <a:cs typeface="Calibri"/>
            </a:endParaRPr>
          </a:p>
          <a:p>
            <a:pPr marL="0" indent="0">
              <a:spcBef>
                <a:spcPts val="0"/>
              </a:spcBef>
              <a:buNone/>
            </a:pPr>
            <a:r>
              <a:rPr lang="en-US" sz="1300" dirty="0"/>
              <a:t>1-2pm CST Join Meeting ID: 977 0126 5019</a:t>
            </a:r>
            <a:endParaRPr lang="en-US" sz="1300" dirty="0">
              <a:cs typeface="Calibri" panose="020F0502020204030204"/>
            </a:endParaRPr>
          </a:p>
          <a:p>
            <a:pPr marL="0" indent="0">
              <a:spcBef>
                <a:spcPts val="0"/>
              </a:spcBef>
              <a:buNone/>
            </a:pPr>
            <a:r>
              <a:rPr lang="en-US" sz="1300" dirty="0"/>
              <a:t>Passcode: 509437 </a:t>
            </a:r>
            <a:endParaRPr lang="en-US" sz="1300" dirty="0">
              <a:cs typeface="Calibri" panose="020F0502020204030204"/>
            </a:endParaRPr>
          </a:p>
          <a:p>
            <a:pPr marL="0" indent="0">
              <a:spcBef>
                <a:spcPts val="0"/>
              </a:spcBef>
              <a:buNone/>
            </a:pPr>
            <a:r>
              <a:rPr lang="en-US" sz="1300" dirty="0"/>
              <a:t>What Faculty Say About SIUE’s Climate</a:t>
            </a:r>
            <a:endParaRPr lang="en-US" sz="1300" dirty="0">
              <a:cs typeface="Calibri" panose="020F0502020204030204"/>
            </a:endParaRPr>
          </a:p>
          <a:p>
            <a:pPr marL="0" indent="0">
              <a:spcBef>
                <a:spcPts val="0"/>
              </a:spcBef>
              <a:buNone/>
            </a:pPr>
            <a:r>
              <a:rPr lang="en-US" sz="1300" dirty="0"/>
              <a:t>Matt Feldmann, PhD, Tom Withee, MS, Susan Morgan, PhD, P.E.</a:t>
            </a:r>
            <a:endParaRPr lang="en-US" sz="1300" dirty="0">
              <a:cs typeface="Calibri" panose="020F0502020204030204"/>
            </a:endParaRPr>
          </a:p>
          <a:p>
            <a:pPr marL="0" indent="0">
              <a:buNone/>
            </a:pPr>
            <a:endParaRPr lang="en-US" sz="1300">
              <a:cs typeface="Calibri" panose="020F0502020204030204"/>
            </a:endParaRPr>
          </a:p>
        </p:txBody>
      </p:sp>
    </p:spTree>
    <p:extLst>
      <p:ext uri="{BB962C8B-B14F-4D97-AF65-F5344CB8AC3E}">
        <p14:creationId xmlns:p14="http://schemas.microsoft.com/office/powerpoint/2010/main" val="1606979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7C59BEC-C4CC-4741-B975-08C543178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Arc 28">
            <a:extLst>
              <a:ext uri="{FF2B5EF4-FFF2-40B4-BE49-F238E27FC236}">
                <a16:creationId xmlns:a16="http://schemas.microsoft.com/office/drawing/2014/main" id="{72DEF309-605D-4117-9340-6D589B6C3A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F768A37C-1457-4CE0-AF2A-4F780739EA56}"/>
              </a:ext>
            </a:extLst>
          </p:cNvPr>
          <p:cNvSpPr>
            <a:spLocks noGrp="1"/>
          </p:cNvSpPr>
          <p:nvPr>
            <p:ph type="title"/>
          </p:nvPr>
        </p:nvSpPr>
        <p:spPr>
          <a:xfrm>
            <a:off x="838200" y="365125"/>
            <a:ext cx="10515599" cy="1325563"/>
          </a:xfrm>
        </p:spPr>
        <p:txBody>
          <a:bodyPr>
            <a:normAutofit/>
          </a:bodyPr>
          <a:lstStyle/>
          <a:p>
            <a:r>
              <a:rPr lang="en-US" b="1">
                <a:ea typeface="+mn-lt"/>
                <a:cs typeface="+mn-lt"/>
              </a:rPr>
              <a:t>Diversity and Inclusion</a:t>
            </a:r>
            <a:endParaRPr lang="en-US" b="1">
              <a:cs typeface="Calibri Light"/>
            </a:endParaRPr>
          </a:p>
        </p:txBody>
      </p:sp>
      <p:sp>
        <p:nvSpPr>
          <p:cNvPr id="3" name="Content Placeholder 2">
            <a:extLst>
              <a:ext uri="{FF2B5EF4-FFF2-40B4-BE49-F238E27FC236}">
                <a16:creationId xmlns:a16="http://schemas.microsoft.com/office/drawing/2014/main" id="{2717CDD2-7801-4773-AA0D-9539606389B0}"/>
              </a:ext>
            </a:extLst>
          </p:cNvPr>
          <p:cNvSpPr>
            <a:spLocks noGrp="1"/>
          </p:cNvSpPr>
          <p:nvPr>
            <p:ph idx="1"/>
          </p:nvPr>
        </p:nvSpPr>
        <p:spPr>
          <a:xfrm>
            <a:off x="838200" y="1825625"/>
            <a:ext cx="5393361" cy="4351338"/>
          </a:xfrm>
        </p:spPr>
        <p:txBody>
          <a:bodyPr vert="horz" lIns="0" tIns="45720" rIns="0" bIns="45720" rtlCol="0" anchor="t">
            <a:normAutofit/>
          </a:bodyPr>
          <a:lstStyle/>
          <a:p>
            <a:pPr marL="287020" lvl="1" indent="0">
              <a:buNone/>
            </a:pPr>
            <a:r>
              <a:rPr lang="en-US" sz="2000" dirty="0">
                <a:ea typeface="+mn-lt"/>
                <a:cs typeface="+mn-lt"/>
              </a:rPr>
              <a:t>We can hire a wide range of diverse employees, but if they don't feel </a:t>
            </a:r>
            <a:r>
              <a:rPr lang="en-US" sz="2000" i="1" dirty="0">
                <a:ea typeface="+mn-lt"/>
                <a:cs typeface="+mn-lt"/>
              </a:rPr>
              <a:t>included</a:t>
            </a:r>
            <a:r>
              <a:rPr lang="en-US" sz="2000" dirty="0">
                <a:ea typeface="+mn-lt"/>
                <a:cs typeface="+mn-lt"/>
              </a:rPr>
              <a:t> and </a:t>
            </a:r>
            <a:r>
              <a:rPr lang="en-US" sz="2000" i="1" dirty="0">
                <a:ea typeface="+mn-lt"/>
                <a:cs typeface="+mn-lt"/>
              </a:rPr>
              <a:t>equal</a:t>
            </a:r>
            <a:r>
              <a:rPr lang="en-US" sz="2000" dirty="0">
                <a:ea typeface="+mn-lt"/>
                <a:cs typeface="+mn-lt"/>
              </a:rPr>
              <a:t>, they aren't going to contribute their diverse ideas and experiences equally. </a:t>
            </a:r>
          </a:p>
          <a:p>
            <a:pPr marL="1083945" lvl="2" indent="-393700">
              <a:spcBef>
                <a:spcPts val="400"/>
              </a:spcBef>
              <a:buAutoNum type="romanLcPeriod"/>
            </a:pPr>
            <a:r>
              <a:rPr lang="en-US" dirty="0">
                <a:ea typeface="+mn-lt"/>
                <a:cs typeface="+mn-lt"/>
              </a:rPr>
              <a:t>Mentors</a:t>
            </a:r>
          </a:p>
          <a:p>
            <a:pPr marL="1083945" lvl="2" indent="-393700">
              <a:spcBef>
                <a:spcPts val="400"/>
              </a:spcBef>
              <a:buAutoNum type="romanLcPeriod"/>
            </a:pPr>
            <a:r>
              <a:rPr lang="en-US" dirty="0">
                <a:ea typeface="+mn-lt"/>
                <a:cs typeface="+mn-lt"/>
              </a:rPr>
              <a:t>Cluster hires</a:t>
            </a:r>
          </a:p>
          <a:p>
            <a:pPr marL="1083945" lvl="2" indent="-393700">
              <a:spcBef>
                <a:spcPts val="400"/>
              </a:spcBef>
              <a:buAutoNum type="romanLcPeriod"/>
            </a:pPr>
            <a:r>
              <a:rPr lang="en-US" dirty="0">
                <a:ea typeface="+mn-lt"/>
                <a:cs typeface="+mn-lt"/>
              </a:rPr>
              <a:t>Department climate</a:t>
            </a:r>
          </a:p>
          <a:p>
            <a:pPr marL="1083945" lvl="2" indent="-393700">
              <a:spcBef>
                <a:spcPts val="400"/>
              </a:spcBef>
              <a:buAutoNum type="romanLcPeriod"/>
            </a:pPr>
            <a:r>
              <a:rPr lang="en-US" dirty="0">
                <a:ea typeface="+mn-lt"/>
                <a:cs typeface="+mn-lt"/>
              </a:rPr>
              <a:t>Etc.</a:t>
            </a:r>
          </a:p>
          <a:p>
            <a:pPr marL="287020" lvl="1" indent="0">
              <a:buNone/>
            </a:pPr>
            <a:endParaRPr lang="en-US" sz="2000" dirty="0">
              <a:ea typeface="+mn-lt"/>
              <a:cs typeface="+mn-lt"/>
            </a:endParaRPr>
          </a:p>
          <a:p>
            <a:pPr marL="287020" lvl="1" indent="0">
              <a:buNone/>
            </a:pPr>
            <a:r>
              <a:rPr lang="en-US" sz="2000" dirty="0">
                <a:ea typeface="+mn-lt"/>
                <a:cs typeface="+mn-lt"/>
              </a:rPr>
              <a:t>Diversity makes us stronger, through Personal, Professional, and Program Growth.</a:t>
            </a:r>
          </a:p>
          <a:p>
            <a:pPr marL="690245" lvl="2" indent="0">
              <a:spcBef>
                <a:spcPts val="400"/>
              </a:spcBef>
              <a:buNone/>
            </a:pPr>
            <a:endParaRPr lang="en-US" dirty="0">
              <a:ea typeface="+mn-lt"/>
              <a:cs typeface="+mn-lt"/>
            </a:endParaRPr>
          </a:p>
          <a:p>
            <a:pPr marL="1083945" lvl="2" indent="-393700">
              <a:spcBef>
                <a:spcPts val="400"/>
              </a:spcBef>
              <a:buFont typeface="Calibri Light" panose="020F0302020204030204"/>
              <a:buAutoNum type="romanLcPeriod"/>
            </a:pPr>
            <a:endParaRPr lang="en-US" dirty="0">
              <a:ea typeface="+mn-lt"/>
              <a:cs typeface="+mn-lt"/>
            </a:endParaRPr>
          </a:p>
          <a:p>
            <a:pPr marL="0" indent="0">
              <a:spcBef>
                <a:spcPts val="0"/>
              </a:spcBef>
              <a:spcAft>
                <a:spcPts val="0"/>
              </a:spcAft>
              <a:buNone/>
            </a:pPr>
            <a:endParaRPr lang="en-US" sz="2000" b="1" u="sng" dirty="0">
              <a:ea typeface="+mn-lt"/>
              <a:cs typeface="+mn-lt"/>
            </a:endParaRPr>
          </a:p>
          <a:p>
            <a:pPr marL="383540" lvl="1">
              <a:spcBef>
                <a:spcPts val="0"/>
              </a:spcBef>
              <a:spcAft>
                <a:spcPts val="0"/>
              </a:spcAft>
              <a:buAutoNum type="arabicPeriod"/>
            </a:pPr>
            <a:endParaRPr lang="en-US" sz="2000" dirty="0">
              <a:cs typeface="Calibri"/>
            </a:endParaRPr>
          </a:p>
        </p:txBody>
      </p:sp>
      <p:sp>
        <p:nvSpPr>
          <p:cNvPr id="31" name="Oval 30">
            <a:extLst>
              <a:ext uri="{FF2B5EF4-FFF2-40B4-BE49-F238E27FC236}">
                <a16:creationId xmlns:a16="http://schemas.microsoft.com/office/drawing/2014/main"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5" descr="Group">
            <a:extLst>
              <a:ext uri="{FF2B5EF4-FFF2-40B4-BE49-F238E27FC236}">
                <a16:creationId xmlns:a16="http://schemas.microsoft.com/office/drawing/2014/main" id="{C99FD073-AAE2-4337-B699-614801BE53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109962" y="1929820"/>
            <a:ext cx="4221597" cy="4221597"/>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
        <p:nvSpPr>
          <p:cNvPr id="5" name="Rectangle 4">
            <a:extLst>
              <a:ext uri="{FF2B5EF4-FFF2-40B4-BE49-F238E27FC236}">
                <a16:creationId xmlns:a16="http://schemas.microsoft.com/office/drawing/2014/main" id="{67A7A81F-DF51-42FD-8362-B52C3A579F78}"/>
              </a:ext>
            </a:extLst>
          </p:cNvPr>
          <p:cNvSpPr/>
          <p:nvPr/>
        </p:nvSpPr>
        <p:spPr>
          <a:xfrm>
            <a:off x="444125" y="5925066"/>
            <a:ext cx="11379280" cy="338554"/>
          </a:xfrm>
          <a:prstGeom prst="rect">
            <a:avLst/>
          </a:prstGeom>
        </p:spPr>
        <p:txBody>
          <a:bodyPr wrap="square" lIns="91440" tIns="45720" rIns="91440" bIns="45720" anchor="t">
            <a:spAutoFit/>
          </a:bodyPr>
          <a:lstStyle/>
          <a:p>
            <a:pPr>
              <a:spcAft>
                <a:spcPts val="600"/>
              </a:spcAft>
            </a:pPr>
            <a:r>
              <a:rPr lang="en-US" sz="1600" dirty="0">
                <a:hlinkClick r:id="rId4"/>
              </a:rPr>
              <a:t>https://www2.deloitte.com/content/dam/Deloitte/us/Documents/about-deloitte/us-inclus-millennial-influence-120215.pdf</a:t>
            </a:r>
            <a:endParaRPr lang="en-US" sz="1600">
              <a:cs typeface="Calibri" panose="020F0502020204030204"/>
            </a:endParaRPr>
          </a:p>
        </p:txBody>
      </p:sp>
    </p:spTree>
    <p:extLst>
      <p:ext uri="{BB962C8B-B14F-4D97-AF65-F5344CB8AC3E}">
        <p14:creationId xmlns:p14="http://schemas.microsoft.com/office/powerpoint/2010/main" val="2405790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F7EBAE4-9945-4473-9E34-B2C66EA0F0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89A54CC-4846-4F3C-9922-2623CC48DE3A}"/>
              </a:ext>
            </a:extLst>
          </p:cNvPr>
          <p:cNvSpPr>
            <a:spLocks noGrp="1"/>
          </p:cNvSpPr>
          <p:nvPr>
            <p:ph type="title"/>
          </p:nvPr>
        </p:nvSpPr>
        <p:spPr>
          <a:xfrm>
            <a:off x="838200" y="365125"/>
            <a:ext cx="5393361" cy="1325563"/>
          </a:xfrm>
        </p:spPr>
        <p:txBody>
          <a:bodyPr>
            <a:normAutofit/>
          </a:bodyPr>
          <a:lstStyle/>
          <a:p>
            <a:r>
              <a:rPr lang="en-US"/>
              <a:t>National Science Foundation:  ADVANCE</a:t>
            </a:r>
          </a:p>
        </p:txBody>
      </p:sp>
      <p:sp>
        <p:nvSpPr>
          <p:cNvPr id="3" name="Content Placeholder 2">
            <a:extLst>
              <a:ext uri="{FF2B5EF4-FFF2-40B4-BE49-F238E27FC236}">
                <a16:creationId xmlns:a16="http://schemas.microsoft.com/office/drawing/2014/main" id="{9CEC9B2F-5477-48D2-A01B-702DBB30DD74}"/>
              </a:ext>
            </a:extLst>
          </p:cNvPr>
          <p:cNvSpPr>
            <a:spLocks noGrp="1"/>
          </p:cNvSpPr>
          <p:nvPr>
            <p:ph idx="1"/>
          </p:nvPr>
        </p:nvSpPr>
        <p:spPr>
          <a:xfrm>
            <a:off x="838200" y="1825625"/>
            <a:ext cx="5393361" cy="4351338"/>
          </a:xfrm>
        </p:spPr>
        <p:txBody>
          <a:bodyPr vert="horz" lIns="91440" tIns="45720" rIns="91440" bIns="45720" rtlCol="0">
            <a:normAutofit/>
          </a:bodyPr>
          <a:lstStyle/>
          <a:p>
            <a:pPr marL="0" indent="0">
              <a:buNone/>
            </a:pPr>
            <a:r>
              <a:rPr lang="en-US"/>
              <a:t>Fortunately, several studies provide evidence that programs designed to raise conscious awareness of gender bias can </a:t>
            </a:r>
            <a:r>
              <a:rPr lang="en-US" u="sng"/>
              <a:t>improve equity.</a:t>
            </a:r>
            <a:endParaRPr lang="en-US" u="sng">
              <a:cs typeface="Calibri"/>
            </a:endParaRPr>
          </a:p>
        </p:txBody>
      </p:sp>
      <p:pic>
        <p:nvPicPr>
          <p:cNvPr id="5" name="Picture 5" descr="A picture containing logo&#10;&#10;Description automatically generated">
            <a:extLst>
              <a:ext uri="{FF2B5EF4-FFF2-40B4-BE49-F238E27FC236}">
                <a16:creationId xmlns:a16="http://schemas.microsoft.com/office/drawing/2014/main" id="{1B6E9D77-43ED-4ECD-813A-B1C2552B5A58}"/>
              </a:ext>
            </a:extLst>
          </p:cNvPr>
          <p:cNvPicPr>
            <a:picLocks noChangeAspect="1"/>
          </p:cNvPicPr>
          <p:nvPr/>
        </p:nvPicPr>
        <p:blipFill rotWithShape="1">
          <a:blip r:embed="rId2"/>
          <a:srcRect r="3" b="3"/>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9" name="Arc 18">
            <a:extLst>
              <a:ext uri="{FF2B5EF4-FFF2-40B4-BE49-F238E27FC236}">
                <a16:creationId xmlns:a16="http://schemas.microsoft.com/office/drawing/2014/main"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Oval 20">
            <a:extLst>
              <a:ext uri="{FF2B5EF4-FFF2-40B4-BE49-F238E27FC236}">
                <a16:creationId xmlns:a16="http://schemas.microsoft.com/office/drawing/2014/main"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819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9AFC454B-A080-4D23-B177-6D5356C6E6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0522C2C-7B5C-48A7-A969-03941E5D2E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D6EE29F2-D77F-4BD0-A20B-334D316A1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22D09ED2-868F-42C6-866E-F92E0CEF3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ctrTitle"/>
          </p:nvPr>
        </p:nvSpPr>
        <p:spPr>
          <a:xfrm>
            <a:off x="4038600" y="1939159"/>
            <a:ext cx="7644627" cy="2751086"/>
          </a:xfrm>
        </p:spPr>
        <p:txBody>
          <a:bodyPr>
            <a:normAutofit/>
          </a:bodyPr>
          <a:lstStyle/>
          <a:p>
            <a:r>
              <a:rPr lang="en-US" sz="4700" b="1" dirty="0"/>
              <a:t>Improving the Climate for SIUE’s Women Faculty: </a:t>
            </a:r>
            <a:r>
              <a:rPr lang="en-US" sz="4700" b="1" dirty="0" smtClean="0"/>
              <a:t/>
            </a:r>
            <a:br>
              <a:rPr lang="en-US" sz="4700" b="1" dirty="0" smtClean="0"/>
            </a:br>
            <a:r>
              <a:rPr lang="en-US" sz="4700" b="1" dirty="0" smtClean="0"/>
              <a:t>Steps </a:t>
            </a:r>
            <a:r>
              <a:rPr lang="en-US" sz="4700" b="1" dirty="0"/>
              <a:t>for Interrupting Bias and Fostering Inclusion</a:t>
            </a:r>
          </a:p>
        </p:txBody>
      </p:sp>
      <p:sp>
        <p:nvSpPr>
          <p:cNvPr id="3" name="Subtitle 2"/>
          <p:cNvSpPr>
            <a:spLocks noGrp="1"/>
          </p:cNvSpPr>
          <p:nvPr>
            <p:ph type="subTitle" idx="1"/>
          </p:nvPr>
        </p:nvSpPr>
        <p:spPr>
          <a:xfrm>
            <a:off x="4038600" y="4960531"/>
            <a:ext cx="7644627" cy="1151232"/>
          </a:xfrm>
        </p:spPr>
        <p:txBody>
          <a:bodyPr>
            <a:normAutofit lnSpcReduction="10000"/>
          </a:bodyPr>
          <a:lstStyle/>
          <a:p>
            <a:r>
              <a:rPr lang="en-US" b="1" dirty="0"/>
              <a:t>Southern Illinois University Edwardsville</a:t>
            </a:r>
          </a:p>
          <a:p>
            <a:r>
              <a:rPr lang="en-US" b="1" dirty="0"/>
              <a:t>Diversity Day 2020</a:t>
            </a:r>
            <a:br>
              <a:rPr lang="en-US" b="1" dirty="0"/>
            </a:br>
            <a:r>
              <a:rPr lang="en-US" b="1" dirty="0"/>
              <a:t>October 15, 2020 </a:t>
            </a:r>
          </a:p>
        </p:txBody>
      </p:sp>
    </p:spTree>
    <p:extLst>
      <p:ext uri="{BB962C8B-B14F-4D97-AF65-F5344CB8AC3E}">
        <p14:creationId xmlns:p14="http://schemas.microsoft.com/office/powerpoint/2010/main" val="4137313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CA5F87-1D1E-45CB-8D83-FC7EEFAD99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srcRect l="18801" t="9091" r="188"/>
          <a:stretch/>
        </p:blipFill>
        <p:spPr>
          <a:xfrm>
            <a:off x="20" y="10"/>
            <a:ext cx="8668492" cy="6857990"/>
          </a:xfrm>
          <a:prstGeom prst="rect">
            <a:avLst/>
          </a:prstGeom>
        </p:spPr>
      </p:pic>
      <p:sp>
        <p:nvSpPr>
          <p:cNvPr id="12" name="Rectangle 11">
            <a:extLst>
              <a:ext uri="{FF2B5EF4-FFF2-40B4-BE49-F238E27FC236}">
                <a16:creationId xmlns:a16="http://schemas.microsoft.com/office/drawing/2014/main" id="{7CCFC2C6-6238-4A2F-93DE-2ADF74AF63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848600" y="1122363"/>
            <a:ext cx="4023360" cy="3204134"/>
          </a:xfrm>
        </p:spPr>
        <p:txBody>
          <a:bodyPr vert="horz" lIns="91440" tIns="45720" rIns="91440" bIns="45720" rtlCol="0" anchor="b">
            <a:normAutofit/>
          </a:bodyPr>
          <a:lstStyle/>
          <a:p>
            <a:r>
              <a:rPr lang="en-US" sz="4800" b="1"/>
              <a:t>Being an Advocate &amp; Ally </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8213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5F9A-59E9-4777-8053-CEEF12C3814A}"/>
              </a:ext>
            </a:extLst>
          </p:cNvPr>
          <p:cNvSpPr>
            <a:spLocks noGrp="1"/>
          </p:cNvSpPr>
          <p:nvPr>
            <p:ph type="title"/>
          </p:nvPr>
        </p:nvSpPr>
        <p:spPr>
          <a:xfrm>
            <a:off x="648929" y="629266"/>
            <a:ext cx="4944152" cy="1622321"/>
          </a:xfrm>
        </p:spPr>
        <p:txBody>
          <a:bodyPr>
            <a:normAutofit/>
          </a:bodyPr>
          <a:lstStyle/>
          <a:p>
            <a:r>
              <a:rPr lang="en-US" b="1" dirty="0">
                <a:cs typeface="Calibri Light"/>
              </a:rPr>
              <a:t>Assessing Bias</a:t>
            </a:r>
            <a:endParaRPr lang="en-US" b="1">
              <a:cs typeface="Calibri Light"/>
            </a:endParaRPr>
          </a:p>
        </p:txBody>
      </p:sp>
      <p:sp>
        <p:nvSpPr>
          <p:cNvPr id="5" name="Content Placeholder 4"/>
          <p:cNvSpPr>
            <a:spLocks noGrp="1"/>
          </p:cNvSpPr>
          <p:nvPr>
            <p:ph idx="1"/>
          </p:nvPr>
        </p:nvSpPr>
        <p:spPr>
          <a:xfrm>
            <a:off x="648930" y="2438400"/>
            <a:ext cx="4944151" cy="3785419"/>
          </a:xfrm>
        </p:spPr>
        <p:txBody>
          <a:bodyPr vert="horz" lIns="91440" tIns="45720" rIns="91440" bIns="45720" rtlCol="0">
            <a:normAutofit/>
          </a:bodyPr>
          <a:lstStyle/>
          <a:p>
            <a:r>
              <a:rPr lang="en-US" sz="2400"/>
              <a:t>Take an implicit bias test in private. </a:t>
            </a:r>
            <a:br>
              <a:rPr lang="en-US" sz="2400"/>
            </a:br>
            <a:endParaRPr lang="en-US" sz="2400">
              <a:cs typeface="Calibri"/>
            </a:endParaRPr>
          </a:p>
          <a:p>
            <a:r>
              <a:rPr lang="en-US" sz="2400">
                <a:ea typeface="+mn-lt"/>
                <a:cs typeface="+mn-lt"/>
              </a:rPr>
              <a:t>Harvard </a:t>
            </a:r>
            <a:r>
              <a:rPr lang="en-US" sz="2400">
                <a:ea typeface="+mn-lt"/>
                <a:cs typeface="+mn-lt"/>
                <a:hlinkClick r:id="rId2"/>
              </a:rPr>
              <a:t>Implicit Bias Test</a:t>
            </a:r>
            <a:r>
              <a:rPr lang="en-US" sz="2400">
                <a:ea typeface="+mn-lt"/>
                <a:cs typeface="+mn-lt"/>
              </a:rPr>
              <a:t/>
            </a:r>
            <a:br>
              <a:rPr lang="en-US" sz="2400">
                <a:ea typeface="+mn-lt"/>
                <a:cs typeface="+mn-lt"/>
              </a:rPr>
            </a:br>
            <a:endParaRPr lang="en-US" sz="2400">
              <a:ea typeface="+mn-lt"/>
              <a:cs typeface="+mn-lt"/>
            </a:endParaRPr>
          </a:p>
          <a:p>
            <a:r>
              <a:rPr lang="en-US" sz="2400"/>
              <a:t>We all have personal biases – many are unconscious, yet the contribute to inequalities. </a:t>
            </a:r>
            <a:endParaRPr lang="en-US" sz="2400">
              <a:cs typeface="Calibri"/>
            </a:endParaRPr>
          </a:p>
        </p:txBody>
      </p:sp>
      <p:sp>
        <p:nvSpPr>
          <p:cNvPr id="14" name="Rectangle 13">
            <a:extLst>
              <a:ext uri="{FF2B5EF4-FFF2-40B4-BE49-F238E27FC236}">
                <a16:creationId xmlns:a16="http://schemas.microsoft.com/office/drawing/2014/main" id="{46F7435D-E3DB-47B1-BA61-B00ACC83A9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6904709" y="1751212"/>
            <a:ext cx="4475531" cy="3352328"/>
          </a:xfrm>
          <a:prstGeom prst="rect">
            <a:avLst/>
          </a:prstGeom>
          <a:effectLst/>
        </p:spPr>
      </p:pic>
      <p:sp>
        <p:nvSpPr>
          <p:cNvPr id="7" name="AutoShape 2" descr="Project Implicit Demonstration Site — Action Teach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365760" y="6176963"/>
            <a:ext cx="11480800" cy="369332"/>
          </a:xfrm>
          <a:prstGeom prst="rect">
            <a:avLst/>
          </a:prstGeom>
          <a:noFill/>
        </p:spPr>
        <p:txBody>
          <a:bodyPr wrap="square" rtlCol="0">
            <a:spAutoFit/>
          </a:bodyPr>
          <a:lstStyle/>
          <a:p>
            <a:pPr>
              <a:spcAft>
                <a:spcPts val="600"/>
              </a:spcAft>
            </a:pPr>
            <a:r>
              <a:rPr lang="en-US" dirty="0"/>
              <a:t>Tips adapted from </a:t>
            </a:r>
            <a:r>
              <a:rPr lang="en-US" dirty="0">
                <a:hlinkClick r:id="rId4"/>
              </a:rPr>
              <a:t>Roger Green </a:t>
            </a:r>
            <a:r>
              <a:rPr lang="en-US" dirty="0"/>
              <a:t>(2014). </a:t>
            </a:r>
            <a:endParaRPr lang="en-US"/>
          </a:p>
        </p:txBody>
      </p:sp>
    </p:spTree>
    <p:extLst>
      <p:ext uri="{BB962C8B-B14F-4D97-AF65-F5344CB8AC3E}">
        <p14:creationId xmlns:p14="http://schemas.microsoft.com/office/powerpoint/2010/main" val="1918791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A4D33-E718-4431-8E67-D20539B63B7A}"/>
              </a:ext>
            </a:extLst>
          </p:cNvPr>
          <p:cNvSpPr>
            <a:spLocks noGrp="1"/>
          </p:cNvSpPr>
          <p:nvPr>
            <p:ph type="title"/>
          </p:nvPr>
        </p:nvSpPr>
        <p:spPr/>
        <p:txBody>
          <a:bodyPr/>
          <a:lstStyle/>
          <a:p>
            <a:pPr algn="ctr"/>
            <a:r>
              <a:rPr lang="en-US" b="1" dirty="0">
                <a:cs typeface="Calibri Light"/>
              </a:rPr>
              <a:t>Recognizing Bias </a:t>
            </a:r>
          </a:p>
        </p:txBody>
      </p:sp>
      <p:sp>
        <p:nvSpPr>
          <p:cNvPr id="3" name="Content Placeholder 2"/>
          <p:cNvSpPr>
            <a:spLocks noGrp="1"/>
          </p:cNvSpPr>
          <p:nvPr>
            <p:ph sz="half" idx="4294967295"/>
          </p:nvPr>
        </p:nvSpPr>
        <p:spPr>
          <a:xfrm>
            <a:off x="1124414" y="1714113"/>
            <a:ext cx="4967868" cy="4211948"/>
          </a:xfrm>
        </p:spPr>
        <p:txBody>
          <a:bodyPr vert="horz" lIns="91440" tIns="45720" rIns="91440" bIns="45720" rtlCol="0" anchor="t">
            <a:normAutofit/>
          </a:bodyPr>
          <a:lstStyle/>
          <a:p>
            <a:r>
              <a:rPr lang="en-US" dirty="0"/>
              <a:t>Well-intentioned faculty may not recognize unconscious bias and its impact on committee discussions and outcomes. </a:t>
            </a:r>
          </a:p>
          <a:p>
            <a:r>
              <a:rPr lang="en-US" dirty="0"/>
              <a:t>It is important to recognize common forms of unconscious bias and resistance – making a plan to effectively respond. </a:t>
            </a:r>
          </a:p>
        </p:txBody>
      </p:sp>
      <p:sp>
        <p:nvSpPr>
          <p:cNvPr id="5" name="AutoShape 2" descr="Amazon.com: Faculty Diversity: Removing the Barriers eBook: Moody, JoAnn:  Kindle Store"/>
          <p:cNvSpPr>
            <a:spLocks noGrp="1" noChangeAspect="1" noChangeArrowheads="1"/>
          </p:cNvSpPr>
          <p:nvPr>
            <p:ph sz="half" idx="4294967295"/>
          </p:nvPr>
        </p:nvSpPr>
        <p:spPr bwMode="auto">
          <a:xfrm>
            <a:off x="6447560" y="1825625"/>
            <a:ext cx="5337463" cy="43513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i="1" dirty="0">
                <a:hlinkClick r:id="rId2"/>
              </a:rPr>
              <a:t>Faculty Diversity: Removing Barriers </a:t>
            </a:r>
            <a:r>
              <a:rPr lang="en-US" dirty="0"/>
              <a:t>is an excellent resource, providing several tactics for handling resistance. </a:t>
            </a:r>
          </a:p>
          <a:p>
            <a:pPr marL="0" indent="0">
              <a:buNone/>
            </a:pPr>
            <a:endParaRPr lang="en-US" dirty="0"/>
          </a:p>
          <a:p>
            <a:pPr marL="0" indent="0">
              <a:buNone/>
            </a:pPr>
            <a:endParaRPr lang="en-US" dirty="0"/>
          </a:p>
        </p:txBody>
      </p:sp>
      <p:sp>
        <p:nvSpPr>
          <p:cNvPr id="7" name="AutoShape 4" descr="Amazon.com: Faculty Diversity: Removing the Barriers eBook: Moody, JoAnn:  Kindle Sto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7515379" y="3586650"/>
            <a:ext cx="1743075" cy="2619375"/>
          </a:xfrm>
          <a:prstGeom prst="rect">
            <a:avLst/>
          </a:prstGeom>
        </p:spPr>
      </p:pic>
      <p:sp>
        <p:nvSpPr>
          <p:cNvPr id="9" name="TextBox 8"/>
          <p:cNvSpPr txBox="1"/>
          <p:nvPr/>
        </p:nvSpPr>
        <p:spPr>
          <a:xfrm>
            <a:off x="460375" y="6096000"/>
            <a:ext cx="5005705" cy="646331"/>
          </a:xfrm>
          <a:prstGeom prst="rect">
            <a:avLst/>
          </a:prstGeom>
          <a:noFill/>
        </p:spPr>
        <p:txBody>
          <a:bodyPr wrap="square" rtlCol="0">
            <a:spAutoFit/>
          </a:bodyPr>
          <a:lstStyle/>
          <a:p>
            <a:r>
              <a:rPr lang="en-US" dirty="0"/>
              <a:t>Tips adapted from </a:t>
            </a:r>
            <a:r>
              <a:rPr lang="en-US" dirty="0">
                <a:hlinkClick r:id="rId4"/>
              </a:rPr>
              <a:t>Roger Green </a:t>
            </a:r>
            <a:r>
              <a:rPr lang="en-US" dirty="0"/>
              <a:t>(2014). </a:t>
            </a:r>
          </a:p>
          <a:p>
            <a:endParaRPr lang="en-US" dirty="0"/>
          </a:p>
        </p:txBody>
      </p:sp>
    </p:spTree>
    <p:extLst>
      <p:ext uri="{BB962C8B-B14F-4D97-AF65-F5344CB8AC3E}">
        <p14:creationId xmlns:p14="http://schemas.microsoft.com/office/powerpoint/2010/main" val="1119612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B691-640D-45D2-8B3F-22E22C57F453}"/>
              </a:ext>
            </a:extLst>
          </p:cNvPr>
          <p:cNvSpPr>
            <a:spLocks noGrp="1"/>
          </p:cNvSpPr>
          <p:nvPr>
            <p:ph type="title"/>
          </p:nvPr>
        </p:nvSpPr>
        <p:spPr/>
        <p:txBody>
          <a:bodyPr/>
          <a:lstStyle/>
          <a:p>
            <a:pPr algn="ctr"/>
            <a:r>
              <a:rPr lang="en-US" b="1" dirty="0">
                <a:cs typeface="Calibri Light"/>
              </a:rPr>
              <a:t>Listen &amp; Create Space </a:t>
            </a:r>
          </a:p>
        </p:txBody>
      </p:sp>
      <p:sp>
        <p:nvSpPr>
          <p:cNvPr id="3" name="Content Placeholder 2"/>
          <p:cNvSpPr>
            <a:spLocks noGrp="1"/>
          </p:cNvSpPr>
          <p:nvPr>
            <p:ph idx="1"/>
          </p:nvPr>
        </p:nvSpPr>
        <p:spPr/>
        <p:txBody>
          <a:bodyPr>
            <a:normAutofit/>
          </a:bodyPr>
          <a:lstStyle/>
          <a:p>
            <a:r>
              <a:rPr lang="en-US" dirty="0"/>
              <a:t>Though women are seen as talking more than men (Spender, 1980), this is not true. </a:t>
            </a:r>
          </a:p>
          <a:p>
            <a:r>
              <a:rPr lang="en-US" dirty="0"/>
              <a:t>Men often interrupt women when they are speaking – when compared to men interrupting other men. </a:t>
            </a:r>
          </a:p>
          <a:p>
            <a:r>
              <a:rPr lang="en-US" dirty="0"/>
              <a:t>Listen to women when they speak. Do so without being distracted. Encourage others to do the same. </a:t>
            </a:r>
          </a:p>
        </p:txBody>
      </p:sp>
      <p:pic>
        <p:nvPicPr>
          <p:cNvPr id="6" name="Content Placeholder 5"/>
          <p:cNvPicPr>
            <a:picLocks noGrp="1" noChangeAspect="1"/>
          </p:cNvPicPr>
          <p:nvPr>
            <p:ph sz="half" idx="4294967295"/>
          </p:nvPr>
        </p:nvPicPr>
        <p:blipFill>
          <a:blip r:embed="rId2"/>
          <a:stretch>
            <a:fillRect/>
          </a:stretch>
        </p:blipFill>
        <p:spPr>
          <a:xfrm>
            <a:off x="9705510" y="3957561"/>
            <a:ext cx="1743075" cy="2628900"/>
          </a:xfrm>
          <a:prstGeom prst="rect">
            <a:avLst/>
          </a:prstGeom>
        </p:spPr>
      </p:pic>
      <p:pic>
        <p:nvPicPr>
          <p:cNvPr id="7" name="Picture 6"/>
          <p:cNvPicPr>
            <a:picLocks noChangeAspect="1"/>
          </p:cNvPicPr>
          <p:nvPr/>
        </p:nvPicPr>
        <p:blipFill>
          <a:blip r:embed="rId3"/>
          <a:stretch>
            <a:fillRect/>
          </a:stretch>
        </p:blipFill>
        <p:spPr>
          <a:xfrm>
            <a:off x="7394035" y="3948191"/>
            <a:ext cx="1739776" cy="2651760"/>
          </a:xfrm>
          <a:prstGeom prst="rect">
            <a:avLst/>
          </a:prstGeom>
        </p:spPr>
      </p:pic>
      <p:sp>
        <p:nvSpPr>
          <p:cNvPr id="8" name="TextBox 7"/>
          <p:cNvSpPr txBox="1"/>
          <p:nvPr/>
        </p:nvSpPr>
        <p:spPr>
          <a:xfrm>
            <a:off x="1310640" y="6197600"/>
            <a:ext cx="8056880" cy="646331"/>
          </a:xfrm>
          <a:prstGeom prst="rect">
            <a:avLst/>
          </a:prstGeom>
          <a:noFill/>
        </p:spPr>
        <p:txBody>
          <a:bodyPr wrap="square" rtlCol="0">
            <a:spAutoFit/>
          </a:bodyPr>
          <a:lstStyle/>
          <a:p>
            <a:r>
              <a:rPr lang="en-US" dirty="0"/>
              <a:t>Tips adapted from </a:t>
            </a:r>
            <a:r>
              <a:rPr lang="en-US" dirty="0">
                <a:hlinkClick r:id="rId4"/>
              </a:rPr>
              <a:t>Roger Green </a:t>
            </a:r>
            <a:r>
              <a:rPr lang="en-US" dirty="0"/>
              <a:t>(2014). </a:t>
            </a:r>
          </a:p>
          <a:p>
            <a:endParaRPr lang="en-US" dirty="0"/>
          </a:p>
        </p:txBody>
      </p:sp>
    </p:spTree>
    <p:extLst>
      <p:ext uri="{BB962C8B-B14F-4D97-AF65-F5344CB8AC3E}">
        <p14:creationId xmlns:p14="http://schemas.microsoft.com/office/powerpoint/2010/main" val="2226798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459BC-20FD-453D-9481-7B0EC2B6F5DE}"/>
              </a:ext>
            </a:extLst>
          </p:cNvPr>
          <p:cNvSpPr>
            <a:spLocks noGrp="1"/>
          </p:cNvSpPr>
          <p:nvPr>
            <p:ph type="title"/>
          </p:nvPr>
        </p:nvSpPr>
        <p:spPr/>
        <p:txBody>
          <a:bodyPr/>
          <a:lstStyle/>
          <a:p>
            <a:pPr algn="ctr"/>
            <a:r>
              <a:rPr lang="en-US" b="1" dirty="0">
                <a:cs typeface="Calibri Light"/>
              </a:rPr>
              <a:t>Climate Matters! </a:t>
            </a:r>
          </a:p>
        </p:txBody>
      </p:sp>
      <p:sp>
        <p:nvSpPr>
          <p:cNvPr id="3" name="Content Placeholder 2"/>
          <p:cNvSpPr>
            <a:spLocks noGrp="1"/>
          </p:cNvSpPr>
          <p:nvPr>
            <p:ph sz="half" idx="4294967295"/>
          </p:nvPr>
        </p:nvSpPr>
        <p:spPr>
          <a:xfrm>
            <a:off x="213731" y="1621186"/>
            <a:ext cx="4967869" cy="4555777"/>
          </a:xfrm>
        </p:spPr>
        <p:txBody>
          <a:bodyPr vert="horz" lIns="91440" tIns="45720" rIns="91440" bIns="45720" rtlCol="0" anchor="t">
            <a:normAutofit fontScale="92500"/>
          </a:bodyPr>
          <a:lstStyle/>
          <a:p>
            <a:r>
              <a:rPr lang="en-US" dirty="0"/>
              <a:t>The workplace climate matters. A toxic or bullying climate can push individuals to leave. </a:t>
            </a:r>
          </a:p>
          <a:p>
            <a:r>
              <a:rPr lang="en-US" dirty="0"/>
              <a:t>Climate includes formal policies and informal actions. These can easily disadvantage minoritized populations. </a:t>
            </a:r>
          </a:p>
          <a:p>
            <a:r>
              <a:rPr lang="en-US" dirty="0"/>
              <a:t>Ways to improve climate? </a:t>
            </a:r>
          </a:p>
          <a:p>
            <a:pPr lvl="1"/>
            <a:r>
              <a:rPr lang="en-US" dirty="0"/>
              <a:t>Support minoritized individuals. </a:t>
            </a:r>
          </a:p>
          <a:p>
            <a:pPr lvl="1"/>
            <a:r>
              <a:rPr lang="en-US" dirty="0"/>
              <a:t>Make sure their voices are heard. </a:t>
            </a:r>
          </a:p>
          <a:p>
            <a:pPr lvl="1"/>
            <a:r>
              <a:rPr lang="en-US" dirty="0"/>
              <a:t>Provide access to leadership roles. </a:t>
            </a:r>
          </a:p>
        </p:txBody>
      </p:sp>
      <p:sp>
        <p:nvSpPr>
          <p:cNvPr id="4" name="Content Placeholder 3"/>
          <p:cNvSpPr>
            <a:spLocks noGrp="1"/>
          </p:cNvSpPr>
          <p:nvPr>
            <p:ph sz="half" idx="4294967295"/>
          </p:nvPr>
        </p:nvSpPr>
        <p:spPr>
          <a:xfrm>
            <a:off x="5755889" y="1714114"/>
            <a:ext cx="6436111" cy="4462849"/>
          </a:xfrm>
        </p:spPr>
        <p:txBody>
          <a:bodyPr vert="horz" lIns="91440" tIns="45720" rIns="91440" bIns="45720" rtlCol="0" anchor="t">
            <a:normAutofit/>
          </a:bodyPr>
          <a:lstStyle/>
          <a:p>
            <a:r>
              <a:rPr lang="en-US" dirty="0"/>
              <a:t>See the work of Fred Piercy et al. (2005). </a:t>
            </a:r>
          </a:p>
          <a:p>
            <a:endParaRPr lang="en-US" dirty="0"/>
          </a:p>
        </p:txBody>
      </p:sp>
      <p:pic>
        <p:nvPicPr>
          <p:cNvPr id="5" name="Picture 4"/>
          <p:cNvPicPr>
            <a:picLocks noChangeAspect="1"/>
          </p:cNvPicPr>
          <p:nvPr/>
        </p:nvPicPr>
        <p:blipFill>
          <a:blip r:embed="rId2"/>
          <a:stretch>
            <a:fillRect/>
          </a:stretch>
        </p:blipFill>
        <p:spPr>
          <a:xfrm>
            <a:off x="8101058" y="2647974"/>
            <a:ext cx="2354695" cy="3566160"/>
          </a:xfrm>
          <a:prstGeom prst="rect">
            <a:avLst/>
          </a:prstGeom>
        </p:spPr>
      </p:pic>
      <p:sp>
        <p:nvSpPr>
          <p:cNvPr id="6" name="TextBox 5"/>
          <p:cNvSpPr txBox="1"/>
          <p:nvPr/>
        </p:nvSpPr>
        <p:spPr>
          <a:xfrm>
            <a:off x="838200" y="6329680"/>
            <a:ext cx="5334000" cy="646331"/>
          </a:xfrm>
          <a:prstGeom prst="rect">
            <a:avLst/>
          </a:prstGeom>
          <a:noFill/>
        </p:spPr>
        <p:txBody>
          <a:bodyPr wrap="square" rtlCol="0">
            <a:spAutoFit/>
          </a:bodyPr>
          <a:lstStyle/>
          <a:p>
            <a:r>
              <a:rPr lang="en-US" dirty="0"/>
              <a:t>Tips adapted from </a:t>
            </a:r>
            <a:r>
              <a:rPr lang="en-US" dirty="0">
                <a:hlinkClick r:id="rId3"/>
              </a:rPr>
              <a:t>Roger Green </a:t>
            </a:r>
            <a:r>
              <a:rPr lang="en-US" dirty="0"/>
              <a:t>(2014). </a:t>
            </a:r>
          </a:p>
          <a:p>
            <a:endParaRPr lang="en-US" dirty="0"/>
          </a:p>
        </p:txBody>
      </p:sp>
    </p:spTree>
    <p:extLst>
      <p:ext uri="{BB962C8B-B14F-4D97-AF65-F5344CB8AC3E}">
        <p14:creationId xmlns:p14="http://schemas.microsoft.com/office/powerpoint/2010/main" val="2766214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505495" cy="1622321"/>
          </a:xfrm>
        </p:spPr>
        <p:txBody>
          <a:bodyPr vert="horz" lIns="91440" tIns="45720" rIns="91440" bIns="45720" rtlCol="0" anchor="ctr">
            <a:normAutofit/>
          </a:bodyPr>
          <a:lstStyle/>
          <a:p>
            <a:r>
              <a:rPr lang="en-US" b="1" kern="1200">
                <a:solidFill>
                  <a:schemeClr val="tx1"/>
                </a:solidFill>
                <a:latin typeface="+mj-lt"/>
                <a:ea typeface="+mj-ea"/>
                <a:cs typeface="+mj-cs"/>
              </a:rPr>
              <a:t>Recognition &amp; Support </a:t>
            </a:r>
          </a:p>
        </p:txBody>
      </p:sp>
      <p:sp>
        <p:nvSpPr>
          <p:cNvPr id="4" name="Content Placeholder 3"/>
          <p:cNvSpPr>
            <a:spLocks noGrp="1"/>
          </p:cNvSpPr>
          <p:nvPr>
            <p:ph sz="half" idx="2"/>
          </p:nvPr>
        </p:nvSpPr>
        <p:spPr>
          <a:xfrm>
            <a:off x="648931" y="2438400"/>
            <a:ext cx="3505494" cy="3785419"/>
          </a:xfrm>
        </p:spPr>
        <p:txBody>
          <a:bodyPr vert="horz" lIns="91440" tIns="45720" rIns="91440" bIns="45720" rtlCol="0" anchor="t">
            <a:normAutofit/>
          </a:bodyPr>
          <a:lstStyle/>
          <a:p>
            <a:r>
              <a:rPr lang="en-US" sz="1300" dirty="0"/>
              <a:t>Gender impacts the ways in which we communicate with and about women. Gender also has a substantial impact in the way we support, value, and recognize the research and accomplishments of our female colleagues. </a:t>
            </a:r>
          </a:p>
          <a:p>
            <a:r>
              <a:rPr lang="en-US" sz="1300" dirty="0"/>
              <a:t>Talk with women faculty about their research and attend their research presentations. </a:t>
            </a:r>
            <a:endParaRPr lang="en-US" sz="1300" dirty="0">
              <a:cs typeface="Calibri"/>
            </a:endParaRPr>
          </a:p>
          <a:p>
            <a:r>
              <a:rPr lang="en-US" sz="1300" dirty="0"/>
              <a:t>Seek opportunities for research collaboration with your female colleagues. </a:t>
            </a:r>
            <a:endParaRPr lang="en-US" sz="1300" dirty="0">
              <a:cs typeface="Calibri"/>
            </a:endParaRPr>
          </a:p>
          <a:p>
            <a:r>
              <a:rPr lang="en-US" sz="1300" dirty="0"/>
              <a:t>Provide mentorship and professional development opportunities. </a:t>
            </a:r>
            <a:endParaRPr lang="en-US" sz="1300" dirty="0">
              <a:cs typeface="Calibri"/>
            </a:endParaRPr>
          </a:p>
          <a:p>
            <a:r>
              <a:rPr lang="en-US" sz="1300" dirty="0"/>
              <a:t>Nominate and support women for awards, prizes, invited lectures, and leadership positions at the local, national, and international levels.</a:t>
            </a:r>
            <a:endParaRPr lang="en-US" sz="1300" dirty="0">
              <a:cs typeface="Calibri"/>
            </a:endParaRPr>
          </a:p>
          <a:p>
            <a:pPr marL="0"/>
            <a:endParaRPr lang="en-US" sz="1300"/>
          </a:p>
          <a:p>
            <a:endParaRPr lang="en-US" sz="1300"/>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1"/>
          </p:nvPr>
        </p:nvPicPr>
        <p:blipFill>
          <a:blip r:embed="rId3"/>
          <a:stretch>
            <a:fillRect/>
          </a:stretch>
        </p:blipFill>
        <p:spPr>
          <a:xfrm>
            <a:off x="5405862" y="1207749"/>
            <a:ext cx="6019331" cy="4439256"/>
          </a:xfrm>
          <a:prstGeom prst="rect">
            <a:avLst/>
          </a:prstGeom>
          <a:effectLst/>
        </p:spPr>
      </p:pic>
      <p:sp>
        <p:nvSpPr>
          <p:cNvPr id="6" name="TextBox 5"/>
          <p:cNvSpPr txBox="1"/>
          <p:nvPr/>
        </p:nvSpPr>
        <p:spPr>
          <a:xfrm>
            <a:off x="5405862" y="4998642"/>
            <a:ext cx="6019331" cy="648362"/>
          </a:xfrm>
          <a:prstGeom prst="rect">
            <a:avLst/>
          </a:prstGeom>
          <a:solidFill>
            <a:srgbClr val="000000">
              <a:alpha val="50000"/>
            </a:srgbClr>
          </a:solidFill>
          <a:ln>
            <a:noFill/>
          </a:ln>
        </p:spPr>
        <p:txBody>
          <a:bodyPr wrap="square" lIns="91440" tIns="45720" rIns="91440" bIns="45720" rtlCol="0" anchor="t">
            <a:noAutofit/>
          </a:bodyPr>
          <a:lstStyle/>
          <a:p>
            <a:pPr algn="ctr">
              <a:spcAft>
                <a:spcPts val="600"/>
              </a:spcAft>
            </a:pPr>
            <a:r>
              <a:rPr lang="en-US" sz="1300" dirty="0">
                <a:solidFill>
                  <a:srgbClr val="FFFFFF"/>
                </a:solidFill>
              </a:rPr>
              <a:t>2020 Nobel Prize in Chemistry awarded to  </a:t>
            </a:r>
            <a:endParaRPr lang="en-US" dirty="0">
              <a:solidFill>
                <a:srgbClr val="000000"/>
              </a:solidFill>
            </a:endParaRPr>
          </a:p>
          <a:p>
            <a:pPr algn="ctr">
              <a:spcAft>
                <a:spcPts val="600"/>
              </a:spcAft>
            </a:pPr>
            <a:r>
              <a:rPr lang="en-US" sz="1300" dirty="0">
                <a:solidFill>
                  <a:srgbClr val="FFFFFF"/>
                </a:solidFill>
              </a:rPr>
              <a:t>Dr. Emmanuelle Charpentier and Dr. Jennifer Doudna </a:t>
            </a:r>
            <a:endParaRPr lang="en-US" dirty="0"/>
          </a:p>
        </p:txBody>
      </p:sp>
    </p:spTree>
    <p:extLst>
      <p:ext uri="{BB962C8B-B14F-4D97-AF65-F5344CB8AC3E}">
        <p14:creationId xmlns:p14="http://schemas.microsoft.com/office/powerpoint/2010/main" val="3970576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37E9D4B-7BFA-4D10-B666-547BAC4994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804188" y="2199882"/>
            <a:ext cx="6249052" cy="2937054"/>
          </a:xfrm>
          <a:prstGeom prst="rect">
            <a:avLst/>
          </a:prstGeom>
        </p:spPr>
      </p:pic>
      <p:pic>
        <p:nvPicPr>
          <p:cNvPr id="2" name="Picture 2" descr="A picture containing skiing, player, game, air&#10;&#10;Description automatically generated">
            <a:extLst>
              <a:ext uri="{FF2B5EF4-FFF2-40B4-BE49-F238E27FC236}">
                <a16:creationId xmlns:a16="http://schemas.microsoft.com/office/drawing/2014/main" id="{2034A6FB-2F75-488B-92F8-1E3DAE556DD0}"/>
              </a:ext>
            </a:extLst>
          </p:cNvPr>
          <p:cNvPicPr>
            <a:picLocks noChangeAspect="1"/>
          </p:cNvPicPr>
          <p:nvPr/>
        </p:nvPicPr>
        <p:blipFill>
          <a:blip r:embed="rId4"/>
          <a:stretch>
            <a:fillRect/>
          </a:stretch>
        </p:blipFill>
        <p:spPr>
          <a:xfrm>
            <a:off x="7540899" y="946330"/>
            <a:ext cx="3217333" cy="3217333"/>
          </a:xfrm>
          <a:prstGeom prst="rect">
            <a:avLst/>
          </a:prstGeom>
        </p:spPr>
      </p:pic>
    </p:spTree>
    <p:extLst>
      <p:ext uri="{BB962C8B-B14F-4D97-AF65-F5344CB8AC3E}">
        <p14:creationId xmlns:p14="http://schemas.microsoft.com/office/powerpoint/2010/main" val="3034348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2"/>
          <a:srcRect r="10247" b="-1"/>
          <a:stretch/>
        </p:blipFill>
        <p:spPr>
          <a:xfrm>
            <a:off x="320040" y="320040"/>
            <a:ext cx="11548872" cy="4303462"/>
          </a:xfrm>
          <a:prstGeom prst="rect">
            <a:avLst/>
          </a:prstGeom>
        </p:spPr>
      </p:pic>
      <p:sp>
        <p:nvSpPr>
          <p:cNvPr id="16" name="Rectangle 15">
            <a:extLst>
              <a:ext uri="{FF2B5EF4-FFF2-40B4-BE49-F238E27FC236}">
                <a16:creationId xmlns:a16="http://schemas.microsoft.com/office/drawing/2014/main" id="{A27B6159-7734-4564-9E0F-C4BC43C36E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41248" y="5009083"/>
            <a:ext cx="2889504" cy="1345997"/>
          </a:xfrm>
        </p:spPr>
        <p:txBody>
          <a:bodyPr vert="horz" lIns="91440" tIns="45720" rIns="91440" bIns="45720" rtlCol="0" anchor="ctr">
            <a:normAutofit/>
          </a:bodyPr>
          <a:lstStyle/>
          <a:p>
            <a:pPr algn="ctr"/>
            <a:r>
              <a:rPr lang="en-US" sz="2600" b="1" dirty="0">
                <a:solidFill>
                  <a:schemeClr val="bg1"/>
                </a:solidFill>
              </a:rPr>
              <a:t>Get involved! </a:t>
            </a:r>
            <a:endParaRPr lang="en-US"/>
          </a:p>
        </p:txBody>
      </p:sp>
      <p:cxnSp>
        <p:nvCxnSpPr>
          <p:cNvPr id="18" name="Straight Connector 17">
            <a:extLst>
              <a:ext uri="{FF2B5EF4-FFF2-40B4-BE49-F238E27FC236}">
                <a16:creationId xmlns:a16="http://schemas.microsoft.com/office/drawing/2014/main" id="{E2FFB46B-05BC-4950-B18A-9593FDAE6ED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79976" y="5009083"/>
            <a:ext cx="6976872" cy="1345997"/>
          </a:xfrm>
          <a:prstGeom prst="rect">
            <a:avLst/>
          </a:prstGeom>
        </p:spPr>
        <p:txBody>
          <a:bodyPr vert="horz" lIns="91440" tIns="45720" rIns="91440" bIns="45720" rtlCol="0" anchor="ctr">
            <a:normAutofit/>
          </a:bodyPr>
          <a:lstStyle/>
          <a:p>
            <a:pPr>
              <a:lnSpc>
                <a:spcPct val="90000"/>
              </a:lnSpc>
              <a:spcAft>
                <a:spcPts val="600"/>
              </a:spcAft>
            </a:pPr>
            <a:r>
              <a:rPr lang="en-US" sz="2800" b="1" dirty="0">
                <a:solidFill>
                  <a:schemeClr val="bg1"/>
                </a:solidFill>
              </a:rPr>
              <a:t>SIUE.edu/TIME</a:t>
            </a:r>
            <a:endParaRPr lang="en-US" sz="2800" b="1" dirty="0">
              <a:solidFill>
                <a:schemeClr val="bg1"/>
              </a:solidFill>
              <a:cs typeface="Calibri"/>
            </a:endParaRPr>
          </a:p>
        </p:txBody>
      </p:sp>
    </p:spTree>
    <p:extLst>
      <p:ext uri="{BB962C8B-B14F-4D97-AF65-F5344CB8AC3E}">
        <p14:creationId xmlns:p14="http://schemas.microsoft.com/office/powerpoint/2010/main" val="2813061152"/>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B5F8FB9-93B9-4832-A062-85E1B6A5A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c 27">
            <a:extLst>
              <a:ext uri="{FF2B5EF4-FFF2-40B4-BE49-F238E27FC236}">
                <a16:creationId xmlns:a16="http://schemas.microsoft.com/office/drawing/2014/main" id="{F37E8EB2-7BE0-4F3D-921C-F4E9C2C149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E77AE46B-A945-4A7E-9911-903176079D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742" y="5649686"/>
            <a:ext cx="546100" cy="5461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5406043" y="2249405"/>
            <a:ext cx="5200996" cy="3160327"/>
          </a:xfrm>
          <a:prstGeom prst="rect">
            <a:avLst/>
          </a:prstGeom>
        </p:spPr>
      </p:pic>
      <p:sp>
        <p:nvSpPr>
          <p:cNvPr id="7" name="Rectangle 6"/>
          <p:cNvSpPr/>
          <p:nvPr/>
        </p:nvSpPr>
        <p:spPr>
          <a:xfrm>
            <a:off x="4987636" y="828157"/>
            <a:ext cx="6483928" cy="769441"/>
          </a:xfrm>
          <a:prstGeom prst="rect">
            <a:avLst/>
          </a:prstGeom>
        </p:spPr>
        <p:txBody>
          <a:bodyPr wrap="square">
            <a:spAutoFit/>
          </a:bodyPr>
          <a:lstStyle/>
          <a:p>
            <a:pPr algn="ctr"/>
            <a:r>
              <a:rPr lang="en-US" sz="4400" dirty="0" smtClean="0">
                <a:ln w="0"/>
                <a:effectLst>
                  <a:outerShdw blurRad="38100" dist="19050" dir="2700000" algn="tl" rotWithShape="0">
                    <a:schemeClr val="dk1">
                      <a:alpha val="40000"/>
                    </a:schemeClr>
                  </a:outerShdw>
                </a:effectLst>
              </a:rPr>
              <a:t>Questions and Discussion </a:t>
            </a:r>
            <a:endParaRPr lang="en-US" sz="4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05075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5711A0E-A428-4ED1-96CB-33D69FD84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2"/>
          <a:stretch>
            <a:fillRect/>
          </a:stretch>
        </p:blipFill>
        <p:spPr>
          <a:xfrm>
            <a:off x="1181100" y="2374900"/>
            <a:ext cx="2374900" cy="3606800"/>
          </a:xfrm>
          <a:prstGeom prst="rect">
            <a:avLst/>
          </a:prstGeom>
        </p:spPr>
      </p:pic>
      <p:sp>
        <p:nvSpPr>
          <p:cNvPr id="10" name="TextBox 9"/>
          <p:cNvSpPr txBox="1"/>
          <p:nvPr/>
        </p:nvSpPr>
        <p:spPr>
          <a:xfrm>
            <a:off x="1181100" y="5257800"/>
            <a:ext cx="2374900" cy="711200"/>
          </a:xfrm>
          <a:prstGeom prst="rect">
            <a:avLst/>
          </a:prstGeom>
          <a:solidFill>
            <a:srgbClr val="000000">
              <a:alpha val="50000"/>
            </a:srgbClr>
          </a:solidFill>
          <a:ln>
            <a:noFill/>
          </a:ln>
        </p:spPr>
        <p:txBody>
          <a:bodyPr wrap="square" rtlCol="0" anchor="ctr">
            <a:noAutofit/>
          </a:bodyPr>
          <a:lstStyle/>
          <a:p>
            <a:pPr algn="ctr">
              <a:spcAft>
                <a:spcPts val="600"/>
              </a:spcAft>
            </a:pPr>
            <a:r>
              <a:rPr lang="en-US" sz="800">
                <a:solidFill>
                  <a:srgbClr val="FFFFFF"/>
                </a:solidFill>
              </a:rPr>
              <a:t>Jamie Ball, J.D.</a:t>
            </a:r>
            <a:br>
              <a:rPr lang="en-US" sz="800">
                <a:solidFill>
                  <a:srgbClr val="FFFFFF"/>
                </a:solidFill>
              </a:rPr>
            </a:br>
            <a:r>
              <a:rPr lang="en-US" sz="800">
                <a:solidFill>
                  <a:srgbClr val="FFFFFF"/>
                </a:solidFill>
              </a:rPr>
              <a:t>Director of Equal Opportunity, Access &amp; Title IX Coordination </a:t>
            </a:r>
          </a:p>
        </p:txBody>
      </p:sp>
      <p:pic>
        <p:nvPicPr>
          <p:cNvPr id="5" name="Picture 4"/>
          <p:cNvPicPr>
            <a:picLocks noChangeAspect="1"/>
          </p:cNvPicPr>
          <p:nvPr/>
        </p:nvPicPr>
        <p:blipFill>
          <a:blip r:embed="rId3"/>
          <a:stretch>
            <a:fillRect/>
          </a:stretch>
        </p:blipFill>
        <p:spPr>
          <a:xfrm>
            <a:off x="3619500" y="2374900"/>
            <a:ext cx="2311400" cy="3606800"/>
          </a:xfrm>
          <a:prstGeom prst="rect">
            <a:avLst/>
          </a:prstGeom>
        </p:spPr>
      </p:pic>
      <p:sp>
        <p:nvSpPr>
          <p:cNvPr id="11" name="TextBox 10"/>
          <p:cNvSpPr txBox="1"/>
          <p:nvPr/>
        </p:nvSpPr>
        <p:spPr>
          <a:xfrm>
            <a:off x="3619500" y="5257800"/>
            <a:ext cx="2311400" cy="711200"/>
          </a:xfrm>
          <a:prstGeom prst="rect">
            <a:avLst/>
          </a:prstGeom>
          <a:solidFill>
            <a:srgbClr val="000000">
              <a:alpha val="50000"/>
            </a:srgbClr>
          </a:solidFill>
          <a:ln>
            <a:noFill/>
          </a:ln>
        </p:spPr>
        <p:txBody>
          <a:bodyPr wrap="square" rtlCol="0" anchor="ctr">
            <a:noAutofit/>
          </a:bodyPr>
          <a:lstStyle/>
          <a:p>
            <a:pPr algn="ctr">
              <a:spcAft>
                <a:spcPts val="600"/>
              </a:spcAft>
            </a:pPr>
            <a:r>
              <a:rPr lang="en-US" sz="800">
                <a:solidFill>
                  <a:srgbClr val="FFFFFF"/>
                </a:solidFill>
              </a:rPr>
              <a:t>Jessica Harris, PhD</a:t>
            </a:r>
            <a:br>
              <a:rPr lang="en-US" sz="800">
                <a:solidFill>
                  <a:srgbClr val="FFFFFF"/>
                </a:solidFill>
              </a:rPr>
            </a:br>
            <a:r>
              <a:rPr lang="en-US" sz="800">
                <a:solidFill>
                  <a:srgbClr val="FFFFFF"/>
                </a:solidFill>
              </a:rPr>
              <a:t>Assistant Provost and Associate Professor of History</a:t>
            </a:r>
          </a:p>
        </p:txBody>
      </p:sp>
      <p:pic>
        <p:nvPicPr>
          <p:cNvPr id="6" name="Picture 5"/>
          <p:cNvPicPr>
            <a:picLocks noChangeAspect="1"/>
          </p:cNvPicPr>
          <p:nvPr/>
        </p:nvPicPr>
        <p:blipFill>
          <a:blip r:embed="rId4"/>
          <a:stretch>
            <a:fillRect/>
          </a:stretch>
        </p:blipFill>
        <p:spPr>
          <a:xfrm>
            <a:off x="6007100" y="2374900"/>
            <a:ext cx="2400300" cy="3606800"/>
          </a:xfrm>
          <a:prstGeom prst="rect">
            <a:avLst/>
          </a:prstGeom>
        </p:spPr>
      </p:pic>
      <p:sp>
        <p:nvSpPr>
          <p:cNvPr id="12" name="TextBox 11"/>
          <p:cNvSpPr txBox="1"/>
          <p:nvPr/>
        </p:nvSpPr>
        <p:spPr>
          <a:xfrm>
            <a:off x="6007100" y="5257800"/>
            <a:ext cx="2400300" cy="711200"/>
          </a:xfrm>
          <a:prstGeom prst="rect">
            <a:avLst/>
          </a:prstGeom>
          <a:solidFill>
            <a:srgbClr val="000000">
              <a:alpha val="50000"/>
            </a:srgbClr>
          </a:solidFill>
          <a:ln>
            <a:noFill/>
          </a:ln>
        </p:spPr>
        <p:txBody>
          <a:bodyPr wrap="square" rtlCol="0" anchor="ctr">
            <a:noAutofit/>
          </a:bodyPr>
          <a:lstStyle/>
          <a:p>
            <a:pPr algn="ctr">
              <a:spcAft>
                <a:spcPts val="600"/>
              </a:spcAft>
            </a:pPr>
            <a:r>
              <a:rPr lang="en-US" sz="800">
                <a:solidFill>
                  <a:srgbClr val="FFFFFF"/>
                </a:solidFill>
              </a:rPr>
              <a:t>Leah O’Brien, PhD</a:t>
            </a:r>
          </a:p>
          <a:p>
            <a:pPr algn="ctr">
              <a:spcAft>
                <a:spcPts val="600"/>
              </a:spcAft>
            </a:pPr>
            <a:r>
              <a:rPr lang="en-US" sz="800">
                <a:solidFill>
                  <a:srgbClr val="FFFFFF"/>
                </a:solidFill>
              </a:rPr>
              <a:t>Distinguished Professor and Chair of Chemistry</a:t>
            </a:r>
          </a:p>
        </p:txBody>
      </p:sp>
      <p:pic>
        <p:nvPicPr>
          <p:cNvPr id="4" name="Content Placeholder 3"/>
          <p:cNvPicPr>
            <a:picLocks noGrp="1" noChangeAspect="1"/>
          </p:cNvPicPr>
          <p:nvPr>
            <p:ph idx="1"/>
          </p:nvPr>
        </p:nvPicPr>
        <p:blipFill>
          <a:blip r:embed="rId5"/>
          <a:stretch>
            <a:fillRect/>
          </a:stretch>
        </p:blipFill>
        <p:spPr>
          <a:xfrm>
            <a:off x="8483600" y="2374900"/>
            <a:ext cx="2489200" cy="3606800"/>
          </a:xfrm>
          <a:prstGeom prst="rect">
            <a:avLst/>
          </a:prstGeom>
        </p:spPr>
      </p:pic>
      <p:sp>
        <p:nvSpPr>
          <p:cNvPr id="13" name="TextBox 12"/>
          <p:cNvSpPr txBox="1"/>
          <p:nvPr/>
        </p:nvSpPr>
        <p:spPr>
          <a:xfrm>
            <a:off x="8483600" y="5257800"/>
            <a:ext cx="2489200" cy="711200"/>
          </a:xfrm>
          <a:prstGeom prst="rect">
            <a:avLst/>
          </a:prstGeom>
          <a:solidFill>
            <a:srgbClr val="000000">
              <a:alpha val="50000"/>
            </a:srgbClr>
          </a:solidFill>
          <a:ln>
            <a:noFill/>
          </a:ln>
        </p:spPr>
        <p:txBody>
          <a:bodyPr wrap="square" rtlCol="0" anchor="ctr">
            <a:noAutofit/>
          </a:bodyPr>
          <a:lstStyle/>
          <a:p>
            <a:pPr algn="ctr">
              <a:spcAft>
                <a:spcPts val="600"/>
              </a:spcAft>
            </a:pPr>
            <a:r>
              <a:rPr lang="en-US" sz="800">
                <a:solidFill>
                  <a:srgbClr val="FFFFFF"/>
                </a:solidFill>
              </a:rPr>
              <a:t>Sandra Weissinger, PhD</a:t>
            </a:r>
          </a:p>
          <a:p>
            <a:pPr algn="ctr">
              <a:spcAft>
                <a:spcPts val="600"/>
              </a:spcAft>
            </a:pPr>
            <a:r>
              <a:rPr lang="en-US" sz="800">
                <a:solidFill>
                  <a:srgbClr val="FFFFFF"/>
                </a:solidFill>
              </a:rPr>
              <a:t>Associate Professor of Sociology</a:t>
            </a:r>
          </a:p>
        </p:txBody>
      </p:sp>
      <p:sp>
        <p:nvSpPr>
          <p:cNvPr id="2" name="Title 1"/>
          <p:cNvSpPr>
            <a:spLocks noGrp="1"/>
          </p:cNvSpPr>
          <p:nvPr>
            <p:ph type="title"/>
          </p:nvPr>
        </p:nvSpPr>
        <p:spPr>
          <a:xfrm>
            <a:off x="870204" y="606564"/>
            <a:ext cx="10451592" cy="1325563"/>
          </a:xfrm>
        </p:spPr>
        <p:txBody>
          <a:bodyPr anchor="ctr">
            <a:normAutofit/>
          </a:bodyPr>
          <a:lstStyle/>
          <a:p>
            <a:r>
              <a:rPr lang="en-US" b="1" dirty="0"/>
              <a:t>Introductions</a:t>
            </a:r>
            <a:endParaRPr lang="en-US" b="1"/>
          </a:p>
        </p:txBody>
      </p:sp>
    </p:spTree>
    <p:extLst>
      <p:ext uri="{BB962C8B-B14F-4D97-AF65-F5344CB8AC3E}">
        <p14:creationId xmlns:p14="http://schemas.microsoft.com/office/powerpoint/2010/main" val="2201207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31EA4A4-5D79-4817-B146-24029A2F3C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8600" y="1122363"/>
            <a:ext cx="3977640" cy="3204134"/>
          </a:xfrm>
        </p:spPr>
        <p:txBody>
          <a:bodyPr vert="horz" lIns="91440" tIns="45720" rIns="91440" bIns="45720" rtlCol="0" anchor="b">
            <a:normAutofit/>
          </a:bodyPr>
          <a:lstStyle/>
          <a:p>
            <a:r>
              <a:rPr lang="en-US" sz="4800" b="1"/>
              <a:t>Overview </a:t>
            </a:r>
          </a:p>
        </p:txBody>
      </p:sp>
      <p:pic>
        <p:nvPicPr>
          <p:cNvPr id="6" name="Content Placeholder 5"/>
          <p:cNvPicPr>
            <a:picLocks noGrp="1" noChangeAspect="1"/>
          </p:cNvPicPr>
          <p:nvPr>
            <p:ph idx="1"/>
          </p:nvPr>
        </p:nvPicPr>
        <p:blipFill rotWithShape="1">
          <a:blip r:embed="rId2"/>
          <a:srcRect l="8316" r="5672"/>
          <a:stretch/>
        </p:blipFill>
        <p:spPr>
          <a:xfrm>
            <a:off x="20" y="10"/>
            <a:ext cx="7443196" cy="6857990"/>
          </a:xfrm>
          <a:prstGeom prst="rect">
            <a:avLst/>
          </a:prstGeom>
        </p:spPr>
      </p:pic>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085459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5D61A1-8484-4749-8AD0-A3455E0753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b="1" dirty="0"/>
              <a:t>Why Does Diversity Matter?</a:t>
            </a:r>
            <a:endParaRPr lang="en-US" b="1"/>
          </a:p>
        </p:txBody>
      </p:sp>
      <p:sp>
        <p:nvSpPr>
          <p:cNvPr id="14" name="Rounded Rectangle 5">
            <a:extLst>
              <a:ext uri="{FF2B5EF4-FFF2-40B4-BE49-F238E27FC236}">
                <a16:creationId xmlns:a16="http://schemas.microsoft.com/office/drawing/2014/main" id="{1447903E-2B66-479D-959B-F2EBB2CC9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28801"/>
            <a:ext cx="105156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birthday, box, cake, truck&#10;&#10;Description automatically generated">
            <a:extLst>
              <a:ext uri="{FF2B5EF4-FFF2-40B4-BE49-F238E27FC236}">
                <a16:creationId xmlns:a16="http://schemas.microsoft.com/office/drawing/2014/main" id="{44DEE2FE-7B73-4DB4-B552-DCA7ADCFBB96}"/>
              </a:ext>
            </a:extLst>
          </p:cNvPr>
          <p:cNvPicPr>
            <a:picLocks noChangeAspect="1"/>
          </p:cNvPicPr>
          <p:nvPr/>
        </p:nvPicPr>
        <p:blipFill>
          <a:blip r:embed="rId3"/>
          <a:stretch>
            <a:fillRect/>
          </a:stretch>
        </p:blipFill>
        <p:spPr>
          <a:xfrm>
            <a:off x="1462669" y="2054108"/>
            <a:ext cx="9350295" cy="3855611"/>
          </a:xfrm>
          <a:prstGeom prst="rect">
            <a:avLst/>
          </a:prstGeom>
        </p:spPr>
      </p:pic>
    </p:spTree>
    <p:extLst>
      <p:ext uri="{BB962C8B-B14F-4D97-AF65-F5344CB8AC3E}">
        <p14:creationId xmlns:p14="http://schemas.microsoft.com/office/powerpoint/2010/main" val="4235387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1006499"/>
            <a:ext cx="3458570" cy="3241344"/>
          </a:xfrm>
        </p:spPr>
        <p:txBody>
          <a:bodyPr vert="horz" lIns="91440" tIns="45720" rIns="91440" bIns="45720" rtlCol="0" anchor="b">
            <a:normAutofit/>
          </a:bodyPr>
          <a:lstStyle/>
          <a:p>
            <a:r>
              <a:rPr lang="en-US" sz="5000" b="1" kern="1200">
                <a:solidFill>
                  <a:schemeClr val="tx1"/>
                </a:solidFill>
                <a:latin typeface="+mj-lt"/>
                <a:ea typeface="+mj-ea"/>
                <a:cs typeface="+mj-cs"/>
              </a:rPr>
              <a:t>Why is it important to advocate for equity? </a:t>
            </a:r>
          </a:p>
        </p:txBody>
      </p:sp>
      <p:sp>
        <p:nvSpPr>
          <p:cNvPr id="10" name="Rectangle 9">
            <a:extLst>
              <a:ext uri="{FF2B5EF4-FFF2-40B4-BE49-F238E27FC236}">
                <a16:creationId xmlns:a16="http://schemas.microsoft.com/office/drawing/2014/main" id="{F4624850-8CF1-4338-9182-6325A84F38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970" y="0"/>
            <a:ext cx="7438030" cy="6858000"/>
          </a:xfrm>
          <a:prstGeom prst="rect">
            <a:avLst/>
          </a:prstGeom>
          <a:solidFill>
            <a:srgbClr val="7376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6">
            <a:extLst>
              <a:ext uri="{FF2B5EF4-FFF2-40B4-BE49-F238E27FC236}">
                <a16:creationId xmlns:a16="http://schemas.microsoft.com/office/drawing/2014/main" id="{F88E6969-0E08-440A-8218-8EA031109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5534" y="320843"/>
            <a:ext cx="6666090" cy="589707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srcRect t="6544" r="1" b="2660"/>
          <a:stretch/>
        </p:blipFill>
        <p:spPr>
          <a:xfrm rot="21600000">
            <a:off x="5384906" y="599137"/>
            <a:ext cx="6044514" cy="3181293"/>
          </a:xfrm>
          <a:prstGeom prst="rect">
            <a:avLst/>
          </a:prstGeom>
        </p:spPr>
      </p:pic>
      <p:pic>
        <p:nvPicPr>
          <p:cNvPr id="3" name="Picture 2"/>
          <p:cNvPicPr>
            <a:picLocks noChangeAspect="1"/>
          </p:cNvPicPr>
          <p:nvPr/>
        </p:nvPicPr>
        <p:blipFill rotWithShape="1">
          <a:blip r:embed="rId4"/>
          <a:srcRect l="35200" r="12704" b="1"/>
          <a:stretch/>
        </p:blipFill>
        <p:spPr>
          <a:xfrm>
            <a:off x="5388750" y="3964795"/>
            <a:ext cx="2926080" cy="2001664"/>
          </a:xfrm>
          <a:prstGeom prst="rect">
            <a:avLst/>
          </a:prstGeom>
        </p:spPr>
      </p:pic>
      <p:pic>
        <p:nvPicPr>
          <p:cNvPr id="4" name="Picture 3"/>
          <p:cNvPicPr>
            <a:picLocks noChangeAspect="1"/>
          </p:cNvPicPr>
          <p:nvPr/>
        </p:nvPicPr>
        <p:blipFill rotWithShape="1">
          <a:blip r:embed="rId5"/>
          <a:srcRect t="2421" r="-3" b="7068"/>
          <a:stretch/>
        </p:blipFill>
        <p:spPr>
          <a:xfrm rot="21600000">
            <a:off x="8507184" y="3964795"/>
            <a:ext cx="2926080" cy="2001664"/>
          </a:xfrm>
          <a:prstGeom prst="rect">
            <a:avLst/>
          </a:prstGeom>
          <a:scene3d>
            <a:camera prst="orthographicFront"/>
            <a:lightRig rig="threePt" dir="t"/>
          </a:scene3d>
          <a:sp3d prstMaterial="dkEdge"/>
        </p:spPr>
      </p:pic>
    </p:spTree>
    <p:extLst>
      <p:ext uri="{BB962C8B-B14F-4D97-AF65-F5344CB8AC3E}">
        <p14:creationId xmlns:p14="http://schemas.microsoft.com/office/powerpoint/2010/main" val="4104250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2217"/>
          </a:xfrm>
        </p:spPr>
        <p:txBody>
          <a:bodyPr/>
          <a:lstStyle/>
          <a:p>
            <a:pPr algn="ctr"/>
            <a:r>
              <a:rPr lang="en-US" b="1" dirty="0"/>
              <a:t>How does SIUE support these goals? </a:t>
            </a:r>
          </a:p>
        </p:txBody>
      </p:sp>
      <p:pic>
        <p:nvPicPr>
          <p:cNvPr id="5" name="Content Placeholder 4"/>
          <p:cNvPicPr>
            <a:picLocks noGrp="1" noChangeAspect="1"/>
          </p:cNvPicPr>
          <p:nvPr>
            <p:ph sz="half" idx="1"/>
          </p:nvPr>
        </p:nvPicPr>
        <p:blipFill>
          <a:blip r:embed="rId3"/>
          <a:stretch>
            <a:fillRect/>
          </a:stretch>
        </p:blipFill>
        <p:spPr>
          <a:xfrm>
            <a:off x="958735" y="2063043"/>
            <a:ext cx="2709797" cy="2709797"/>
          </a:xfrm>
          <a:prstGeom prst="rect">
            <a:avLst/>
          </a:prstGeom>
        </p:spPr>
      </p:pic>
      <p:sp>
        <p:nvSpPr>
          <p:cNvPr id="4" name="Content Placeholder 3"/>
          <p:cNvSpPr>
            <a:spLocks noGrp="1"/>
          </p:cNvSpPr>
          <p:nvPr>
            <p:ph sz="half" idx="2"/>
          </p:nvPr>
        </p:nvSpPr>
        <p:spPr>
          <a:xfrm>
            <a:off x="4521896" y="1240078"/>
            <a:ext cx="7670103" cy="5148196"/>
          </a:xfrm>
        </p:spPr>
        <p:txBody>
          <a:bodyPr>
            <a:normAutofit fontScale="70000" lnSpcReduction="20000"/>
          </a:bodyPr>
          <a:lstStyle/>
          <a:p>
            <a:pPr marL="0" indent="0">
              <a:buNone/>
            </a:pPr>
            <a:r>
              <a:rPr lang="en-US" sz="3400" dirty="0">
                <a:solidFill>
                  <a:srgbClr val="FF0000"/>
                </a:solidFill>
              </a:rPr>
              <a:t>SIUE Strategic Plan</a:t>
            </a:r>
          </a:p>
          <a:p>
            <a:pPr marL="0" indent="0">
              <a:buNone/>
            </a:pPr>
            <a:r>
              <a:rPr lang="en-US" sz="2900" dirty="0"/>
              <a:t>Goal #4: Recruit, support and retain high quality, accomplished, student-centered and diverse employees who continually strive for excellence in achieving University goals</a:t>
            </a:r>
          </a:p>
          <a:p>
            <a:pPr marL="0" indent="0">
              <a:buNone/>
            </a:pPr>
            <a:endParaRPr lang="en-US" sz="2900" dirty="0"/>
          </a:p>
          <a:p>
            <a:pPr marL="0" indent="0">
              <a:buNone/>
            </a:pPr>
            <a:r>
              <a:rPr lang="en-US" sz="3400" dirty="0">
                <a:solidFill>
                  <a:srgbClr val="FF0000"/>
                </a:solidFill>
              </a:rPr>
              <a:t>SIUE Diversity and Inclusion Strategic Plan</a:t>
            </a:r>
          </a:p>
          <a:p>
            <a:pPr marL="0" indent="0">
              <a:buNone/>
            </a:pPr>
            <a:r>
              <a:rPr lang="en-US" sz="2900" dirty="0"/>
              <a:t>Goal #2: Increase and Retain the number of faculty, staff, and administrators from underrepresented groups</a:t>
            </a:r>
          </a:p>
          <a:p>
            <a:pPr marL="0" indent="0">
              <a:buNone/>
            </a:pPr>
            <a:r>
              <a:rPr lang="en-US" sz="2900" dirty="0"/>
              <a:t>Goal #4: Develop and maintain a campus climate that acknowledges, embraces, and celebrates diversity and inclusion as a core value of the SIUE community.</a:t>
            </a:r>
          </a:p>
          <a:p>
            <a:pPr marL="0" indent="0">
              <a:buNone/>
            </a:pPr>
            <a:endParaRPr lang="en-US" dirty="0"/>
          </a:p>
          <a:p>
            <a:pPr marL="0" indent="0">
              <a:buNone/>
            </a:pPr>
            <a:r>
              <a:rPr lang="en-US" sz="3400" dirty="0">
                <a:solidFill>
                  <a:srgbClr val="FF0000"/>
                </a:solidFill>
              </a:rPr>
              <a:t>NSF ADVANCE (TIME: Toward an Inclusive Model of Excellence)</a:t>
            </a:r>
          </a:p>
          <a:p>
            <a:pPr marL="0" indent="0">
              <a:buNone/>
            </a:pPr>
            <a:r>
              <a:rPr lang="en-US" sz="2900" dirty="0"/>
              <a:t>SIUE’s TIME focuses on strategic initiatives and activities to improve the recruitment, retention and promotion of STEM women, particularly women from underrepresented groups</a:t>
            </a:r>
          </a:p>
        </p:txBody>
      </p:sp>
    </p:spTree>
    <p:extLst>
      <p:ext uri="{BB962C8B-B14F-4D97-AF65-F5344CB8AC3E}">
        <p14:creationId xmlns:p14="http://schemas.microsoft.com/office/powerpoint/2010/main" val="3543396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E73255-8084-4DF9-BB0B-15EAC92E2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938" y="640081"/>
            <a:ext cx="2608655" cy="5257799"/>
          </a:xfrm>
        </p:spPr>
        <p:txBody>
          <a:bodyPr>
            <a:normAutofit/>
          </a:bodyPr>
          <a:lstStyle/>
          <a:p>
            <a:pPr algn="ctr"/>
            <a:r>
              <a:rPr lang="en-US" sz="3600" b="1" dirty="0">
                <a:solidFill>
                  <a:srgbClr val="2C2C2C"/>
                </a:solidFill>
              </a:rPr>
              <a:t>STEM Problems </a:t>
            </a:r>
            <a:endParaRPr lang="en-US" sz="3600" b="1" dirty="0">
              <a:solidFill>
                <a:srgbClr val="2C2C2C"/>
              </a:solidFill>
              <a:cs typeface="Calibri Light"/>
            </a:endParaRPr>
          </a:p>
        </p:txBody>
      </p:sp>
      <p:sp>
        <p:nvSpPr>
          <p:cNvPr id="12"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srcRect r="10616" b="1"/>
          <a:stretch/>
        </p:blipFill>
        <p:spPr>
          <a:xfrm>
            <a:off x="4062964" y="942538"/>
            <a:ext cx="7163222" cy="4808332"/>
          </a:xfrm>
          <a:prstGeom prst="rect">
            <a:avLst/>
          </a:prstGeom>
          <a:effectLst/>
        </p:spPr>
      </p:pic>
    </p:spTree>
    <p:extLst>
      <p:ext uri="{BB962C8B-B14F-4D97-AF65-F5344CB8AC3E}">
        <p14:creationId xmlns:p14="http://schemas.microsoft.com/office/powerpoint/2010/main" val="3503408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9F27744B-47AB-4459-8C2F-1D5EE63A3E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idx="1"/>
          </p:nvPr>
        </p:nvPicPr>
        <p:blipFill rotWithShape="1">
          <a:blip r:embed="rId3"/>
          <a:srcRect l="17960" r="12717"/>
          <a:stretch/>
        </p:blipFill>
        <p:spPr>
          <a:xfrm>
            <a:off x="1" y="10"/>
            <a:ext cx="6865165"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16" name="Freeform: Shape 15">
            <a:extLst>
              <a:ext uri="{FF2B5EF4-FFF2-40B4-BE49-F238E27FC236}">
                <a16:creationId xmlns:a16="http://schemas.microsoft.com/office/drawing/2014/main" id="{7D266DCC-5218-4AE0-B964-6FC2EA3BDF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240" y="0"/>
            <a:ext cx="569976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973DE4F1-1583-4AE3-9696-9659D27C5F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384" y="0"/>
            <a:ext cx="5690616"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a:xfrm>
            <a:off x="7255564" y="914400"/>
            <a:ext cx="4485861" cy="1106556"/>
          </a:xfrm>
        </p:spPr>
        <p:txBody>
          <a:bodyPr vert="horz" lIns="91440" tIns="45720" rIns="91440" bIns="45720" rtlCol="0" anchor="b">
            <a:normAutofit/>
          </a:bodyPr>
          <a:lstStyle/>
          <a:p>
            <a:r>
              <a:rPr lang="en-US" sz="2500" b="1"/>
              <a:t>In what ways does discrimination exist within STEM disciplines? </a:t>
            </a:r>
          </a:p>
        </p:txBody>
      </p:sp>
      <p:sp>
        <p:nvSpPr>
          <p:cNvPr id="20" name="Rectangle 19">
            <a:extLst>
              <a:ext uri="{FF2B5EF4-FFF2-40B4-BE49-F238E27FC236}">
                <a16:creationId xmlns:a16="http://schemas.microsoft.com/office/drawing/2014/main" id="{D6297641-8B9F-4767-9606-8A1131322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2239"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FD3C8959-A2A1-469E-8619-82F077E33F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4495" y="218239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Rectangle 1">
            <a:extLst>
              <a:ext uri="{FF2B5EF4-FFF2-40B4-BE49-F238E27FC236}">
                <a16:creationId xmlns:a16="http://schemas.microsoft.com/office/drawing/2014/main" id="{35E97336-85AA-46A6-8215-96387EC15B0B}"/>
              </a:ext>
            </a:extLst>
          </p:cNvPr>
          <p:cNvSpPr/>
          <p:nvPr/>
        </p:nvSpPr>
        <p:spPr>
          <a:xfrm>
            <a:off x="7255563" y="2440100"/>
            <a:ext cx="4485861" cy="3834804"/>
          </a:xfrm>
          <a:prstGeom prst="rect">
            <a:avLst/>
          </a:prstGeom>
        </p:spPr>
        <p:txBody>
          <a:bodyPr vert="horz" lIns="91440" tIns="45720" rIns="91440" bIns="45720" rtlCol="0" anchor="t">
            <a:normAutofit/>
          </a:bodyPr>
          <a:lstStyle/>
          <a:p>
            <a:pPr fontAlgn="base">
              <a:lnSpc>
                <a:spcPct val="90000"/>
              </a:lnSpc>
              <a:spcAft>
                <a:spcPts val="600"/>
              </a:spcAft>
            </a:pPr>
            <a:r>
              <a:rPr lang="en-US" dirty="0"/>
              <a:t>Gender bias and discrimination affects:​</a:t>
            </a:r>
          </a:p>
          <a:p>
            <a:pPr marL="285750" indent="-228600" fontAlgn="base">
              <a:lnSpc>
                <a:spcPct val="90000"/>
              </a:lnSpc>
              <a:spcAft>
                <a:spcPts val="600"/>
              </a:spcAft>
              <a:buFont typeface="Arial" panose="020B0604020202020204" pitchFamily="34" charset="0"/>
              <a:buChar char="•"/>
            </a:pPr>
            <a:r>
              <a:rPr lang="en-US" dirty="0"/>
              <a:t>Professional hiring​</a:t>
            </a:r>
            <a:endParaRPr lang="en-US" dirty="0">
              <a:cs typeface="Calibri"/>
            </a:endParaRPr>
          </a:p>
          <a:p>
            <a:pPr marL="285750" indent="-228600">
              <a:lnSpc>
                <a:spcPct val="90000"/>
              </a:lnSpc>
              <a:spcAft>
                <a:spcPts val="600"/>
              </a:spcAft>
              <a:buFont typeface="Arial" panose="020B0604020202020204" pitchFamily="34" charset="0"/>
              <a:buChar char="•"/>
            </a:pPr>
            <a:r>
              <a:rPr lang="en-US" dirty="0"/>
              <a:t>Salary</a:t>
            </a:r>
            <a:endParaRPr lang="en-US" dirty="0">
              <a:cs typeface="Calibri"/>
            </a:endParaRPr>
          </a:p>
          <a:p>
            <a:pPr marL="285750" indent="-228600">
              <a:lnSpc>
                <a:spcPct val="90000"/>
              </a:lnSpc>
              <a:spcAft>
                <a:spcPts val="600"/>
              </a:spcAft>
              <a:buFont typeface="Arial" panose="020B0604020202020204" pitchFamily="34" charset="0"/>
              <a:buChar char="•"/>
            </a:pPr>
            <a:r>
              <a:rPr lang="en-US" dirty="0"/>
              <a:t>Mentoring​</a:t>
            </a:r>
            <a:endParaRPr lang="en-US" dirty="0">
              <a:cs typeface="Calibri"/>
            </a:endParaRPr>
          </a:p>
          <a:p>
            <a:pPr marL="285750" indent="-228600" fontAlgn="base">
              <a:lnSpc>
                <a:spcPct val="90000"/>
              </a:lnSpc>
              <a:spcAft>
                <a:spcPts val="600"/>
              </a:spcAft>
              <a:buFont typeface="Arial" panose="020B0604020202020204" pitchFamily="34" charset="0"/>
              <a:buChar char="•"/>
            </a:pPr>
            <a:r>
              <a:rPr lang="en-US" dirty="0"/>
              <a:t>Credit for collaborative work</a:t>
            </a:r>
            <a:endParaRPr lang="en-US" dirty="0">
              <a:cs typeface="Calibri"/>
            </a:endParaRPr>
          </a:p>
          <a:p>
            <a:pPr marL="285750" indent="-228600">
              <a:lnSpc>
                <a:spcPct val="90000"/>
              </a:lnSpc>
              <a:spcAft>
                <a:spcPts val="600"/>
              </a:spcAft>
              <a:buFont typeface="Arial" panose="020B0604020202020204" pitchFamily="34" charset="0"/>
              <a:buChar char="•"/>
            </a:pPr>
            <a:r>
              <a:rPr lang="en-US" dirty="0"/>
              <a:t>Tenure</a:t>
            </a:r>
            <a:endParaRPr lang="en-US" dirty="0">
              <a:cs typeface="Calibri"/>
            </a:endParaRPr>
          </a:p>
          <a:p>
            <a:pPr marL="285750" indent="-228600" fontAlgn="base">
              <a:lnSpc>
                <a:spcPct val="90000"/>
              </a:lnSpc>
              <a:spcAft>
                <a:spcPts val="600"/>
              </a:spcAft>
              <a:buFont typeface="Arial" panose="020B0604020202020204" pitchFamily="34" charset="0"/>
              <a:buChar char="•"/>
            </a:pPr>
            <a:r>
              <a:rPr lang="en-US" dirty="0"/>
              <a:t>Promotion​</a:t>
            </a:r>
            <a:endParaRPr lang="en-US" dirty="0">
              <a:cs typeface="Calibri"/>
            </a:endParaRPr>
          </a:p>
          <a:p>
            <a:pPr marL="285750" indent="-228600" fontAlgn="base">
              <a:lnSpc>
                <a:spcPct val="90000"/>
              </a:lnSpc>
              <a:spcAft>
                <a:spcPts val="600"/>
              </a:spcAft>
              <a:buFont typeface="Arial" panose="020B0604020202020204" pitchFamily="34" charset="0"/>
              <a:buChar char="•"/>
            </a:pPr>
            <a:r>
              <a:rPr lang="en-US" dirty="0"/>
              <a:t>Respect​</a:t>
            </a:r>
            <a:endParaRPr lang="en-US" dirty="0">
              <a:cs typeface="Calibri"/>
            </a:endParaRPr>
          </a:p>
          <a:p>
            <a:pPr marL="285750" indent="-228600">
              <a:lnSpc>
                <a:spcPct val="90000"/>
              </a:lnSpc>
              <a:spcAft>
                <a:spcPts val="600"/>
              </a:spcAft>
              <a:buFont typeface="Arial" panose="020B0604020202020204" pitchFamily="34" charset="0"/>
              <a:buChar char="•"/>
            </a:pPr>
            <a:r>
              <a:rPr lang="en-US" dirty="0"/>
              <a:t>And many other areas ​</a:t>
            </a:r>
            <a:endParaRPr lang="en-US" dirty="0">
              <a:cs typeface="Calibri"/>
            </a:endParaRPr>
          </a:p>
        </p:txBody>
      </p:sp>
    </p:spTree>
    <p:extLst>
      <p:ext uri="{BB962C8B-B14F-4D97-AF65-F5344CB8AC3E}">
        <p14:creationId xmlns:p14="http://schemas.microsoft.com/office/powerpoint/2010/main" val="137542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IUE Template.potx" id="{50ADB915-DA93-4C2E-A8AE-95E0838B5D4F}" vid="{4B6D2D79-1DB1-41C1-B54E-DCDAF210E58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1667</Words>
  <Application>Microsoft Office PowerPoint</Application>
  <PresentationFormat>Widescreen</PresentationFormat>
  <Paragraphs>160</Paragraphs>
  <Slides>28</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Calibri Light</vt:lpstr>
      <vt:lpstr>Office Theme</vt:lpstr>
      <vt:lpstr>1_Office Theme</vt:lpstr>
      <vt:lpstr>PowerPoint Presentation</vt:lpstr>
      <vt:lpstr>Improving the Climate for SIUE’s Women Faculty:  Steps for Interrupting Bias and Fostering Inclusion</vt:lpstr>
      <vt:lpstr>Introductions</vt:lpstr>
      <vt:lpstr>Overview </vt:lpstr>
      <vt:lpstr>Why Does Diversity Matter?</vt:lpstr>
      <vt:lpstr>Why is it important to advocate for equity? </vt:lpstr>
      <vt:lpstr>How does SIUE support these goals? </vt:lpstr>
      <vt:lpstr>STEM Problems </vt:lpstr>
      <vt:lpstr>In what ways does discrimination exist within STEM disciplines? </vt:lpstr>
      <vt:lpstr>PowerPoint Presentation</vt:lpstr>
      <vt:lpstr>PowerPoint Presentation</vt:lpstr>
      <vt:lpstr>PowerPoint Presentation</vt:lpstr>
      <vt:lpstr>Women receive less credit for their work than men in collaborative projects</vt:lpstr>
      <vt:lpstr>Most faculty believe that they are fair and unbiased…</vt:lpstr>
      <vt:lpstr>Gender Bias and Department Climate</vt:lpstr>
      <vt:lpstr>PowerPoint Presentation</vt:lpstr>
      <vt:lpstr>SIUE Climate Survey Data</vt:lpstr>
      <vt:lpstr>Diversity and Inclusion</vt:lpstr>
      <vt:lpstr>National Science Foundation:  ADVANCE</vt:lpstr>
      <vt:lpstr>Being an Advocate &amp; Ally </vt:lpstr>
      <vt:lpstr>Assessing Bias</vt:lpstr>
      <vt:lpstr>Recognizing Bias </vt:lpstr>
      <vt:lpstr>Listen &amp; Create Space </vt:lpstr>
      <vt:lpstr>Climate Matters! </vt:lpstr>
      <vt:lpstr>Recognition &amp; Support </vt:lpstr>
      <vt:lpstr>PowerPoint Presentation</vt:lpstr>
      <vt:lpstr>Get involved! </vt:lpstr>
      <vt:lpstr>PowerPoint Presentation</vt:lpstr>
    </vt:vector>
  </TitlesOfParts>
  <Company>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Ball, Jamie</dc:creator>
  <cp:lastModifiedBy>Ball, Jamie</cp:lastModifiedBy>
  <cp:revision>502</cp:revision>
  <dcterms:created xsi:type="dcterms:W3CDTF">2020-10-12T01:52:41Z</dcterms:created>
  <dcterms:modified xsi:type="dcterms:W3CDTF">2020-10-14T16:25:42Z</dcterms:modified>
</cp:coreProperties>
</file>