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4" r:id="rId1"/>
  </p:sldMasterIdLst>
  <p:notesMasterIdLst>
    <p:notesMasterId r:id="rId30"/>
  </p:notesMasterIdLst>
  <p:handoutMasterIdLst>
    <p:handoutMasterId r:id="rId31"/>
  </p:handoutMasterIdLst>
  <p:sldIdLst>
    <p:sldId id="256" r:id="rId2"/>
    <p:sldId id="380" r:id="rId3"/>
    <p:sldId id="394" r:id="rId4"/>
    <p:sldId id="395" r:id="rId5"/>
    <p:sldId id="376" r:id="rId6"/>
    <p:sldId id="331" r:id="rId7"/>
    <p:sldId id="277" r:id="rId8"/>
    <p:sldId id="258" r:id="rId9"/>
    <p:sldId id="384" r:id="rId10"/>
    <p:sldId id="396" r:id="rId11"/>
    <p:sldId id="382" r:id="rId12"/>
    <p:sldId id="388" r:id="rId13"/>
    <p:sldId id="379" r:id="rId14"/>
    <p:sldId id="381" r:id="rId15"/>
    <p:sldId id="397" r:id="rId16"/>
    <p:sldId id="383" r:id="rId17"/>
    <p:sldId id="398" r:id="rId18"/>
    <p:sldId id="391" r:id="rId19"/>
    <p:sldId id="399" r:id="rId20"/>
    <p:sldId id="385" r:id="rId21"/>
    <p:sldId id="400" r:id="rId22"/>
    <p:sldId id="390" r:id="rId23"/>
    <p:sldId id="401" r:id="rId24"/>
    <p:sldId id="386" r:id="rId25"/>
    <p:sldId id="402" r:id="rId26"/>
    <p:sldId id="389" r:id="rId27"/>
    <p:sldId id="387" r:id="rId28"/>
    <p:sldId id="403" r:id="rId29"/>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94" autoAdjust="0"/>
    <p:restoredTop sz="66964" autoAdjust="0"/>
  </p:normalViewPr>
  <p:slideViewPr>
    <p:cSldViewPr>
      <p:cViewPr varScale="1">
        <p:scale>
          <a:sx n="97" d="100"/>
          <a:sy n="97" d="100"/>
        </p:scale>
        <p:origin x="720" y="90"/>
      </p:cViewPr>
      <p:guideLst>
        <p:guide orient="horz" pos="2160"/>
        <p:guide pos="2880"/>
      </p:guideLst>
    </p:cSldViewPr>
  </p:slideViewPr>
  <p:outlineViewPr>
    <p:cViewPr>
      <p:scale>
        <a:sx n="33" d="100"/>
        <a:sy n="33" d="100"/>
      </p:scale>
      <p:origin x="48" y="27462"/>
    </p:cViewPr>
    <p:sldLst>
      <p:sld r:id="rId1" collapse="1"/>
      <p:sld r:id="rId2" collapse="1"/>
    </p:sldLst>
  </p:outlineViewPr>
  <p:notesTextViewPr>
    <p:cViewPr>
      <p:scale>
        <a:sx n="3" d="2"/>
        <a:sy n="3" d="2"/>
      </p:scale>
      <p:origin x="0" y="0"/>
    </p:cViewPr>
  </p:notesTextViewPr>
  <p:sorterViewPr>
    <p:cViewPr>
      <p:scale>
        <a:sx n="100" d="100"/>
        <a:sy n="100" d="100"/>
      </p:scale>
      <p:origin x="0" y="6390"/>
    </p:cViewPr>
  </p:sorterViewPr>
  <p:notesViewPr>
    <p:cSldViewPr>
      <p:cViewPr varScale="1">
        <p:scale>
          <a:sx n="70" d="100"/>
          <a:sy n="70" d="100"/>
        </p:scale>
        <p:origin x="-2646"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3" tIns="46586" rIns="93173" bIns="46586" numCol="1" anchor="t" anchorCtr="0" compatLnSpc="1">
            <a:prstTxWarp prst="textNoShape">
              <a:avLst/>
            </a:prstTxWarp>
          </a:bodyPr>
          <a:lstStyle>
            <a:lvl1pPr defTabSz="931567" eaLnBrk="1" hangingPunct="1">
              <a:defRPr sz="1200">
                <a:latin typeface="Times New Roman" charset="0"/>
              </a:defRPr>
            </a:lvl1pPr>
          </a:lstStyle>
          <a:p>
            <a:pPr>
              <a:defRPr/>
            </a:pPr>
            <a:endParaRPr lang="en-US"/>
          </a:p>
        </p:txBody>
      </p:sp>
      <p:sp>
        <p:nvSpPr>
          <p:cNvPr id="3993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3" tIns="46586" rIns="93173" bIns="46586" numCol="1" anchor="t" anchorCtr="0" compatLnSpc="1">
            <a:prstTxWarp prst="textNoShape">
              <a:avLst/>
            </a:prstTxWarp>
          </a:bodyPr>
          <a:lstStyle>
            <a:lvl1pPr algn="r" defTabSz="931567" eaLnBrk="1" hangingPunct="1">
              <a:defRPr sz="1200">
                <a:latin typeface="Times New Roman" charset="0"/>
              </a:defRPr>
            </a:lvl1pPr>
          </a:lstStyle>
          <a:p>
            <a:pPr>
              <a:defRPr/>
            </a:pPr>
            <a:endParaRPr lang="en-US"/>
          </a:p>
        </p:txBody>
      </p:sp>
      <p:sp>
        <p:nvSpPr>
          <p:cNvPr id="3994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3" tIns="46586" rIns="93173" bIns="46586" numCol="1" anchor="b" anchorCtr="0" compatLnSpc="1">
            <a:prstTxWarp prst="textNoShape">
              <a:avLst/>
            </a:prstTxWarp>
          </a:bodyPr>
          <a:lstStyle>
            <a:lvl1pPr defTabSz="931567" eaLnBrk="1" hangingPunct="1">
              <a:defRPr sz="1200">
                <a:latin typeface="Times New Roman" charset="0"/>
              </a:defRPr>
            </a:lvl1pPr>
          </a:lstStyle>
          <a:p>
            <a:pPr>
              <a:defRPr/>
            </a:pPr>
            <a:endParaRPr lang="en-US"/>
          </a:p>
        </p:txBody>
      </p:sp>
      <p:sp>
        <p:nvSpPr>
          <p:cNvPr id="3994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3" tIns="46586" rIns="93173" bIns="46586" numCol="1" anchor="b" anchorCtr="0" compatLnSpc="1">
            <a:prstTxWarp prst="textNoShape">
              <a:avLst/>
            </a:prstTxWarp>
          </a:bodyPr>
          <a:lstStyle>
            <a:lvl1pPr algn="r" defTabSz="930275" eaLnBrk="1" hangingPunct="1">
              <a:defRPr sz="1200"/>
            </a:lvl1pPr>
          </a:lstStyle>
          <a:p>
            <a:fld id="{875FBDF1-89C5-407A-A6AC-5B2411538959}" type="slidenum">
              <a:rPr lang="en-US" altLang="en-US"/>
              <a:pPr/>
              <a:t>‹#›</a:t>
            </a:fld>
            <a:endParaRPr lang="en-US" altLang="en-US"/>
          </a:p>
        </p:txBody>
      </p:sp>
    </p:spTree>
    <p:extLst>
      <p:ext uri="{BB962C8B-B14F-4D97-AF65-F5344CB8AC3E}">
        <p14:creationId xmlns:p14="http://schemas.microsoft.com/office/powerpoint/2010/main" val="21562239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059113" cy="458788"/>
          </a:xfrm>
          <a:prstGeom prst="rect">
            <a:avLst/>
          </a:prstGeom>
          <a:noFill/>
          <a:ln w="9525">
            <a:noFill/>
            <a:miter lim="800000"/>
            <a:headEnd/>
            <a:tailEnd/>
          </a:ln>
          <a:effectLst/>
        </p:spPr>
        <p:txBody>
          <a:bodyPr vert="horz" wrap="square" lIns="91723" tIns="45862" rIns="91723" bIns="45862" numCol="1" anchor="t" anchorCtr="0" compatLnSpc="1">
            <a:prstTxWarp prst="textNoShape">
              <a:avLst/>
            </a:prstTxWarp>
          </a:bodyPr>
          <a:lstStyle>
            <a:lvl1pPr eaLnBrk="1" hangingPunct="1">
              <a:defRPr sz="1200">
                <a:latin typeface="Times New Roman" charset="0"/>
              </a:defRPr>
            </a:lvl1pPr>
          </a:lstStyle>
          <a:p>
            <a:pPr>
              <a:defRPr/>
            </a:pPr>
            <a:endParaRPr lang="en-US"/>
          </a:p>
        </p:txBody>
      </p:sp>
      <p:sp>
        <p:nvSpPr>
          <p:cNvPr id="46083" name="Rectangle 3"/>
          <p:cNvSpPr>
            <a:spLocks noGrp="1" noChangeArrowheads="1"/>
          </p:cNvSpPr>
          <p:nvPr>
            <p:ph type="dt" idx="1"/>
          </p:nvPr>
        </p:nvSpPr>
        <p:spPr bwMode="auto">
          <a:xfrm>
            <a:off x="3976688" y="0"/>
            <a:ext cx="3059112" cy="458788"/>
          </a:xfrm>
          <a:prstGeom prst="rect">
            <a:avLst/>
          </a:prstGeom>
          <a:noFill/>
          <a:ln w="9525">
            <a:noFill/>
            <a:miter lim="800000"/>
            <a:headEnd/>
            <a:tailEnd/>
          </a:ln>
          <a:effectLst/>
        </p:spPr>
        <p:txBody>
          <a:bodyPr vert="horz" wrap="square" lIns="91723" tIns="45862" rIns="91723" bIns="45862" numCol="1" anchor="t" anchorCtr="0" compatLnSpc="1">
            <a:prstTxWarp prst="textNoShape">
              <a:avLst/>
            </a:prstTxWarp>
          </a:bodyPr>
          <a:lstStyle>
            <a:lvl1pPr algn="r" eaLnBrk="1" hangingPunct="1">
              <a:defRPr sz="1200">
                <a:latin typeface="Times New Roman"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1136650" y="687388"/>
            <a:ext cx="4686300" cy="35147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5" name="Rectangle 5"/>
          <p:cNvSpPr>
            <a:spLocks noGrp="1" noChangeArrowheads="1"/>
          </p:cNvSpPr>
          <p:nvPr>
            <p:ph type="body" sz="quarter" idx="3"/>
          </p:nvPr>
        </p:nvSpPr>
        <p:spPr bwMode="auto">
          <a:xfrm>
            <a:off x="917575" y="4432300"/>
            <a:ext cx="5124450" cy="4202113"/>
          </a:xfrm>
          <a:prstGeom prst="rect">
            <a:avLst/>
          </a:prstGeom>
          <a:noFill/>
          <a:ln w="9525">
            <a:noFill/>
            <a:miter lim="800000"/>
            <a:headEnd/>
            <a:tailEnd/>
          </a:ln>
          <a:effectLst/>
        </p:spPr>
        <p:txBody>
          <a:bodyPr vert="horz" wrap="square" lIns="91723" tIns="45862" rIns="91723" bIns="4586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6086" name="Rectangle 6"/>
          <p:cNvSpPr>
            <a:spLocks noGrp="1" noChangeArrowheads="1"/>
          </p:cNvSpPr>
          <p:nvPr>
            <p:ph type="ftr" sz="quarter" idx="4"/>
          </p:nvPr>
        </p:nvSpPr>
        <p:spPr bwMode="auto">
          <a:xfrm>
            <a:off x="0" y="8863013"/>
            <a:ext cx="3059113" cy="458787"/>
          </a:xfrm>
          <a:prstGeom prst="rect">
            <a:avLst/>
          </a:prstGeom>
          <a:noFill/>
          <a:ln w="9525">
            <a:noFill/>
            <a:miter lim="800000"/>
            <a:headEnd/>
            <a:tailEnd/>
          </a:ln>
          <a:effectLst/>
        </p:spPr>
        <p:txBody>
          <a:bodyPr vert="horz" wrap="square" lIns="91723" tIns="45862" rIns="91723" bIns="45862" numCol="1" anchor="b" anchorCtr="0" compatLnSpc="1">
            <a:prstTxWarp prst="textNoShape">
              <a:avLst/>
            </a:prstTxWarp>
          </a:bodyPr>
          <a:lstStyle>
            <a:lvl1pPr eaLnBrk="1" hangingPunct="1">
              <a:defRPr sz="1200">
                <a:latin typeface="Times New Roman" charset="0"/>
              </a:defRPr>
            </a:lvl1pPr>
          </a:lstStyle>
          <a:p>
            <a:pPr>
              <a:defRPr/>
            </a:pPr>
            <a:endParaRPr lang="en-US"/>
          </a:p>
        </p:txBody>
      </p:sp>
      <p:sp>
        <p:nvSpPr>
          <p:cNvPr id="46087" name="Rectangle 7"/>
          <p:cNvSpPr>
            <a:spLocks noGrp="1" noChangeArrowheads="1"/>
          </p:cNvSpPr>
          <p:nvPr>
            <p:ph type="sldNum" sz="quarter" idx="5"/>
          </p:nvPr>
        </p:nvSpPr>
        <p:spPr bwMode="auto">
          <a:xfrm>
            <a:off x="3976688" y="8863013"/>
            <a:ext cx="3059112" cy="458787"/>
          </a:xfrm>
          <a:prstGeom prst="rect">
            <a:avLst/>
          </a:prstGeom>
          <a:noFill/>
          <a:ln w="9525">
            <a:noFill/>
            <a:miter lim="800000"/>
            <a:headEnd/>
            <a:tailEnd/>
          </a:ln>
          <a:effectLst/>
        </p:spPr>
        <p:txBody>
          <a:bodyPr vert="horz" wrap="square" lIns="91723" tIns="45862" rIns="91723" bIns="45862" numCol="1" anchor="b" anchorCtr="0" compatLnSpc="1">
            <a:prstTxWarp prst="textNoShape">
              <a:avLst/>
            </a:prstTxWarp>
          </a:bodyPr>
          <a:lstStyle>
            <a:lvl1pPr algn="r" eaLnBrk="1" hangingPunct="1">
              <a:defRPr sz="1200"/>
            </a:lvl1pPr>
          </a:lstStyle>
          <a:p>
            <a:fld id="{627220F6-51A7-481A-83A3-7BAD89D98030}" type="slidenum">
              <a:rPr lang="en-US" altLang="en-US"/>
              <a:pPr/>
              <a:t>‹#›</a:t>
            </a:fld>
            <a:endParaRPr lang="en-US" altLang="en-US"/>
          </a:p>
        </p:txBody>
      </p:sp>
    </p:spTree>
    <p:extLst>
      <p:ext uri="{BB962C8B-B14F-4D97-AF65-F5344CB8AC3E}">
        <p14:creationId xmlns:p14="http://schemas.microsoft.com/office/powerpoint/2010/main" val="33134270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349AC290-DEA5-4061-A562-8646DFA3B158}" type="slidenum">
              <a:rPr kumimoji="0" lang="en-US" altLang="en-US"/>
              <a:pPr>
                <a:spcBef>
                  <a:spcPct val="0"/>
                </a:spcBef>
              </a:pPr>
              <a:t>1</a:t>
            </a:fld>
            <a:endParaRPr kumimoji="0" lang="en-US" altLang="en-US"/>
          </a:p>
        </p:txBody>
      </p:sp>
      <p:sp>
        <p:nvSpPr>
          <p:cNvPr id="7171" name="Rectangle 1026"/>
          <p:cNvSpPr>
            <a:spLocks noGrp="1" noRot="1" noChangeAspect="1" noChangeArrowheads="1" noTextEdit="1"/>
          </p:cNvSpPr>
          <p:nvPr>
            <p:ph type="sldImg"/>
          </p:nvPr>
        </p:nvSpPr>
        <p:spPr>
          <a:ln/>
        </p:spPr>
      </p:sp>
      <p:sp>
        <p:nvSpPr>
          <p:cNvPr id="7172"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a:p>
            <a:endParaRPr lang="en-US" altLang="en-US" smtClean="0">
              <a:latin typeface="Times New Roman" pitchFamily="18" charset="0"/>
            </a:endParaRPr>
          </a:p>
        </p:txBody>
      </p:sp>
    </p:spTree>
    <p:extLst>
      <p:ext uri="{BB962C8B-B14F-4D97-AF65-F5344CB8AC3E}">
        <p14:creationId xmlns:p14="http://schemas.microsoft.com/office/powerpoint/2010/main" val="2189497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1C6066B4-9D20-42A7-8421-7DC7F508C5CE}" type="slidenum">
              <a:rPr kumimoji="0" lang="en-US" altLang="en-US"/>
              <a:pPr>
                <a:spcBef>
                  <a:spcPct val="0"/>
                </a:spcBef>
              </a:pPr>
              <a:t>5</a:t>
            </a:fld>
            <a:endParaRPr kumimoji="0" lang="en-US" altLang="en-US"/>
          </a:p>
        </p:txBody>
      </p:sp>
    </p:spTree>
    <p:extLst>
      <p:ext uri="{BB962C8B-B14F-4D97-AF65-F5344CB8AC3E}">
        <p14:creationId xmlns:p14="http://schemas.microsoft.com/office/powerpoint/2010/main" val="6351358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706EADFC-6A3B-4491-91A0-D63DF611C88F}" type="slidenum">
              <a:rPr kumimoji="0" lang="en-US" altLang="en-US"/>
              <a:pPr>
                <a:spcBef>
                  <a:spcPct val="0"/>
                </a:spcBef>
              </a:pPr>
              <a:t>6</a:t>
            </a:fld>
            <a:endParaRPr kumimoji="0" lang="en-US" alt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endParaRPr lang="en-US" altLang="en-US" sz="1000" smtClean="0">
              <a:latin typeface="Times New Roman" pitchFamily="18" charset="0"/>
            </a:endParaRPr>
          </a:p>
        </p:txBody>
      </p:sp>
    </p:spTree>
    <p:extLst>
      <p:ext uri="{BB962C8B-B14F-4D97-AF65-F5344CB8AC3E}">
        <p14:creationId xmlns:p14="http://schemas.microsoft.com/office/powerpoint/2010/main" val="24242411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194B6723-6BD5-4DF7-98BB-4AC38364B075}" type="slidenum">
              <a:rPr kumimoji="0" lang="en-US" altLang="en-US"/>
              <a:pPr>
                <a:spcBef>
                  <a:spcPct val="0"/>
                </a:spcBef>
              </a:pPr>
              <a:t>7</a:t>
            </a:fld>
            <a:endParaRPr kumimoji="0" lang="en-US" alt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extLst>
      <p:ext uri="{BB962C8B-B14F-4D97-AF65-F5344CB8AC3E}">
        <p14:creationId xmlns:p14="http://schemas.microsoft.com/office/powerpoint/2010/main" val="13377595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88662CDD-C7FA-49B0-B4BA-D7B7664B83F7}" type="slidenum">
              <a:rPr kumimoji="0" lang="en-US" altLang="en-US"/>
              <a:pPr>
                <a:spcBef>
                  <a:spcPct val="0"/>
                </a:spcBef>
              </a:pPr>
              <a:t>8</a:t>
            </a:fld>
            <a:endParaRPr kumimoji="0" lang="en-US" alt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buFontTx/>
              <a:buAutoNum type="arabicPeriod"/>
            </a:pPr>
            <a:endParaRPr lang="en-US" altLang="en-US" sz="1000" smtClean="0">
              <a:latin typeface="Times New Roman" pitchFamily="18" charset="0"/>
            </a:endParaRPr>
          </a:p>
        </p:txBody>
      </p:sp>
    </p:spTree>
    <p:extLst>
      <p:ext uri="{BB962C8B-B14F-4D97-AF65-F5344CB8AC3E}">
        <p14:creationId xmlns:p14="http://schemas.microsoft.com/office/powerpoint/2010/main" val="1684992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a:p>
            <a:r>
              <a:rPr lang="en-US" altLang="en-US" smtClean="0">
                <a:latin typeface="Times New Roman" pitchFamily="18" charset="0"/>
              </a:rPr>
              <a:t> </a:t>
            </a:r>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A0D47AEB-7446-476E-95F9-C2DB7DC12037}" type="slidenum">
              <a:rPr kumimoji="0" lang="en-US" altLang="en-US"/>
              <a:pPr>
                <a:spcBef>
                  <a:spcPct val="0"/>
                </a:spcBef>
              </a:pPr>
              <a:t>13</a:t>
            </a:fld>
            <a:endParaRPr kumimoji="0" lang="en-US" altLang="en-US"/>
          </a:p>
        </p:txBody>
      </p:sp>
    </p:spTree>
    <p:extLst>
      <p:ext uri="{BB962C8B-B14F-4D97-AF65-F5344CB8AC3E}">
        <p14:creationId xmlns:p14="http://schemas.microsoft.com/office/powerpoint/2010/main" val="41754632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2590801"/>
            <a:ext cx="7086600" cy="1066799"/>
          </a:xfrm>
        </p:spPr>
        <p:txBody>
          <a:bodyPr/>
          <a:lstStyle>
            <a:lvl1pPr algn="r">
              <a:defRPr b="1">
                <a:solidFill>
                  <a:srgbClr val="FF0000"/>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733800"/>
            <a:ext cx="7086600" cy="10668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1026" name="Picture 2" descr="C:\Users\dparmen\Desktop\image block.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8613" y="352425"/>
            <a:ext cx="8467725" cy="20859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dparmen\Desktop\larger 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735801" y="4831080"/>
            <a:ext cx="2022437" cy="1645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3925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2590801"/>
            <a:ext cx="7086600" cy="1066799"/>
          </a:xfrm>
        </p:spPr>
        <p:txBody>
          <a:bodyPr/>
          <a:lstStyle>
            <a:lvl1pPr algn="r">
              <a:defRPr b="1">
                <a:solidFill>
                  <a:srgbClr val="FF0000"/>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733800"/>
            <a:ext cx="7086600" cy="10668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1026" name="Picture 2" descr="C:\Users\dparmen\Desktop\image block.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8613" y="352425"/>
            <a:ext cx="8467725" cy="20859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dparmen\Desktop\larger 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735801" y="4831080"/>
            <a:ext cx="2022437" cy="1645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4648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8382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457200" y="16764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2050" name="Picture 2" descr="C:\Users\dparmen\Desktop\images strip.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dparmen\Desktop\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6" name="Date Placeholder 4"/>
          <p:cNvSpPr>
            <a:spLocks noGrp="1"/>
          </p:cNvSpPr>
          <p:nvPr>
            <p:ph type="dt" sz="half" idx="10"/>
          </p:nvPr>
        </p:nvSpPr>
        <p:spPr>
          <a:xfrm>
            <a:off x="457200" y="6356350"/>
            <a:ext cx="2133600" cy="365125"/>
          </a:xfrm>
        </p:spPr>
        <p:txBody>
          <a:bodyPr/>
          <a:lstStyle/>
          <a:p>
            <a:fld id="{6A7B4B89-9543-4429-813F-84FBFDAB41D1}" type="datetimeFigureOut">
              <a:rPr lang="en-US" smtClean="0"/>
              <a:pPr/>
              <a:t>4/13/2016</a:t>
            </a:fld>
            <a:endParaRPr lang="en-US"/>
          </a:p>
        </p:txBody>
      </p:sp>
      <p:sp>
        <p:nvSpPr>
          <p:cNvPr id="7" name="Footer Placeholder 5"/>
          <p:cNvSpPr>
            <a:spLocks noGrp="1"/>
          </p:cNvSpPr>
          <p:nvPr>
            <p:ph type="ftr" sz="quarter" idx="11"/>
          </p:nvPr>
        </p:nvSpPr>
        <p:spPr>
          <a:xfrm>
            <a:off x="3124200" y="6356350"/>
            <a:ext cx="2895600" cy="365125"/>
          </a:xfrm>
        </p:spPr>
        <p:txBody>
          <a:bodyPr/>
          <a:lstStyle/>
          <a:p>
            <a:endParaRPr lang="en-US"/>
          </a:p>
        </p:txBody>
      </p:sp>
      <p:sp>
        <p:nvSpPr>
          <p:cNvPr id="8" name="Slide Number Placeholder 6"/>
          <p:cNvSpPr>
            <a:spLocks noGrp="1"/>
          </p:cNvSpPr>
          <p:nvPr>
            <p:ph type="sldNum" sz="quarter" idx="12"/>
          </p:nvPr>
        </p:nvSpPr>
        <p:spPr>
          <a:xfrm>
            <a:off x="6553200" y="6356350"/>
            <a:ext cx="1600200" cy="365125"/>
          </a:xfrm>
        </p:spPr>
        <p:txBody>
          <a:bodyPr/>
          <a:lstStyle/>
          <a:p>
            <a:fld id="{8088821A-7F98-4E46-8C60-D991483A31EE}" type="slidenum">
              <a:rPr lang="en-US" smtClean="0"/>
              <a:pPr/>
              <a:t>‹#›</a:t>
            </a:fld>
            <a:endParaRPr lang="en-US"/>
          </a:p>
        </p:txBody>
      </p:sp>
    </p:spTree>
    <p:extLst>
      <p:ext uri="{BB962C8B-B14F-4D97-AF65-F5344CB8AC3E}">
        <p14:creationId xmlns:p14="http://schemas.microsoft.com/office/powerpoint/2010/main" val="412862423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angle 6"/>
          <p:cNvSpPr/>
          <p:nvPr userDrawn="1"/>
        </p:nvSpPr>
        <p:spPr>
          <a:xfrm>
            <a:off x="0" y="603504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userDrawn="1"/>
        </p:nvSpPr>
        <p:spPr>
          <a:xfrm>
            <a:off x="0" y="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57200" y="16764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2050" name="Picture 2" descr="C:\Users\dparmen\Desktop\images strip.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dparmen\Desktop\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p:cNvSpPr>
            <a:spLocks noGrp="1"/>
          </p:cNvSpPr>
          <p:nvPr>
            <p:ph type="title"/>
          </p:nvPr>
        </p:nvSpPr>
        <p:spPr>
          <a:xfrm>
            <a:off x="457200" y="762000"/>
            <a:ext cx="8229600" cy="83820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36514943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7B4B89-9543-4429-813F-84FBFDAB41D1}" type="datetimeFigureOut">
              <a:rPr lang="en-US" smtClean="0"/>
              <a:pPr/>
              <a:t>4/13/2016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553200" y="6356350"/>
            <a:ext cx="1600200" cy="365125"/>
          </a:xfrm>
        </p:spPr>
        <p:txBody>
          <a:bodyPr/>
          <a:lstStyle/>
          <a:p>
            <a:fld id="{8088821A-7F98-4E46-8C60-D991483A31EE}" type="slidenum">
              <a:rPr lang="en-US" smtClean="0"/>
              <a:pPr/>
              <a:t>‹#›</a:t>
            </a:fld>
            <a:endParaRPr lang="en-US"/>
          </a:p>
        </p:txBody>
      </p:sp>
      <p:pic>
        <p:nvPicPr>
          <p:cNvPr id="8" name="Picture 2" descr="C:\Users\dparmen\Desktop\images strip.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C:\Users\dparmen\Desktop\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10" name="Title 1"/>
          <p:cNvSpPr>
            <a:spLocks noGrp="1"/>
          </p:cNvSpPr>
          <p:nvPr>
            <p:ph type="title"/>
          </p:nvPr>
        </p:nvSpPr>
        <p:spPr>
          <a:xfrm>
            <a:off x="457200" y="762000"/>
            <a:ext cx="8229600" cy="83820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3631615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10" name="Rectangle 9"/>
          <p:cNvSpPr/>
          <p:nvPr userDrawn="1"/>
        </p:nvSpPr>
        <p:spPr>
          <a:xfrm>
            <a:off x="0" y="603504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7B4B89-9543-4429-813F-84FBFDAB41D1}" type="datetimeFigureOut">
              <a:rPr lang="en-US" smtClean="0"/>
              <a:pPr/>
              <a:t>4/13/2016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Rectangle 10"/>
          <p:cNvSpPr/>
          <p:nvPr userDrawn="1"/>
        </p:nvSpPr>
        <p:spPr>
          <a:xfrm>
            <a:off x="0" y="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2" descr="C:\Users\dparmen\Desktop\images strip.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3" descr="C:\Users\dparmen\Desktop\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a:spLocks noGrp="1"/>
          </p:cNvSpPr>
          <p:nvPr>
            <p:ph type="title"/>
          </p:nvPr>
        </p:nvSpPr>
        <p:spPr>
          <a:xfrm>
            <a:off x="457200" y="762000"/>
            <a:ext cx="8229600" cy="838200"/>
          </a:xfrm>
        </p:spPr>
        <p:txBody>
          <a:bodyPr/>
          <a:lstStyle/>
          <a:p>
            <a:r>
              <a:rPr lang="en-US" smtClean="0"/>
              <a:t>Click to edit Master title style</a:t>
            </a:r>
            <a:endParaRPr lang="en-US" dirty="0"/>
          </a:p>
        </p:txBody>
      </p:sp>
      <p:sp>
        <p:nvSpPr>
          <p:cNvPr id="16" name="Slide Number Placeholder 6"/>
          <p:cNvSpPr txBox="1">
            <a:spLocks/>
          </p:cNvSpPr>
          <p:nvPr userDrawn="1"/>
        </p:nvSpPr>
        <p:spPr>
          <a:xfrm>
            <a:off x="6553200" y="6356350"/>
            <a:ext cx="1600200" cy="365125"/>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8088821A-7F98-4E46-8C60-D991483A31EE}" type="slidenum">
              <a:rPr lang="en-US" smtClean="0"/>
              <a:pPr/>
              <a:t>‹#›</a:t>
            </a:fld>
            <a:endParaRPr lang="en-US" dirty="0"/>
          </a:p>
        </p:txBody>
      </p:sp>
    </p:spTree>
    <p:extLst>
      <p:ext uri="{BB962C8B-B14F-4D97-AF65-F5344CB8AC3E}">
        <p14:creationId xmlns:p14="http://schemas.microsoft.com/office/powerpoint/2010/main" val="338093507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270302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7B4B89-9543-4429-813F-84FBFDAB41D1}" type="datetimeFigureOut">
              <a:rPr lang="en-US" smtClean="0"/>
              <a:pPr/>
              <a:t>4/13/2016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88821A-7F98-4E46-8C60-D991483A31EE}" type="slidenum">
              <a:rPr lang="en-US" smtClean="0"/>
              <a:pPr/>
              <a:t>‹#›</a:t>
            </a:fld>
            <a:endParaRPr lang="en-US"/>
          </a:p>
        </p:txBody>
      </p:sp>
    </p:spTree>
    <p:extLst>
      <p:ext uri="{BB962C8B-B14F-4D97-AF65-F5344CB8AC3E}">
        <p14:creationId xmlns:p14="http://schemas.microsoft.com/office/powerpoint/2010/main" val="1109551009"/>
      </p:ext>
    </p:extLst>
  </p:cSld>
  <p:clrMap bg1="lt1" tx1="dk1" bg2="lt2" tx2="dk2" accent1="accent1" accent2="accent2" accent3="accent3" accent4="accent4" accent5="accent5" accent6="accent6" hlink="hlink" folHlink="folHlink"/>
  <p:sldLayoutIdLst>
    <p:sldLayoutId id="2147484065" r:id="rId1"/>
    <p:sldLayoutId id="2147484066" r:id="rId2"/>
    <p:sldLayoutId id="2147484067" r:id="rId3"/>
    <p:sldLayoutId id="2147484068" r:id="rId4"/>
    <p:sldLayoutId id="2147484069" r:id="rId5"/>
    <p:sldLayoutId id="2147484070" r:id="rId6"/>
    <p:sldLayoutId id="2147484071" r:id="rId7"/>
  </p:sldLayoutIdLst>
  <p:timing>
    <p:tnLst>
      <p:par>
        <p:cTn id="1" dur="indefinite" restart="never" nodeType="tmRoot"/>
      </p:par>
    </p:tnLst>
  </p:timing>
  <p:txStyles>
    <p:titleStyle>
      <a:lvl1pPr algn="ctr" defTabSz="914400" rtl="0" eaLnBrk="1" latinLnBrk="0" hangingPunct="1">
        <a:spcBef>
          <a:spcPct val="0"/>
        </a:spcBef>
        <a:buNone/>
        <a:defRPr sz="40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http://www.siue.edu/emergencymanagement/pdf/SIUE_Injury_Report_Form_Rev_3-13.pdf"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www.siue.edu/humanresources/forms/index.shtml" TargetMode="External"/><Relationship Id="rId2" Type="http://schemas.openxmlformats.org/officeDocument/2006/relationships/hyperlink" Target="http://www.siue.edu/humanresources/benefits/workers_comp.shtml"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hyperlink" Target="http://www.siue.edu/humanresources/benefits/pdf/Employee_WC_Packet.pdf"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iwcc.il.gov/" TargetMode="External"/><Relationship Id="rId2" Type="http://schemas.openxmlformats.org/officeDocument/2006/relationships/hyperlink" Target="http://www.iwcc.illinois.gov/" TargetMode="External"/><Relationship Id="rId1" Type="http://schemas.openxmlformats.org/officeDocument/2006/relationships/slideLayout" Target="../slideLayouts/slideLayout3.xml"/><Relationship Id="rId6" Type="http://schemas.openxmlformats.org/officeDocument/2006/relationships/image" Target="../media/image5.gif"/><Relationship Id="rId5" Type="http://schemas.openxmlformats.org/officeDocument/2006/relationships/hyperlink" Target="http://www.siue.edu/humanresources/benefits/pdf/Employee_WC_Packet.pdf" TargetMode="External"/><Relationship Id="rId4" Type="http://schemas.openxmlformats.org/officeDocument/2006/relationships/hyperlink" Target="http://www.siue.edu/humanresources/benefits/pdf/WCIncidentProcess.doc" TargetMode="Externa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www.siue.edu/emergencymanagement/pdf/SIUE_Injury_Report_Form_Rev_3-13.pdf"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rtlCol="0">
            <a:normAutofit/>
          </a:bodyPr>
          <a:lstStyle/>
          <a:p>
            <a:pPr eaLnBrk="1" fontAlgn="auto" hangingPunct="1">
              <a:spcAft>
                <a:spcPts val="0"/>
              </a:spcAft>
              <a:defRPr/>
            </a:pPr>
            <a:r>
              <a:rPr lang="en-US" sz="4800" dirty="0" smtClean="0">
                <a:latin typeface="+mn-lt"/>
              </a:rPr>
              <a:t>Workers’ Compensation </a:t>
            </a:r>
          </a:p>
        </p:txBody>
      </p:sp>
      <p:sp>
        <p:nvSpPr>
          <p:cNvPr id="6147" name="Text Placeholder 5"/>
          <p:cNvSpPr>
            <a:spLocks noGrp="1"/>
          </p:cNvSpPr>
          <p:nvPr>
            <p:ph type="subTitle" idx="1"/>
          </p:nvPr>
        </p:nvSpPr>
        <p:spPr/>
        <p:txBody>
          <a:bodyPr>
            <a:normAutofit fontScale="85000" lnSpcReduction="20000"/>
          </a:bodyPr>
          <a:lstStyle/>
          <a:p>
            <a:pPr eaLnBrk="1" hangingPunct="1">
              <a:lnSpc>
                <a:spcPct val="80000"/>
              </a:lnSpc>
              <a:buFont typeface="Wingdings" pitchFamily="2" charset="2"/>
              <a:buNone/>
            </a:pPr>
            <a:r>
              <a:rPr lang="en-US" altLang="en-US" dirty="0" smtClean="0"/>
              <a:t>Southern Illinois University Edwardsville </a:t>
            </a:r>
          </a:p>
          <a:p>
            <a:pPr eaLnBrk="1" hangingPunct="1">
              <a:lnSpc>
                <a:spcPct val="80000"/>
              </a:lnSpc>
              <a:buFont typeface="Wingdings" pitchFamily="2" charset="2"/>
              <a:buNone/>
            </a:pPr>
            <a:r>
              <a:rPr lang="en-US" altLang="en-US" dirty="0" smtClean="0"/>
              <a:t>Office of Human Resources</a:t>
            </a:r>
          </a:p>
          <a:p>
            <a:pPr eaLnBrk="1" hangingPunct="1">
              <a:lnSpc>
                <a:spcPct val="80000"/>
              </a:lnSpc>
              <a:buFont typeface="Wingdings" pitchFamily="2" charset="2"/>
              <a:buNone/>
            </a:pPr>
            <a:r>
              <a:rPr lang="en-US" altLang="en-US" dirty="0" smtClean="0"/>
              <a:t>Rendleman Hall, Room 3210 </a:t>
            </a:r>
          </a:p>
          <a:p>
            <a:pPr eaLnBrk="1" hangingPunct="1"/>
            <a:endParaRPr lang="en-US" altLang="en-US" dirty="0" smtClean="0"/>
          </a:p>
        </p:txBody>
      </p:sp>
      <p:sp>
        <p:nvSpPr>
          <p:cNvPr id="2" name="TextBox 1"/>
          <p:cNvSpPr txBox="1"/>
          <p:nvPr/>
        </p:nvSpPr>
        <p:spPr>
          <a:xfrm>
            <a:off x="609600" y="5943600"/>
            <a:ext cx="3048000" cy="276999"/>
          </a:xfrm>
          <a:prstGeom prst="rect">
            <a:avLst/>
          </a:prstGeom>
          <a:noFill/>
        </p:spPr>
        <p:txBody>
          <a:bodyPr wrap="square" rtlCol="0">
            <a:spAutoFit/>
          </a:bodyPr>
          <a:lstStyle/>
          <a:p>
            <a:r>
              <a:rPr lang="en-US" sz="1200" dirty="0" smtClean="0">
                <a:latin typeface="+mn-lt"/>
              </a:rPr>
              <a:t>April 20, 2016</a:t>
            </a:r>
            <a:endParaRPr lang="en-US" sz="1200" dirty="0">
              <a:latin typeface="+mn-lt"/>
            </a:endParaRPr>
          </a:p>
        </p:txBody>
      </p:sp>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127" y="990600"/>
            <a:ext cx="8229600" cy="838200"/>
          </a:xfrm>
        </p:spPr>
        <p:txBody>
          <a:bodyPr>
            <a:noAutofit/>
          </a:bodyPr>
          <a:lstStyle/>
          <a:p>
            <a:r>
              <a:rPr lang="en-US" sz="3200" dirty="0" smtClean="0"/>
              <a:t>Choosing to Not Apply for </a:t>
            </a:r>
            <a:br>
              <a:rPr lang="en-US" sz="3200" dirty="0" smtClean="0"/>
            </a:br>
            <a:r>
              <a:rPr lang="en-US" sz="3200" dirty="0" smtClean="0"/>
              <a:t>Workers’ Compensation</a:t>
            </a:r>
            <a:endParaRPr lang="en-US" sz="3200" dirty="0"/>
          </a:p>
        </p:txBody>
      </p:sp>
      <p:sp>
        <p:nvSpPr>
          <p:cNvPr id="3" name="Content Placeholder 2"/>
          <p:cNvSpPr>
            <a:spLocks noGrp="1"/>
          </p:cNvSpPr>
          <p:nvPr>
            <p:ph idx="1"/>
          </p:nvPr>
        </p:nvSpPr>
        <p:spPr/>
        <p:txBody>
          <a:bodyPr>
            <a:normAutofit/>
          </a:bodyPr>
          <a:lstStyle/>
          <a:p>
            <a:pPr marL="0" indent="0">
              <a:buNone/>
            </a:pPr>
            <a:endParaRPr lang="en-US" sz="2200" dirty="0" smtClean="0"/>
          </a:p>
          <a:p>
            <a:pPr marL="0" indent="0">
              <a:buNone/>
            </a:pPr>
            <a:endParaRPr lang="en-US" sz="2200" dirty="0" smtClean="0"/>
          </a:p>
          <a:p>
            <a:pPr marL="0" indent="0">
              <a:buNone/>
            </a:pPr>
            <a:r>
              <a:rPr lang="en-US" sz="2200" dirty="0" smtClean="0"/>
              <a:t>What if the employee doesn’t want to report the injury to TRISTAR? </a:t>
            </a:r>
          </a:p>
          <a:p>
            <a:pPr marL="0" indent="0">
              <a:buNone/>
            </a:pPr>
            <a:endParaRPr lang="en-US" sz="2200" dirty="0"/>
          </a:p>
          <a:p>
            <a:pPr marL="0" indent="0">
              <a:buNone/>
            </a:pPr>
            <a:r>
              <a:rPr lang="en-US" sz="2200" dirty="0" smtClean="0"/>
              <a:t>In this case, the employee may call the WC Coordinator and TRISTAR to report an “incident only” claim.  This will protect the employee in the event of future problems that could stem from the injury/illness.</a:t>
            </a:r>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10</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16489397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Supervisor’s Responsibilities</a:t>
            </a:r>
            <a:endParaRPr lang="en-US" sz="3200" dirty="0"/>
          </a:p>
        </p:txBody>
      </p:sp>
      <p:sp>
        <p:nvSpPr>
          <p:cNvPr id="3" name="Content Placeholder 2"/>
          <p:cNvSpPr>
            <a:spLocks noGrp="1"/>
          </p:cNvSpPr>
          <p:nvPr>
            <p:ph idx="1"/>
          </p:nvPr>
        </p:nvSpPr>
        <p:spPr/>
        <p:txBody>
          <a:bodyPr>
            <a:normAutofit/>
          </a:bodyPr>
          <a:lstStyle/>
          <a:p>
            <a:pPr marL="0" indent="0">
              <a:buNone/>
            </a:pPr>
            <a:endParaRPr lang="en-US" sz="2200" dirty="0" smtClean="0"/>
          </a:p>
          <a:p>
            <a:r>
              <a:rPr lang="en-US" sz="2200" dirty="0" smtClean="0"/>
              <a:t>Complete the Emergency Management Services Injury Form.</a:t>
            </a:r>
          </a:p>
          <a:p>
            <a:pPr lvl="1"/>
            <a:r>
              <a:rPr lang="en-US" sz="1800" dirty="0">
                <a:hlinkClick r:id="rId2"/>
              </a:rPr>
              <a:t>http://</a:t>
            </a:r>
            <a:r>
              <a:rPr lang="en-US" sz="1800" dirty="0" smtClean="0">
                <a:hlinkClick r:id="rId2"/>
              </a:rPr>
              <a:t>www.siue.edu/emergencymanagement/pdf/SIUE_Injury_Report_Form_Rev_3-13.pdf</a:t>
            </a:r>
            <a:r>
              <a:rPr lang="en-US" sz="1800" dirty="0" smtClean="0"/>
              <a:t> </a:t>
            </a:r>
          </a:p>
          <a:p>
            <a:endParaRPr lang="en-US" sz="2200" dirty="0" smtClean="0"/>
          </a:p>
          <a:p>
            <a:r>
              <a:rPr lang="en-US" sz="2200" dirty="0"/>
              <a:t>I</a:t>
            </a:r>
            <a:r>
              <a:rPr lang="en-US" sz="2200" dirty="0" smtClean="0"/>
              <a:t>nstruct the employee to call the TRISTAR Hotline (1-855-495-1554) to report a new claim.</a:t>
            </a:r>
          </a:p>
          <a:p>
            <a:endParaRPr lang="en-US" sz="2200" dirty="0" smtClean="0"/>
          </a:p>
          <a:p>
            <a:r>
              <a:rPr lang="en-US" sz="2200" dirty="0" smtClean="0"/>
              <a:t>Instruct the employee to call the WC Coordinator to report the claim.</a:t>
            </a:r>
            <a:endParaRPr lang="en-US" sz="2200"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11</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21100590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Supervisor’s Responsibilities</a:t>
            </a:r>
            <a:endParaRPr lang="en-US" sz="3200" dirty="0"/>
          </a:p>
        </p:txBody>
      </p:sp>
      <p:sp>
        <p:nvSpPr>
          <p:cNvPr id="3" name="Content Placeholder 2"/>
          <p:cNvSpPr>
            <a:spLocks noGrp="1"/>
          </p:cNvSpPr>
          <p:nvPr>
            <p:ph idx="1"/>
          </p:nvPr>
        </p:nvSpPr>
        <p:spPr>
          <a:xfrm>
            <a:off x="457200" y="1715293"/>
            <a:ext cx="8229600" cy="4525963"/>
          </a:xfrm>
        </p:spPr>
        <p:txBody>
          <a:bodyPr>
            <a:normAutofit fontScale="92500" lnSpcReduction="10000"/>
          </a:bodyPr>
          <a:lstStyle/>
          <a:p>
            <a:endParaRPr lang="en-US" sz="2400" dirty="0" smtClean="0"/>
          </a:p>
          <a:p>
            <a:r>
              <a:rPr lang="en-US" sz="2200" dirty="0" smtClean="0"/>
              <a:t>Refer employees to the WC </a:t>
            </a:r>
            <a:r>
              <a:rPr lang="en-US" sz="2200" dirty="0"/>
              <a:t>Coordinator </a:t>
            </a:r>
            <a:r>
              <a:rPr lang="en-US" sz="2200" dirty="0" smtClean="0"/>
              <a:t>or the HR website for information. </a:t>
            </a:r>
            <a:r>
              <a:rPr lang="en-US" sz="2200" dirty="0" smtClean="0"/>
              <a:t>-</a:t>
            </a:r>
            <a:r>
              <a:rPr lang="en-US" sz="2200" dirty="0" smtClean="0">
                <a:hlinkClick r:id="rId2"/>
              </a:rPr>
              <a:t>http</a:t>
            </a:r>
            <a:r>
              <a:rPr lang="en-US" sz="2200" dirty="0">
                <a:hlinkClick r:id="rId2"/>
              </a:rPr>
              <a:t>://</a:t>
            </a:r>
            <a:r>
              <a:rPr lang="en-US" sz="2200" dirty="0" smtClean="0">
                <a:hlinkClick r:id="rId2"/>
              </a:rPr>
              <a:t>www.siue.edu/humanresources/benefits/workers_comp.shtml</a:t>
            </a:r>
            <a:endParaRPr lang="en-US" sz="2200" dirty="0" smtClean="0"/>
          </a:p>
          <a:p>
            <a:endParaRPr lang="en-US" sz="2200" dirty="0" smtClean="0"/>
          </a:p>
          <a:p>
            <a:r>
              <a:rPr lang="en-US" sz="2200" dirty="0" smtClean="0"/>
              <a:t>Supply </a:t>
            </a:r>
            <a:r>
              <a:rPr lang="en-US" sz="2200" dirty="0"/>
              <a:t>the WC Coordinator </a:t>
            </a:r>
            <a:r>
              <a:rPr lang="en-US" sz="2200" dirty="0" smtClean="0"/>
              <a:t>with any doctor’s notes given by the employee.</a:t>
            </a:r>
          </a:p>
          <a:p>
            <a:endParaRPr lang="en-US" sz="2200" dirty="0" smtClean="0"/>
          </a:p>
          <a:p>
            <a:r>
              <a:rPr lang="en-US" sz="2200" dirty="0" smtClean="0"/>
              <a:t>Complete the supervisor form and any payroll/personnel forms if the employee is taken off </a:t>
            </a:r>
            <a:r>
              <a:rPr lang="en-US" sz="2200" dirty="0" smtClean="0"/>
              <a:t>payroll</a:t>
            </a:r>
            <a:r>
              <a:rPr lang="en-US" sz="2200" dirty="0" smtClean="0"/>
              <a:t>.</a:t>
            </a:r>
          </a:p>
          <a:p>
            <a:pPr marL="0" indent="0">
              <a:buNone/>
            </a:pPr>
            <a:r>
              <a:rPr lang="en-US" sz="2200" dirty="0"/>
              <a:t> </a:t>
            </a:r>
            <a:r>
              <a:rPr lang="en-US" sz="2200" dirty="0" smtClean="0"/>
              <a:t>     -</a:t>
            </a:r>
            <a:r>
              <a:rPr lang="en-US" sz="2200" dirty="0" smtClean="0">
                <a:hlinkClick r:id="rId3"/>
              </a:rPr>
              <a:t>http</a:t>
            </a:r>
            <a:r>
              <a:rPr lang="en-US" sz="2200" dirty="0">
                <a:hlinkClick r:id="rId3"/>
              </a:rPr>
              <a:t>://www.siue.edu/humanresources/forms/index.shtml</a:t>
            </a:r>
            <a:endParaRPr lang="en-US" sz="2200" dirty="0" smtClean="0"/>
          </a:p>
          <a:p>
            <a:pPr marL="0" indent="0">
              <a:buNone/>
            </a:pPr>
            <a:r>
              <a:rPr lang="en-US" sz="2200" dirty="0" smtClean="0"/>
              <a:t>	</a:t>
            </a:r>
            <a:endParaRPr lang="en-US" sz="2200" dirty="0" smtClean="0"/>
          </a:p>
          <a:p>
            <a:r>
              <a:rPr lang="en-US" sz="2200" dirty="0" smtClean="0"/>
              <a:t>Not permitted to ask </a:t>
            </a:r>
            <a:r>
              <a:rPr lang="en-US" sz="2200" dirty="0"/>
              <a:t>for </a:t>
            </a:r>
            <a:r>
              <a:rPr lang="en-US" sz="2200" dirty="0" smtClean="0"/>
              <a:t>medical </a:t>
            </a:r>
            <a:r>
              <a:rPr lang="en-US" sz="2200" dirty="0"/>
              <a:t>forms or to see the </a:t>
            </a:r>
            <a:r>
              <a:rPr lang="en-US" sz="2200" dirty="0" smtClean="0"/>
              <a:t>Workers’ Compensation packet</a:t>
            </a:r>
            <a:r>
              <a:rPr lang="en-US" sz="2200" dirty="0"/>
              <a:t> </a:t>
            </a:r>
            <a:r>
              <a:rPr lang="en-US" sz="2200" dirty="0" smtClean="0"/>
              <a:t>due to HIPPA violation.</a:t>
            </a:r>
            <a:endParaRPr lang="en-US" sz="2200" dirty="0"/>
          </a:p>
          <a:p>
            <a:endParaRPr lang="en-US" sz="2400"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12</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40229656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3736" y="723107"/>
            <a:ext cx="8229600" cy="838200"/>
          </a:xfrm>
        </p:spPr>
        <p:txBody>
          <a:bodyPr>
            <a:noAutofit/>
          </a:bodyPr>
          <a:lstStyle/>
          <a:p>
            <a:r>
              <a:rPr lang="en-US" sz="3200" dirty="0" smtClean="0"/>
              <a:t>Injury Reporting</a:t>
            </a:r>
            <a:endParaRPr lang="en-US" sz="3200" dirty="0"/>
          </a:p>
        </p:txBody>
      </p:sp>
      <p:sp>
        <p:nvSpPr>
          <p:cNvPr id="2" name="Content Placeholder 1"/>
          <p:cNvSpPr>
            <a:spLocks noGrp="1"/>
          </p:cNvSpPr>
          <p:nvPr>
            <p:ph idx="1"/>
          </p:nvPr>
        </p:nvSpPr>
        <p:spPr>
          <a:xfrm>
            <a:off x="453736" y="1371600"/>
            <a:ext cx="8229600" cy="4800600"/>
          </a:xfrm>
        </p:spPr>
        <p:txBody>
          <a:bodyPr>
            <a:normAutofit fontScale="55000" lnSpcReduction="20000"/>
          </a:bodyPr>
          <a:lstStyle/>
          <a:p>
            <a:pPr>
              <a:defRPr/>
            </a:pPr>
            <a:endParaRPr lang="en-US" sz="2400" dirty="0" smtClean="0"/>
          </a:p>
          <a:p>
            <a:pPr>
              <a:defRPr/>
            </a:pPr>
            <a:r>
              <a:rPr lang="en-US" sz="3300" dirty="0"/>
              <a:t>If a doctor places the employee off duty or on any form of restricted duty, he/she </a:t>
            </a:r>
            <a:r>
              <a:rPr lang="en-US" sz="3300" dirty="0" smtClean="0"/>
              <a:t>needs to provide HR with a release to return to work, signed by the doctor.</a:t>
            </a:r>
            <a:endParaRPr lang="en-US" sz="3300" dirty="0" smtClean="0"/>
          </a:p>
          <a:p>
            <a:pPr>
              <a:defRPr/>
            </a:pPr>
            <a:endParaRPr lang="en-US" sz="3300" dirty="0"/>
          </a:p>
          <a:p>
            <a:pPr lvl="1">
              <a:defRPr/>
            </a:pPr>
            <a:r>
              <a:rPr lang="en-US" sz="3300" dirty="0"/>
              <a:t>Employee may use his/her own leave time to cover absences.</a:t>
            </a:r>
          </a:p>
          <a:p>
            <a:pPr lvl="1">
              <a:defRPr/>
            </a:pPr>
            <a:r>
              <a:rPr lang="en-US" sz="3300" dirty="0"/>
              <a:t>Employee may elect to go on Temporary Total Disability (TTD).</a:t>
            </a:r>
          </a:p>
          <a:p>
            <a:pPr lvl="1">
              <a:defRPr/>
            </a:pPr>
            <a:r>
              <a:rPr lang="en-US" sz="3300" dirty="0"/>
              <a:t>The employee’s own leave time and TTD cannot be combined.</a:t>
            </a:r>
          </a:p>
          <a:p>
            <a:pPr>
              <a:defRPr/>
            </a:pPr>
            <a:endParaRPr lang="en-US" sz="3300" dirty="0" smtClean="0"/>
          </a:p>
          <a:p>
            <a:pPr>
              <a:defRPr/>
            </a:pPr>
            <a:r>
              <a:rPr lang="en-US" sz="3300" dirty="0" smtClean="0"/>
              <a:t>Time </a:t>
            </a:r>
            <a:r>
              <a:rPr lang="en-US" sz="3300" dirty="0"/>
              <a:t>taken under Workers’ Compensation </a:t>
            </a:r>
            <a:r>
              <a:rPr lang="en-US" sz="3300" dirty="0" smtClean="0"/>
              <a:t>will </a:t>
            </a:r>
            <a:r>
              <a:rPr lang="en-US" sz="3300" dirty="0"/>
              <a:t>also be counted towards FMLA usage if the employee is out more than three </a:t>
            </a:r>
            <a:r>
              <a:rPr lang="en-US" sz="3300" dirty="0" smtClean="0"/>
              <a:t>days if eligible.</a:t>
            </a:r>
            <a:r>
              <a:rPr lang="en-US" sz="3300" dirty="0"/>
              <a:t> </a:t>
            </a:r>
            <a:endParaRPr lang="en-US" sz="3300" dirty="0" smtClean="0"/>
          </a:p>
          <a:p>
            <a:pPr>
              <a:defRPr/>
            </a:pPr>
            <a:endParaRPr lang="en-US" sz="3300" dirty="0"/>
          </a:p>
          <a:p>
            <a:pPr lvl="1">
              <a:defRPr/>
            </a:pPr>
            <a:r>
              <a:rPr lang="en-US" sz="3300" dirty="0"/>
              <a:t>For more information on FMLA, contact Bonnie Brueggemann in Benefits</a:t>
            </a:r>
            <a:r>
              <a:rPr lang="en-US" sz="3300" dirty="0" smtClean="0"/>
              <a:t>.</a:t>
            </a:r>
          </a:p>
          <a:p>
            <a:pPr>
              <a:defRPr/>
            </a:pPr>
            <a:endParaRPr lang="en-US" sz="3300" dirty="0" smtClean="0"/>
          </a:p>
          <a:p>
            <a:pPr>
              <a:defRPr/>
            </a:pPr>
            <a:r>
              <a:rPr lang="en-US" sz="3300" dirty="0"/>
              <a:t>Any restrictions or accommodations must be coordinated with the Office of Equal Opportunity, </a:t>
            </a:r>
            <a:r>
              <a:rPr lang="en-US" sz="3300" dirty="0" smtClean="0"/>
              <a:t>Access, </a:t>
            </a:r>
            <a:r>
              <a:rPr lang="en-US" sz="3300" dirty="0"/>
              <a:t>and Title IX Coordination (EOA).</a:t>
            </a:r>
          </a:p>
          <a:p>
            <a:pPr>
              <a:defRPr/>
            </a:pPr>
            <a:endParaRPr lang="en-US" sz="3300" dirty="0"/>
          </a:p>
          <a:p>
            <a:pPr>
              <a:defRPr/>
            </a:pPr>
            <a:r>
              <a:rPr lang="en-US" sz="3300" dirty="0" smtClean="0"/>
              <a:t>If TRISTAR determines a claim is not compensable, the employee can submit claims to his/her group insurance provider for payment.</a:t>
            </a:r>
          </a:p>
          <a:p>
            <a:pPr>
              <a:defRPr/>
            </a:pPr>
            <a:endParaRPr lang="en-US" sz="1400" dirty="0" smtClean="0"/>
          </a:p>
          <a:p>
            <a:pPr lvl="1">
              <a:defRPr/>
            </a:pPr>
            <a:endParaRPr lang="en-US" sz="1400" dirty="0" smtClean="0"/>
          </a:p>
          <a:p>
            <a:pPr>
              <a:defRPr/>
            </a:pPr>
            <a:endParaRPr lang="en-US" sz="1400" dirty="0" smtClean="0"/>
          </a:p>
          <a:p>
            <a:pPr lvl="1">
              <a:defRPr/>
            </a:pPr>
            <a:endParaRPr lang="en-US" sz="1800" dirty="0"/>
          </a:p>
        </p:txBody>
      </p:sp>
      <p:sp>
        <p:nvSpPr>
          <p:cNvPr id="5"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13</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0045"/>
            <a:ext cx="8229600" cy="838200"/>
          </a:xfrm>
        </p:spPr>
        <p:txBody>
          <a:bodyPr>
            <a:normAutofit/>
          </a:bodyPr>
          <a:lstStyle/>
          <a:p>
            <a:r>
              <a:rPr lang="en-US" sz="3200" dirty="0" smtClean="0"/>
              <a:t>Total Temporary Disability</a:t>
            </a:r>
            <a:endParaRPr lang="en-US" sz="3200" dirty="0"/>
          </a:p>
        </p:txBody>
      </p:sp>
      <p:sp>
        <p:nvSpPr>
          <p:cNvPr id="3" name="Content Placeholder 2"/>
          <p:cNvSpPr>
            <a:spLocks noGrp="1"/>
          </p:cNvSpPr>
          <p:nvPr>
            <p:ph idx="1"/>
          </p:nvPr>
        </p:nvSpPr>
        <p:spPr>
          <a:xfrm>
            <a:off x="457200" y="1548245"/>
            <a:ext cx="8229600" cy="4525963"/>
          </a:xfrm>
        </p:spPr>
        <p:txBody>
          <a:bodyPr>
            <a:noAutofit/>
          </a:bodyPr>
          <a:lstStyle/>
          <a:p>
            <a:pPr marL="0" indent="0">
              <a:buNone/>
            </a:pPr>
            <a:r>
              <a:rPr lang="en-US" sz="2200" dirty="0" smtClean="0"/>
              <a:t>Total Temporary Disability (TTD) benefits may be paid while absent from work for an extended time.</a:t>
            </a:r>
          </a:p>
          <a:p>
            <a:pPr marL="0" indent="0">
              <a:buNone/>
            </a:pPr>
            <a:endParaRPr lang="en-US" sz="2200" dirty="0" smtClean="0"/>
          </a:p>
          <a:p>
            <a:r>
              <a:rPr lang="en-US" sz="2000" dirty="0" smtClean="0"/>
              <a:t>TTD is 66 2/3% of average weekly compensation.</a:t>
            </a:r>
          </a:p>
          <a:p>
            <a:r>
              <a:rPr lang="en-US" sz="2000" dirty="0" smtClean="0"/>
              <a:t>TTD is paid indefinitely by TRISTAR and not administered through SIUE Payroll.</a:t>
            </a:r>
          </a:p>
          <a:p>
            <a:r>
              <a:rPr lang="en-US" sz="2000" dirty="0" smtClean="0"/>
              <a:t>While on TTD, an employee must pay insurance premiums directly to the state and all other supplemental insurance vendors.  </a:t>
            </a:r>
          </a:p>
          <a:p>
            <a:r>
              <a:rPr lang="en-US" sz="2000" dirty="0" smtClean="0"/>
              <a:t>There are no employee or employer contributions to SURS during this time. Employees may make up missed </a:t>
            </a:r>
            <a:r>
              <a:rPr lang="en-US" sz="2000" dirty="0" smtClean="0"/>
              <a:t>SURS employee </a:t>
            </a:r>
            <a:r>
              <a:rPr lang="en-US" sz="2000" dirty="0" smtClean="0"/>
              <a:t>amounts.</a:t>
            </a:r>
          </a:p>
          <a:p>
            <a:r>
              <a:rPr lang="en-US" sz="2000" dirty="0" smtClean="0"/>
              <a:t>A Revocable Waiver of Temporary Total Disability must be completed if he/she decides to use sick or vacation benefits in lieu of TTD.</a:t>
            </a:r>
            <a:endParaRPr lang="en-US" sz="2000" dirty="0"/>
          </a:p>
        </p:txBody>
      </p:sp>
      <p:sp>
        <p:nvSpPr>
          <p:cNvPr id="4" name="Slide Number Placeholder 3"/>
          <p:cNvSpPr>
            <a:spLocks noGrp="1"/>
          </p:cNvSpPr>
          <p:nvPr>
            <p:ph type="sldNum" sz="quarter" idx="12"/>
          </p:nvPr>
        </p:nvSpPr>
        <p:spPr bwMode="auto">
          <a:xfrm>
            <a:off x="6553200" y="632460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14</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31042941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0045"/>
            <a:ext cx="8229600" cy="838200"/>
          </a:xfrm>
        </p:spPr>
        <p:txBody>
          <a:bodyPr>
            <a:normAutofit/>
          </a:bodyPr>
          <a:lstStyle/>
          <a:p>
            <a:r>
              <a:rPr lang="en-US" sz="3200" dirty="0" smtClean="0"/>
              <a:t>TTD and Sick Time</a:t>
            </a:r>
            <a:endParaRPr lang="en-US" sz="3200" dirty="0"/>
          </a:p>
        </p:txBody>
      </p:sp>
      <p:sp>
        <p:nvSpPr>
          <p:cNvPr id="3" name="Content Placeholder 2"/>
          <p:cNvSpPr>
            <a:spLocks noGrp="1"/>
          </p:cNvSpPr>
          <p:nvPr>
            <p:ph idx="1"/>
          </p:nvPr>
        </p:nvSpPr>
        <p:spPr>
          <a:xfrm>
            <a:off x="457200" y="1548245"/>
            <a:ext cx="8229600" cy="4525963"/>
          </a:xfrm>
        </p:spPr>
        <p:txBody>
          <a:bodyPr>
            <a:noAutofit/>
          </a:bodyPr>
          <a:lstStyle/>
          <a:p>
            <a:endParaRPr lang="en-US" sz="2000" dirty="0" smtClean="0"/>
          </a:p>
          <a:p>
            <a:r>
              <a:rPr lang="en-US" sz="2400" dirty="0" smtClean="0"/>
              <a:t>TTD is not paid for the first three days off work unless the employee is not able to work for more than 14 days.</a:t>
            </a:r>
          </a:p>
          <a:p>
            <a:endParaRPr lang="en-US" sz="2400" dirty="0" smtClean="0"/>
          </a:p>
          <a:p>
            <a:pPr lvl="1"/>
            <a:r>
              <a:rPr lang="en-US" sz="2400" dirty="0" smtClean="0"/>
              <a:t>If leave is less than 14 days, then the employee will need to use his/her own sick or vacation time. If leave is more than 14 days, then the TTD benefits will begin on the first day after injury.</a:t>
            </a:r>
          </a:p>
          <a:p>
            <a:pPr lvl="1"/>
            <a:endParaRPr lang="en-US" sz="2400" dirty="0" smtClean="0"/>
          </a:p>
          <a:p>
            <a:r>
              <a:rPr lang="en-US" sz="2400" dirty="0" smtClean="0"/>
              <a:t>Employees cannot use extended sick leave while under TTD.</a:t>
            </a:r>
          </a:p>
        </p:txBody>
      </p:sp>
      <p:sp>
        <p:nvSpPr>
          <p:cNvPr id="4" name="Slide Number Placeholder 3"/>
          <p:cNvSpPr>
            <a:spLocks noGrp="1"/>
          </p:cNvSpPr>
          <p:nvPr>
            <p:ph type="sldNum" sz="quarter" idx="12"/>
          </p:nvPr>
        </p:nvSpPr>
        <p:spPr bwMode="auto">
          <a:xfrm>
            <a:off x="6553200" y="6491831"/>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15</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572577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7300"/>
            <a:ext cx="8229600" cy="838200"/>
          </a:xfrm>
        </p:spPr>
        <p:txBody>
          <a:bodyPr>
            <a:normAutofit fontScale="90000"/>
          </a:bodyPr>
          <a:lstStyle/>
          <a:p>
            <a:r>
              <a:rPr lang="en-US" sz="3600" dirty="0"/>
              <a:t>Where can the employee find the Workers’ Compensation packet?</a:t>
            </a:r>
            <a:r>
              <a:rPr lang="en-US" dirty="0"/>
              <a:t/>
            </a:r>
            <a:br>
              <a:rPr lang="en-US" dirty="0"/>
            </a:br>
            <a:r>
              <a:rPr lang="en-US" dirty="0" smtClean="0"/>
              <a:t>	</a:t>
            </a:r>
            <a:endParaRPr lang="en-US" dirty="0"/>
          </a:p>
        </p:txBody>
      </p:sp>
      <p:sp>
        <p:nvSpPr>
          <p:cNvPr id="3" name="Content Placeholder 2"/>
          <p:cNvSpPr>
            <a:spLocks noGrp="1"/>
          </p:cNvSpPr>
          <p:nvPr>
            <p:ph idx="1"/>
          </p:nvPr>
        </p:nvSpPr>
        <p:spPr/>
        <p:txBody>
          <a:bodyPr>
            <a:normAutofit/>
          </a:bodyPr>
          <a:lstStyle/>
          <a:p>
            <a:pPr lvl="1"/>
            <a:endParaRPr lang="en-US" sz="2400" dirty="0" smtClean="0"/>
          </a:p>
          <a:p>
            <a:pPr lvl="1"/>
            <a:endParaRPr lang="en-US" sz="2400" dirty="0" smtClean="0"/>
          </a:p>
          <a:p>
            <a:pPr lvl="1"/>
            <a:r>
              <a:rPr lang="en-US" sz="2400" dirty="0" smtClean="0"/>
              <a:t>HR website and look under Workers’ Compensation. The link is at the bottom </a:t>
            </a:r>
            <a:r>
              <a:rPr lang="en-US" sz="2400" dirty="0"/>
              <a:t>of the page: </a:t>
            </a:r>
            <a:r>
              <a:rPr lang="en-US" sz="2400" dirty="0">
                <a:hlinkClick r:id="rId2"/>
              </a:rPr>
              <a:t>http://</a:t>
            </a:r>
            <a:r>
              <a:rPr lang="en-US" sz="2400" dirty="0" smtClean="0">
                <a:hlinkClick r:id="rId2"/>
              </a:rPr>
              <a:t>www.siue.edu/humanresources/benefits/pdf/Employee_WC_Packet.pdf</a:t>
            </a:r>
            <a:endParaRPr lang="en-US" sz="2400" dirty="0" smtClean="0"/>
          </a:p>
          <a:p>
            <a:pPr marL="57150" indent="0">
              <a:buNone/>
            </a:pPr>
            <a:endParaRPr lang="en-US" sz="2400" dirty="0" smtClean="0"/>
          </a:p>
          <a:p>
            <a:pPr marL="457200" lvl="1" indent="0">
              <a:buNone/>
            </a:pPr>
            <a:endParaRPr lang="en-US" sz="2400"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16</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36469070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127" y="1257300"/>
            <a:ext cx="8229600" cy="838200"/>
          </a:xfrm>
        </p:spPr>
        <p:txBody>
          <a:bodyPr>
            <a:normAutofit fontScale="90000"/>
          </a:bodyPr>
          <a:lstStyle/>
          <a:p>
            <a:r>
              <a:rPr lang="en-US" sz="3600" dirty="0" smtClean="0"/>
              <a:t>May the </a:t>
            </a:r>
            <a:r>
              <a:rPr lang="en-US" sz="3600" dirty="0"/>
              <a:t>employee use his/her own insurance?</a:t>
            </a:r>
            <a:r>
              <a:rPr lang="en-US" dirty="0"/>
              <a:t/>
            </a:r>
            <a:br>
              <a:rPr lang="en-US" dirty="0"/>
            </a:br>
            <a:endParaRPr lang="en-US" dirty="0"/>
          </a:p>
        </p:txBody>
      </p:sp>
      <p:sp>
        <p:nvSpPr>
          <p:cNvPr id="3" name="Content Placeholder 2"/>
          <p:cNvSpPr>
            <a:spLocks noGrp="1"/>
          </p:cNvSpPr>
          <p:nvPr>
            <p:ph idx="1"/>
          </p:nvPr>
        </p:nvSpPr>
        <p:spPr/>
        <p:txBody>
          <a:bodyPr/>
          <a:lstStyle/>
          <a:p>
            <a:pPr marL="800100" lvl="1"/>
            <a:endParaRPr lang="en-US" sz="2400" dirty="0" smtClean="0"/>
          </a:p>
          <a:p>
            <a:pPr marL="800100" lvl="1"/>
            <a:endParaRPr lang="en-US" sz="2400" dirty="0"/>
          </a:p>
          <a:p>
            <a:pPr marL="800100" lvl="1"/>
            <a:r>
              <a:rPr lang="en-US" sz="2400" dirty="0" smtClean="0"/>
              <a:t>If </a:t>
            </a:r>
            <a:r>
              <a:rPr lang="en-US" sz="2400" dirty="0"/>
              <a:t>reporting an injury as work-related, most medical providers will require the employee to go through the Workers’ Compensation claim procedure.  If the claim is not compensable under Workers’ Compensation, then the employee may use his/her own insurance to cover the bills.</a:t>
            </a:r>
          </a:p>
          <a:p>
            <a:endParaRPr lang="en-US" dirty="0"/>
          </a:p>
        </p:txBody>
      </p:sp>
      <p:sp>
        <p:nvSpPr>
          <p:cNvPr id="5"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17</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35339180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257300"/>
            <a:ext cx="8229600" cy="838200"/>
          </a:xfrm>
        </p:spPr>
        <p:txBody>
          <a:bodyPr>
            <a:normAutofit fontScale="90000"/>
          </a:bodyPr>
          <a:lstStyle/>
          <a:p>
            <a:r>
              <a:rPr lang="en-US" sz="3600" dirty="0"/>
              <a:t>What if the employee doesn’t want to file a Workers’ Comp claim?</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lvl="1"/>
            <a:endParaRPr lang="en-US" sz="2400" dirty="0" smtClean="0"/>
          </a:p>
          <a:p>
            <a:pPr lvl="1"/>
            <a:endParaRPr lang="en-US" sz="2400" dirty="0"/>
          </a:p>
          <a:p>
            <a:pPr lvl="1"/>
            <a:r>
              <a:rPr lang="en-US" sz="2400" dirty="0" smtClean="0"/>
              <a:t>Filing a Workers’ Compensation claim is not mandatory. However, if the employee does have a work-related injury, it is in the best interest of the employee to at least call the TRISTAR Hotline and report it as a record only so that it is in the file.  The employee is also still required to report it to </a:t>
            </a:r>
            <a:r>
              <a:rPr lang="en-US" sz="2400" dirty="0"/>
              <a:t>the WC Coordinator </a:t>
            </a:r>
            <a:r>
              <a:rPr lang="en-US" sz="2400" dirty="0" smtClean="0"/>
              <a:t>and to submit the Emergency Management Form.</a:t>
            </a:r>
          </a:p>
          <a:p>
            <a:pPr lvl="1"/>
            <a:endParaRPr lang="en-US" sz="2400" dirty="0"/>
          </a:p>
          <a:p>
            <a:pPr lvl="1"/>
            <a:endParaRPr lang="en-US" sz="2400" dirty="0" smtClean="0"/>
          </a:p>
          <a:p>
            <a:pPr lvl="1"/>
            <a:endParaRPr lang="en-US" sz="2400" dirty="0"/>
          </a:p>
          <a:p>
            <a:pPr lvl="1"/>
            <a:endParaRPr lang="en-US" sz="2600" dirty="0" smtClean="0"/>
          </a:p>
          <a:p>
            <a:pPr lvl="1"/>
            <a:endParaRPr lang="en-US" sz="2600" dirty="0"/>
          </a:p>
          <a:p>
            <a:endParaRPr lang="en-US" sz="2400" dirty="0"/>
          </a:p>
        </p:txBody>
      </p:sp>
      <p:sp>
        <p:nvSpPr>
          <p:cNvPr id="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18</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33768312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7300"/>
            <a:ext cx="8229600" cy="838200"/>
          </a:xfrm>
        </p:spPr>
        <p:txBody>
          <a:bodyPr>
            <a:normAutofit fontScale="90000"/>
          </a:bodyPr>
          <a:lstStyle/>
          <a:p>
            <a:r>
              <a:rPr lang="en-US" sz="3600" dirty="0"/>
              <a:t>Who does the employee submit Workers’ Compensation packets to once completed?</a:t>
            </a:r>
            <a:r>
              <a:rPr lang="en-US" dirty="0"/>
              <a:t/>
            </a:r>
            <a:br>
              <a:rPr lang="en-US" dirty="0"/>
            </a:br>
            <a:endParaRPr lang="en-US" dirty="0"/>
          </a:p>
        </p:txBody>
      </p:sp>
      <p:sp>
        <p:nvSpPr>
          <p:cNvPr id="3" name="Content Placeholder 2"/>
          <p:cNvSpPr>
            <a:spLocks noGrp="1"/>
          </p:cNvSpPr>
          <p:nvPr>
            <p:ph idx="1"/>
          </p:nvPr>
        </p:nvSpPr>
        <p:spPr/>
        <p:txBody>
          <a:bodyPr/>
          <a:lstStyle/>
          <a:p>
            <a:pPr marL="800100" lvl="1"/>
            <a:endParaRPr lang="en-US" sz="2400" dirty="0" smtClean="0"/>
          </a:p>
          <a:p>
            <a:pPr marL="800100" lvl="1"/>
            <a:endParaRPr lang="en-US" sz="2400" dirty="0"/>
          </a:p>
          <a:p>
            <a:pPr marL="800100" lvl="1"/>
            <a:r>
              <a:rPr lang="en-US" sz="2400" dirty="0" smtClean="0"/>
              <a:t>Submit </a:t>
            </a:r>
            <a:r>
              <a:rPr lang="en-US" sz="2400" dirty="0"/>
              <a:t>all paperwork to the Workers’ Compensation coordinator Tayanna </a:t>
            </a:r>
            <a:r>
              <a:rPr lang="en-US" sz="2400" dirty="0" smtClean="0"/>
              <a:t>Crowder, and we will send the documents to TRISTAR.</a:t>
            </a:r>
            <a:endParaRPr lang="en-US" sz="2400" dirty="0"/>
          </a:p>
          <a:p>
            <a:endParaRPr lang="en-US"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19</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23843448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Workers’ Compensation Overview</a:t>
            </a:r>
            <a:endParaRPr lang="en-US" sz="3200" dirty="0"/>
          </a:p>
        </p:txBody>
      </p:sp>
      <p:sp>
        <p:nvSpPr>
          <p:cNvPr id="3" name="Content Placeholder 2"/>
          <p:cNvSpPr>
            <a:spLocks noGrp="1"/>
          </p:cNvSpPr>
          <p:nvPr>
            <p:ph idx="1"/>
          </p:nvPr>
        </p:nvSpPr>
        <p:spPr>
          <a:xfrm>
            <a:off x="380010" y="1715293"/>
            <a:ext cx="8229600" cy="4525963"/>
          </a:xfrm>
        </p:spPr>
        <p:txBody>
          <a:bodyPr>
            <a:normAutofit/>
          </a:bodyPr>
          <a:lstStyle/>
          <a:p>
            <a:r>
              <a:rPr lang="en-US" sz="2200" dirty="0" smtClean="0"/>
              <a:t>What is Workers’ Compensation (Workers’ Comp or WC)?</a:t>
            </a:r>
          </a:p>
          <a:p>
            <a:r>
              <a:rPr lang="en-US" sz="2200" dirty="0" smtClean="0"/>
              <a:t>Who is covered under Workers’ Comp?</a:t>
            </a:r>
          </a:p>
          <a:p>
            <a:r>
              <a:rPr lang="en-US" sz="2200" dirty="0" smtClean="0"/>
              <a:t>When would an employee submit a claim?</a:t>
            </a:r>
          </a:p>
          <a:p>
            <a:r>
              <a:rPr lang="en-US" sz="2200" dirty="0" smtClean="0"/>
              <a:t>How does an employee file a claim?</a:t>
            </a:r>
          </a:p>
          <a:p>
            <a:r>
              <a:rPr lang="en-US" sz="2200" dirty="0" smtClean="0"/>
              <a:t>What does an employee need to do?</a:t>
            </a:r>
          </a:p>
          <a:p>
            <a:r>
              <a:rPr lang="en-US" sz="2200" dirty="0" smtClean="0"/>
              <a:t>What does a supervisor need to do?</a:t>
            </a:r>
          </a:p>
          <a:p>
            <a:r>
              <a:rPr lang="en-US" sz="2200" dirty="0" smtClean="0"/>
              <a:t>What happens if a claim is denied?</a:t>
            </a:r>
          </a:p>
          <a:p>
            <a:r>
              <a:rPr lang="en-US" sz="2200" dirty="0" smtClean="0"/>
              <a:t>What is the difference between being on TTD and using sick time?</a:t>
            </a:r>
          </a:p>
          <a:p>
            <a:r>
              <a:rPr lang="en-US" sz="2200" dirty="0" smtClean="0"/>
              <a:t>What happens when the employee is released to return to work?</a:t>
            </a:r>
          </a:p>
          <a:p>
            <a:pPr marL="0" indent="0">
              <a:buNone/>
            </a:pPr>
            <a:endParaRPr lang="en-US" sz="2400" dirty="0" smtClean="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16509571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14943"/>
            <a:ext cx="8229600" cy="838200"/>
          </a:xfrm>
        </p:spPr>
        <p:txBody>
          <a:bodyPr>
            <a:normAutofit fontScale="90000"/>
          </a:bodyPr>
          <a:lstStyle/>
          <a:p>
            <a:r>
              <a:rPr lang="en-US" sz="3600" dirty="0"/>
              <a:t>Does the employee have to use his/her own leave time for an injury?</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marL="800100" lvl="1"/>
            <a:endParaRPr lang="en-US" sz="2200" dirty="0" smtClean="0"/>
          </a:p>
          <a:p>
            <a:pPr marL="800100" lvl="1"/>
            <a:endParaRPr lang="en-US" sz="2200" dirty="0"/>
          </a:p>
          <a:p>
            <a:pPr marL="800100" lvl="1"/>
            <a:r>
              <a:rPr lang="en-US" sz="2400" dirty="0" smtClean="0"/>
              <a:t>The employee must use at least three of his/her own sick/vacation days for an injury (first three days).  If the employee is off work for more than 14 days and chooses to go on TTD, then he/she will not have to use his/her own leave time.</a:t>
            </a:r>
          </a:p>
          <a:p>
            <a:pPr marL="800100" lvl="1"/>
            <a:endParaRPr lang="en-US" sz="2200" dirty="0" smtClean="0"/>
          </a:p>
          <a:p>
            <a:pPr marL="800100" lvl="1"/>
            <a:endParaRPr lang="en-US" sz="2400" dirty="0"/>
          </a:p>
        </p:txBody>
      </p:sp>
      <p:sp>
        <p:nvSpPr>
          <p:cNvPr id="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20</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13264069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0664" y="1295400"/>
            <a:ext cx="8229600" cy="838200"/>
          </a:xfrm>
        </p:spPr>
        <p:txBody>
          <a:bodyPr>
            <a:normAutofit fontScale="90000"/>
          </a:bodyPr>
          <a:lstStyle/>
          <a:p>
            <a:r>
              <a:rPr lang="en-US" sz="3600" dirty="0"/>
              <a:t>Why is the employee required to use FMLA for a Workers’ Compensation injury?</a:t>
            </a:r>
            <a:r>
              <a:rPr lang="en-US" dirty="0"/>
              <a:t/>
            </a:r>
            <a:br>
              <a:rPr lang="en-US" dirty="0"/>
            </a:br>
            <a:endParaRPr lang="en-US" dirty="0"/>
          </a:p>
        </p:txBody>
      </p:sp>
      <p:sp>
        <p:nvSpPr>
          <p:cNvPr id="3" name="Content Placeholder 2"/>
          <p:cNvSpPr>
            <a:spLocks noGrp="1"/>
          </p:cNvSpPr>
          <p:nvPr>
            <p:ph idx="1"/>
          </p:nvPr>
        </p:nvSpPr>
        <p:spPr/>
        <p:txBody>
          <a:bodyPr/>
          <a:lstStyle/>
          <a:p>
            <a:pPr lvl="1"/>
            <a:endParaRPr lang="en-US" altLang="en-US" sz="2200" dirty="0" smtClean="0"/>
          </a:p>
          <a:p>
            <a:pPr lvl="1"/>
            <a:endParaRPr lang="en-US" altLang="en-US" sz="2200" dirty="0"/>
          </a:p>
          <a:p>
            <a:pPr lvl="1"/>
            <a:endParaRPr lang="en-US" altLang="en-US" sz="2200" dirty="0" smtClean="0"/>
          </a:p>
          <a:p>
            <a:pPr lvl="1"/>
            <a:r>
              <a:rPr lang="en-US" altLang="en-US" sz="2400" dirty="0" smtClean="0"/>
              <a:t>All </a:t>
            </a:r>
            <a:r>
              <a:rPr lang="en-US" altLang="en-US" sz="2400" dirty="0"/>
              <a:t>Workers’ Compensation time must be designated as FMLA and deducted from an employee’s FMLA balance if off work for more than three </a:t>
            </a:r>
            <a:r>
              <a:rPr lang="en-US" altLang="en-US" sz="2400" dirty="0" smtClean="0"/>
              <a:t>days per University policy.</a:t>
            </a:r>
            <a:endParaRPr lang="en-US" altLang="en-US" sz="2400" dirty="0"/>
          </a:p>
          <a:p>
            <a:endParaRPr lang="en-US"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21</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20042548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80307"/>
            <a:ext cx="8229600" cy="838200"/>
          </a:xfrm>
        </p:spPr>
        <p:txBody>
          <a:bodyPr>
            <a:normAutofit fontScale="90000"/>
          </a:bodyPr>
          <a:lstStyle/>
          <a:p>
            <a:r>
              <a:rPr lang="en-US" sz="3600" dirty="0"/>
              <a:t>What if the Workers’ Comp claim is approved?</a:t>
            </a:r>
            <a:r>
              <a:rPr lang="en-US" dirty="0"/>
              <a:t/>
            </a:r>
            <a:br>
              <a:rPr lang="en-US" dirty="0"/>
            </a:br>
            <a:r>
              <a:rPr lang="en-US" dirty="0" smtClean="0"/>
              <a:t>	</a:t>
            </a:r>
            <a:endParaRPr lang="en-US" dirty="0"/>
          </a:p>
        </p:txBody>
      </p:sp>
      <p:sp>
        <p:nvSpPr>
          <p:cNvPr id="3" name="Content Placeholder 2"/>
          <p:cNvSpPr>
            <a:spLocks noGrp="1"/>
          </p:cNvSpPr>
          <p:nvPr>
            <p:ph idx="1"/>
          </p:nvPr>
        </p:nvSpPr>
        <p:spPr/>
        <p:txBody>
          <a:bodyPr>
            <a:normAutofit/>
          </a:bodyPr>
          <a:lstStyle/>
          <a:p>
            <a:pPr marL="0" indent="0">
              <a:buNone/>
            </a:pPr>
            <a:endParaRPr lang="en-US" sz="2400" dirty="0" smtClean="0"/>
          </a:p>
          <a:p>
            <a:pPr marL="0" indent="0">
              <a:buNone/>
            </a:pPr>
            <a:endParaRPr lang="en-US" dirty="0" smtClean="0"/>
          </a:p>
          <a:p>
            <a:pPr lvl="1"/>
            <a:r>
              <a:rPr lang="en-US" sz="2400" dirty="0" smtClean="0"/>
              <a:t>If the employee has an approved Workers’ Comp claim and has been off work, the employee may choose to use his/her own leave time or go on TTD, which is paid </a:t>
            </a:r>
            <a:r>
              <a:rPr lang="en-US" sz="2400" dirty="0" smtClean="0"/>
              <a:t>at       </a:t>
            </a:r>
            <a:r>
              <a:rPr lang="en-US" sz="2400" dirty="0" smtClean="0"/>
              <a:t>66 2/3% of the weekly salary.</a:t>
            </a:r>
          </a:p>
          <a:p>
            <a:pPr lvl="1"/>
            <a:endParaRPr lang="en-US" sz="2600" dirty="0"/>
          </a:p>
          <a:p>
            <a:pPr lvl="1"/>
            <a:endParaRPr lang="en-US" sz="2400" dirty="0" smtClean="0"/>
          </a:p>
          <a:p>
            <a:pPr marL="0" indent="0">
              <a:buNone/>
            </a:pPr>
            <a:endParaRPr lang="en-US" sz="2400" dirty="0" smtClean="0"/>
          </a:p>
        </p:txBody>
      </p:sp>
      <p:sp>
        <p:nvSpPr>
          <p:cNvPr id="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22</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5675561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838200"/>
          </a:xfrm>
        </p:spPr>
        <p:txBody>
          <a:bodyPr>
            <a:normAutofit fontScale="90000"/>
          </a:bodyPr>
          <a:lstStyle/>
          <a:p>
            <a:r>
              <a:rPr lang="en-US" sz="3600" dirty="0"/>
              <a:t>What happens to the </a:t>
            </a:r>
            <a:r>
              <a:rPr lang="en-US" sz="3600"/>
              <a:t>employee’s </a:t>
            </a:r>
            <a:r>
              <a:rPr lang="en-US" sz="3600" smtClean="0"/>
              <a:t>health insurance </a:t>
            </a:r>
            <a:r>
              <a:rPr lang="en-US" sz="3600" dirty="0"/>
              <a:t>while off work and on TTD?</a:t>
            </a:r>
            <a:r>
              <a:rPr lang="en-US" dirty="0"/>
              <a:t/>
            </a:r>
            <a:br>
              <a:rPr lang="en-US" dirty="0"/>
            </a:br>
            <a:endParaRPr lang="en-US" dirty="0"/>
          </a:p>
        </p:txBody>
      </p:sp>
      <p:sp>
        <p:nvSpPr>
          <p:cNvPr id="3" name="Content Placeholder 2"/>
          <p:cNvSpPr>
            <a:spLocks noGrp="1"/>
          </p:cNvSpPr>
          <p:nvPr>
            <p:ph idx="1"/>
          </p:nvPr>
        </p:nvSpPr>
        <p:spPr/>
        <p:txBody>
          <a:bodyPr/>
          <a:lstStyle/>
          <a:p>
            <a:pPr lvl="1"/>
            <a:endParaRPr lang="en-US" sz="2600" dirty="0" smtClean="0"/>
          </a:p>
          <a:p>
            <a:pPr lvl="1"/>
            <a:endParaRPr lang="en-US" sz="2600" dirty="0"/>
          </a:p>
          <a:p>
            <a:pPr lvl="1"/>
            <a:r>
              <a:rPr lang="en-US" sz="2400" dirty="0" smtClean="0"/>
              <a:t>The </a:t>
            </a:r>
            <a:r>
              <a:rPr lang="en-US" sz="2400" dirty="0"/>
              <a:t>employee </a:t>
            </a:r>
            <a:r>
              <a:rPr lang="en-US" sz="2400" dirty="0" smtClean="0"/>
              <a:t>must pay </a:t>
            </a:r>
            <a:r>
              <a:rPr lang="en-US" sz="2400" dirty="0"/>
              <a:t>premiums and the same cost directly to the providers.  The employee </a:t>
            </a:r>
            <a:r>
              <a:rPr lang="en-US" sz="2400" dirty="0" smtClean="0"/>
              <a:t>will </a:t>
            </a:r>
            <a:r>
              <a:rPr lang="en-US" sz="2400" dirty="0"/>
              <a:t>receive a letter from CMS with billing information after being taken off SIUE payroll and beginning TTD.</a:t>
            </a:r>
          </a:p>
          <a:p>
            <a:endParaRPr lang="en-US"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23</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7497602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95400"/>
            <a:ext cx="8229600" cy="838200"/>
          </a:xfrm>
        </p:spPr>
        <p:txBody>
          <a:bodyPr>
            <a:normAutofit fontScale="90000"/>
          </a:bodyPr>
          <a:lstStyle/>
          <a:p>
            <a:r>
              <a:rPr lang="en-US" sz="3600" dirty="0"/>
              <a:t>Does the employee have to use his/her own sick days for doctor’s appointments?</a:t>
            </a:r>
            <a:r>
              <a:rPr lang="en-US" dirty="0"/>
              <a:t/>
            </a:r>
            <a:br>
              <a:rPr lang="en-US" dirty="0"/>
            </a:br>
            <a:r>
              <a:rPr lang="en-US" dirty="0" smtClean="0"/>
              <a:t>	</a:t>
            </a:r>
            <a:endParaRPr lang="en-US" dirty="0"/>
          </a:p>
        </p:txBody>
      </p:sp>
      <p:sp>
        <p:nvSpPr>
          <p:cNvPr id="3" name="Content Placeholder 2"/>
          <p:cNvSpPr>
            <a:spLocks noGrp="1"/>
          </p:cNvSpPr>
          <p:nvPr>
            <p:ph idx="1"/>
          </p:nvPr>
        </p:nvSpPr>
        <p:spPr>
          <a:xfrm>
            <a:off x="304800" y="1447800"/>
            <a:ext cx="8229600" cy="4830763"/>
          </a:xfrm>
        </p:spPr>
        <p:txBody>
          <a:bodyPr>
            <a:normAutofit/>
          </a:bodyPr>
          <a:lstStyle/>
          <a:p>
            <a:pPr lvl="1"/>
            <a:endParaRPr lang="en-US" sz="2400" dirty="0" smtClean="0"/>
          </a:p>
          <a:p>
            <a:pPr lvl="1"/>
            <a:endParaRPr lang="en-US" sz="2400" dirty="0"/>
          </a:p>
          <a:p>
            <a:pPr lvl="1"/>
            <a:endParaRPr lang="en-US" sz="2400" dirty="0" smtClean="0"/>
          </a:p>
          <a:p>
            <a:pPr lvl="1"/>
            <a:r>
              <a:rPr lang="en-US" sz="2400" dirty="0" smtClean="0"/>
              <a:t>Yes.  This includes ongoing, follow-up treatments like physical therapy.</a:t>
            </a:r>
          </a:p>
          <a:p>
            <a:pPr lvl="1"/>
            <a:endParaRPr lang="en-US" sz="2400" dirty="0"/>
          </a:p>
          <a:p>
            <a:pPr marL="800100" lvl="1"/>
            <a:endParaRPr lang="en-US" sz="2400" dirty="0" smtClean="0"/>
          </a:p>
          <a:p>
            <a:pPr marL="457200" lvl="1" indent="0">
              <a:buNone/>
            </a:pPr>
            <a:endParaRPr lang="en-US" dirty="0"/>
          </a:p>
          <a:p>
            <a:pPr lvl="1"/>
            <a:endParaRPr lang="en-US" dirty="0" smtClean="0"/>
          </a:p>
          <a:p>
            <a:pPr marL="457200" lvl="1" indent="0">
              <a:buNone/>
            </a:pPr>
            <a:endParaRPr lang="en-US" dirty="0" smtClean="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24</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39448783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7300"/>
            <a:ext cx="8229600" cy="838200"/>
          </a:xfrm>
        </p:spPr>
        <p:txBody>
          <a:bodyPr>
            <a:normAutofit fontScale="90000"/>
          </a:bodyPr>
          <a:lstStyle/>
          <a:p>
            <a:r>
              <a:rPr lang="en-US" sz="3600" dirty="0"/>
              <a:t>What does the employee need to do when returning to work after being out on Workers’ Compensation leave?</a:t>
            </a:r>
            <a:br>
              <a:rPr lang="en-US" sz="3600" dirty="0"/>
            </a:br>
            <a:endParaRPr lang="en-US" sz="3600" dirty="0"/>
          </a:p>
        </p:txBody>
      </p:sp>
      <p:sp>
        <p:nvSpPr>
          <p:cNvPr id="3" name="Content Placeholder 2"/>
          <p:cNvSpPr>
            <a:spLocks noGrp="1"/>
          </p:cNvSpPr>
          <p:nvPr>
            <p:ph idx="1"/>
          </p:nvPr>
        </p:nvSpPr>
        <p:spPr/>
        <p:txBody>
          <a:bodyPr>
            <a:normAutofit lnSpcReduction="10000"/>
          </a:bodyPr>
          <a:lstStyle/>
          <a:p>
            <a:pPr lvl="1"/>
            <a:endParaRPr lang="en-US" altLang="en-US" sz="2400" dirty="0" smtClean="0">
              <a:solidFill>
                <a:prstClr val="black"/>
              </a:solidFill>
            </a:endParaRPr>
          </a:p>
          <a:p>
            <a:pPr marL="457200" lvl="1" indent="0">
              <a:buNone/>
            </a:pPr>
            <a:endParaRPr lang="en-US" altLang="en-US" sz="2400" dirty="0" smtClean="0">
              <a:solidFill>
                <a:prstClr val="black"/>
              </a:solidFill>
            </a:endParaRPr>
          </a:p>
          <a:p>
            <a:pPr lvl="1"/>
            <a:r>
              <a:rPr lang="en-US" altLang="en-US" sz="2400" dirty="0" smtClean="0">
                <a:solidFill>
                  <a:prstClr val="black"/>
                </a:solidFill>
              </a:rPr>
              <a:t>Notify </a:t>
            </a:r>
            <a:r>
              <a:rPr lang="en-US" sz="2400" dirty="0"/>
              <a:t>the WC Coordinator</a:t>
            </a:r>
            <a:r>
              <a:rPr lang="en-US" altLang="en-US" sz="2400" dirty="0">
                <a:solidFill>
                  <a:prstClr val="black"/>
                </a:solidFill>
              </a:rPr>
              <a:t> and the department of the return date.</a:t>
            </a:r>
          </a:p>
          <a:p>
            <a:pPr lvl="1"/>
            <a:r>
              <a:rPr lang="en-US" altLang="en-US" sz="2400" dirty="0">
                <a:solidFill>
                  <a:prstClr val="black"/>
                </a:solidFill>
              </a:rPr>
              <a:t>Submit a written physician </a:t>
            </a:r>
            <a:r>
              <a:rPr lang="en-US" altLang="en-US" sz="2400" dirty="0" smtClean="0">
                <a:solidFill>
                  <a:prstClr val="black"/>
                </a:solidFill>
              </a:rPr>
              <a:t>release to return to work </a:t>
            </a:r>
            <a:r>
              <a:rPr lang="en-US" altLang="en-US" sz="2400" dirty="0">
                <a:solidFill>
                  <a:prstClr val="black"/>
                </a:solidFill>
              </a:rPr>
              <a:t>to HR prior to the return.</a:t>
            </a:r>
          </a:p>
          <a:p>
            <a:pPr lvl="2"/>
            <a:r>
              <a:rPr lang="en-US" altLang="en-US" dirty="0">
                <a:solidFill>
                  <a:prstClr val="black"/>
                </a:solidFill>
              </a:rPr>
              <a:t>If there are restrictions, get them approved by EOA prior to returning to work.</a:t>
            </a:r>
          </a:p>
          <a:p>
            <a:pPr lvl="1"/>
            <a:r>
              <a:rPr lang="en-US" altLang="en-US" sz="2400" dirty="0">
                <a:solidFill>
                  <a:prstClr val="black"/>
                </a:solidFill>
              </a:rPr>
              <a:t>Report to work on the anticipated return date.</a:t>
            </a:r>
          </a:p>
          <a:p>
            <a:pPr lvl="1"/>
            <a:r>
              <a:rPr lang="en-US" altLang="en-US" sz="2400" dirty="0">
                <a:solidFill>
                  <a:prstClr val="black"/>
                </a:solidFill>
              </a:rPr>
              <a:t>For any changes to the employee’s return to work date, notify </a:t>
            </a:r>
            <a:r>
              <a:rPr lang="en-US" sz="2400" dirty="0"/>
              <a:t>the WC Coordinator</a:t>
            </a:r>
            <a:r>
              <a:rPr lang="en-US" altLang="en-US" sz="2400" dirty="0">
                <a:solidFill>
                  <a:prstClr val="black"/>
                </a:solidFill>
              </a:rPr>
              <a:t> immediately.</a:t>
            </a:r>
          </a:p>
          <a:p>
            <a:endParaRPr lang="en-US"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25</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27067126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838200"/>
          </a:xfrm>
        </p:spPr>
        <p:txBody>
          <a:bodyPr>
            <a:noAutofit/>
          </a:bodyPr>
          <a:lstStyle/>
          <a:p>
            <a:r>
              <a:rPr lang="en-US" sz="3200" dirty="0" smtClean="0"/>
              <a:t>Workers’ Compensation Coordinator </a:t>
            </a:r>
            <a:br>
              <a:rPr lang="en-US" sz="3200" dirty="0" smtClean="0"/>
            </a:br>
            <a:r>
              <a:rPr lang="en-US" sz="3200" dirty="0" smtClean="0"/>
              <a:t>Contact Information</a:t>
            </a:r>
            <a:endParaRPr lang="en-US" sz="3200" dirty="0"/>
          </a:p>
        </p:txBody>
      </p:sp>
      <p:sp>
        <p:nvSpPr>
          <p:cNvPr id="3" name="Content Placeholder 2"/>
          <p:cNvSpPr>
            <a:spLocks noGrp="1"/>
          </p:cNvSpPr>
          <p:nvPr>
            <p:ph idx="1"/>
          </p:nvPr>
        </p:nvSpPr>
        <p:spPr/>
        <p:txBody>
          <a:bodyPr>
            <a:normAutofit/>
          </a:bodyPr>
          <a:lstStyle/>
          <a:p>
            <a:pPr marL="0" indent="0">
              <a:buNone/>
            </a:pPr>
            <a:endParaRPr lang="en-US" sz="2200" dirty="0" smtClean="0"/>
          </a:p>
          <a:p>
            <a:pPr marL="0" indent="0" algn="ctr">
              <a:buNone/>
            </a:pPr>
            <a:endParaRPr lang="en-US" sz="2200" dirty="0" smtClean="0"/>
          </a:p>
          <a:p>
            <a:pPr marL="0" indent="0" algn="ctr">
              <a:buNone/>
            </a:pPr>
            <a:r>
              <a:rPr lang="en-US" sz="2400" dirty="0" smtClean="0"/>
              <a:t>Tayanna Crowder</a:t>
            </a:r>
          </a:p>
          <a:p>
            <a:pPr marL="0" indent="0" algn="ctr">
              <a:buNone/>
            </a:pPr>
            <a:r>
              <a:rPr lang="en-US" sz="2400" dirty="0" smtClean="0"/>
              <a:t>Office location: </a:t>
            </a:r>
            <a:r>
              <a:rPr lang="en-US" sz="2400" dirty="0" err="1" smtClean="0"/>
              <a:t>Rendleman</a:t>
            </a:r>
            <a:r>
              <a:rPr lang="en-US" sz="2400" dirty="0" smtClean="0"/>
              <a:t> Hall, Room 3210</a:t>
            </a:r>
          </a:p>
          <a:p>
            <a:pPr marL="0" indent="0" algn="ctr">
              <a:buNone/>
            </a:pPr>
            <a:r>
              <a:rPr lang="en-US" sz="2400" dirty="0" smtClean="0"/>
              <a:t>Phone number: 618-650-2106</a:t>
            </a:r>
          </a:p>
          <a:p>
            <a:pPr marL="0" indent="0" algn="ctr">
              <a:buNone/>
            </a:pPr>
            <a:r>
              <a:rPr lang="en-US" sz="2400" dirty="0" smtClean="0"/>
              <a:t>Fax number: 618-650-2646</a:t>
            </a:r>
          </a:p>
          <a:p>
            <a:pPr marL="0" indent="0" algn="ctr">
              <a:buNone/>
            </a:pPr>
            <a:r>
              <a:rPr lang="en-US" sz="2400" dirty="0" smtClean="0"/>
              <a:t>Email: tcrowde@siue.edu</a:t>
            </a:r>
            <a:endParaRPr lang="en-US" sz="2400"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26</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27834062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838200"/>
          </a:xfrm>
        </p:spPr>
        <p:txBody>
          <a:bodyPr>
            <a:normAutofit/>
          </a:bodyPr>
          <a:lstStyle/>
          <a:p>
            <a:r>
              <a:rPr lang="en-US" sz="3200" dirty="0" smtClean="0"/>
              <a:t>Other Informational Links </a:t>
            </a:r>
            <a:endParaRPr lang="en-US" sz="3200" dirty="0"/>
          </a:p>
        </p:txBody>
      </p:sp>
      <p:sp>
        <p:nvSpPr>
          <p:cNvPr id="3" name="Content Placeholder 2"/>
          <p:cNvSpPr>
            <a:spLocks noGrp="1"/>
          </p:cNvSpPr>
          <p:nvPr>
            <p:ph idx="1"/>
          </p:nvPr>
        </p:nvSpPr>
        <p:spPr/>
        <p:txBody>
          <a:bodyPr>
            <a:normAutofit/>
          </a:bodyPr>
          <a:lstStyle/>
          <a:p>
            <a:pPr marL="0" indent="0">
              <a:buNone/>
            </a:pPr>
            <a:endParaRPr lang="en-US" dirty="0" smtClean="0"/>
          </a:p>
          <a:p>
            <a:pPr lvl="8"/>
            <a:endParaRPr lang="en-US" dirty="0"/>
          </a:p>
          <a:p>
            <a:pPr marL="0" indent="0">
              <a:buNone/>
            </a:pPr>
            <a:endParaRPr lang="en-US" dirty="0"/>
          </a:p>
          <a:p>
            <a:pPr marL="0" indent="0">
              <a:buNone/>
            </a:pPr>
            <a:r>
              <a:rPr lang="en-US" dirty="0" smtClean="0"/>
              <a:t>						</a:t>
            </a:r>
          </a:p>
        </p:txBody>
      </p:sp>
      <p:sp>
        <p:nvSpPr>
          <p:cNvPr id="5" name="Rectangle 3"/>
          <p:cNvSpPr>
            <a:spLocks noChangeArrowheads="1"/>
          </p:cNvSpPr>
          <p:nvPr/>
        </p:nvSpPr>
        <p:spPr bwMode="auto">
          <a:xfrm>
            <a:off x="1676400" y="1905000"/>
            <a:ext cx="5486630" cy="389337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342900" indent="-342900">
              <a:buFont typeface="Arial" panose="020B0604020202020204" pitchFamily="34" charset="0"/>
              <a:buChar char="•"/>
            </a:pPr>
            <a:endParaRPr kumimoji="0" lang="en-US" altLang="en-US" sz="2200" b="0" i="0" u="none" strike="noStrike" cap="none" normalizeH="0" baseline="0" dirty="0" smtClean="0">
              <a:ln>
                <a:noFill/>
              </a:ln>
              <a:solidFill>
                <a:schemeClr val="tx1"/>
              </a:solidFill>
              <a:effectLst/>
              <a:latin typeface="Arial" panose="020B0604020202020204" pitchFamily="34" charset="0"/>
            </a:endParaRPr>
          </a:p>
          <a:p>
            <a:pPr marL="342900" indent="-342900">
              <a:buFont typeface="Arial" panose="020B0604020202020204" pitchFamily="34" charset="0"/>
              <a:buChar char="•"/>
            </a:pPr>
            <a:r>
              <a:rPr kumimoji="0" lang="en-US" altLang="en-US" sz="2200" b="0" i="0" u="none" strike="noStrike" cap="none" normalizeH="0" baseline="0" dirty="0" smtClean="0">
                <a:ln>
                  <a:noFill/>
                </a:ln>
                <a:effectLst/>
                <a:latin typeface="+mn-lt"/>
                <a:hlinkClick r:id="rId2"/>
              </a:rPr>
              <a:t>Illinois Workers' Compensation Act</a:t>
            </a:r>
            <a:endParaRPr kumimoji="0" lang="en-US" altLang="en-US" sz="2200" b="0" i="0" u="none" strike="noStrike" cap="none" normalizeH="0" baseline="0" dirty="0" smtClean="0">
              <a:ln>
                <a:noFill/>
              </a:ln>
              <a:effectLst/>
              <a:latin typeface="+mn-lt"/>
            </a:endParaRPr>
          </a:p>
          <a:p>
            <a:pPr marL="342900" indent="-342900">
              <a:buFont typeface="Arial" panose="020B0604020202020204" pitchFamily="34" charset="0"/>
              <a:buChar char="•"/>
            </a:pPr>
            <a:endParaRPr kumimoji="0" lang="en-US" altLang="en-US" sz="2200" b="0" i="0" u="none" strike="noStrike" cap="none" normalizeH="0" baseline="0" dirty="0" smtClean="0">
              <a:ln>
                <a:noFill/>
              </a:ln>
              <a:effectLst/>
              <a:latin typeface="+mn-lt"/>
            </a:endParaRPr>
          </a:p>
          <a:p>
            <a:pPr marL="342900" indent="-342900">
              <a:buFont typeface="Arial" panose="020B0604020202020204" pitchFamily="34" charset="0"/>
              <a:buChar char="•"/>
            </a:pPr>
            <a:endParaRPr kumimoji="0" lang="en-US" altLang="en-US" sz="2200" b="0" i="0" u="none" strike="noStrike" cap="none" normalizeH="0" baseline="0" dirty="0" smtClean="0">
              <a:ln>
                <a:noFill/>
              </a:ln>
              <a:effectLst/>
              <a:latin typeface="+mn-lt"/>
            </a:endParaRPr>
          </a:p>
          <a:p>
            <a:pPr marL="342900" indent="-342900">
              <a:buFont typeface="Arial" panose="020B0604020202020204" pitchFamily="34" charset="0"/>
              <a:buChar char="•"/>
            </a:pPr>
            <a:r>
              <a:rPr kumimoji="0" lang="en-US" altLang="en-US" sz="2200" b="0" i="0" u="sng" strike="noStrike" cap="none" normalizeH="0" baseline="0" dirty="0" smtClean="0">
                <a:ln>
                  <a:noFill/>
                </a:ln>
                <a:effectLst/>
                <a:latin typeface="+mn-lt"/>
                <a:hlinkClick r:id="rId3"/>
              </a:rPr>
              <a:t>Illinois Workers' Compensation Commission</a:t>
            </a:r>
            <a:endParaRPr kumimoji="0" lang="en-US" altLang="en-US" sz="2200" b="0" i="0" u="sng" strike="noStrike" cap="none" normalizeH="0" baseline="0" dirty="0" smtClean="0">
              <a:ln>
                <a:noFill/>
              </a:ln>
              <a:effectLst/>
              <a:latin typeface="+mn-lt"/>
            </a:endParaRPr>
          </a:p>
          <a:p>
            <a:pPr marL="342900" indent="-342900">
              <a:buFont typeface="Arial" panose="020B0604020202020204" pitchFamily="34" charset="0"/>
              <a:buChar char="•"/>
            </a:pPr>
            <a:endParaRPr kumimoji="0" lang="en-US" altLang="en-US" sz="2200" b="0" i="0" u="sng" strike="noStrike" cap="none" normalizeH="0" baseline="0" dirty="0" smtClean="0">
              <a:ln>
                <a:noFill/>
              </a:ln>
              <a:effectLst/>
              <a:latin typeface="+mn-lt"/>
            </a:endParaRPr>
          </a:p>
          <a:p>
            <a:pPr marL="342900" indent="-342900">
              <a:buFont typeface="Arial" panose="020B0604020202020204" pitchFamily="34" charset="0"/>
              <a:buChar char="•"/>
            </a:pPr>
            <a:endParaRPr kumimoji="0" lang="en-US" altLang="en-US" sz="2200" b="0" i="0" u="none" strike="noStrike" cap="none" normalizeH="0" baseline="0" dirty="0" smtClean="0">
              <a:ln>
                <a:noFill/>
              </a:ln>
              <a:effectLst/>
              <a:latin typeface="+mn-lt"/>
            </a:endParaRPr>
          </a:p>
          <a:p>
            <a:pPr marL="342900" indent="-342900">
              <a:buFont typeface="Arial" panose="020B0604020202020204" pitchFamily="34" charset="0"/>
              <a:buChar char="•"/>
            </a:pPr>
            <a:r>
              <a:rPr kumimoji="0" lang="en-US" altLang="en-US" sz="2200" b="0" i="0" u="none" strike="noStrike" cap="none" normalizeH="0" baseline="0" dirty="0" smtClean="0">
                <a:ln>
                  <a:noFill/>
                </a:ln>
                <a:effectLst/>
                <a:latin typeface="+mn-lt"/>
                <a:hlinkClick r:id="rId4"/>
              </a:rPr>
              <a:t>Medical Provider Billing Information</a:t>
            </a:r>
            <a:r>
              <a:rPr kumimoji="0" lang="en-US" altLang="en-US" sz="2200" b="0" i="0" u="none" strike="noStrike" cap="none" normalizeH="0" baseline="0" dirty="0" smtClean="0">
                <a:ln>
                  <a:noFill/>
                </a:ln>
                <a:effectLst/>
                <a:latin typeface="+mn-lt"/>
              </a:rPr>
              <a:t>  </a:t>
            </a:r>
          </a:p>
          <a:p>
            <a:pPr marL="342900" indent="-342900">
              <a:buFont typeface="Arial" panose="020B0604020202020204" pitchFamily="34" charset="0"/>
              <a:buChar char="•"/>
            </a:pPr>
            <a:endParaRPr kumimoji="0" lang="en-US" altLang="en-US" sz="2200" b="0" i="0" u="none" strike="noStrike" cap="none" normalizeH="0" baseline="0" dirty="0" smtClean="0">
              <a:ln>
                <a:noFill/>
              </a:ln>
              <a:effectLst/>
              <a:latin typeface="+mn-lt"/>
            </a:endParaRPr>
          </a:p>
          <a:p>
            <a:pPr marL="342900" indent="-342900">
              <a:buFont typeface="Arial" panose="020B0604020202020204" pitchFamily="34" charset="0"/>
              <a:buChar char="•"/>
            </a:pPr>
            <a:endParaRPr kumimoji="0" lang="en-US" altLang="en-US" sz="2200" b="0" i="0" u="none" strike="noStrike" cap="none" normalizeH="0" baseline="0" dirty="0" smtClean="0">
              <a:ln>
                <a:noFill/>
              </a:ln>
              <a:effectLst/>
              <a:latin typeface="+mn-lt"/>
            </a:endParaRPr>
          </a:p>
          <a:p>
            <a:pPr marL="342900" indent="-342900">
              <a:buFont typeface="Arial" panose="020B0604020202020204" pitchFamily="34" charset="0"/>
              <a:buChar char="•"/>
            </a:pPr>
            <a:r>
              <a:rPr lang="en-US" altLang="en-US" sz="2200" u="sng" dirty="0">
                <a:latin typeface="+mn-lt"/>
                <a:hlinkClick r:id="rId5"/>
              </a:rPr>
              <a:t>Workers' Compensation Employee Packet</a:t>
            </a:r>
            <a:r>
              <a:rPr kumimoji="0" lang="en-US" altLang="en-US" sz="2200" b="0" i="0" u="none" strike="noStrike" cap="none" normalizeH="0" baseline="0" dirty="0" smtClean="0">
                <a:ln>
                  <a:noFill/>
                </a:ln>
                <a:effectLst/>
                <a:latin typeface="+mn-lt"/>
              </a:rPr>
              <a:t>   </a:t>
            </a:r>
            <a:r>
              <a:rPr kumimoji="0" lang="en-US" altLang="en-US" b="0" i="0" u="none" strike="noStrike" cap="none" normalizeH="0" baseline="0" dirty="0" smtClean="0">
                <a:ln>
                  <a:noFill/>
                </a:ln>
                <a:effectLst/>
                <a:latin typeface="+mn-lt"/>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900" b="0" i="0" u="none" strike="noStrike" cap="none" normalizeH="0" baseline="0" dirty="0" smtClean="0">
              <a:ln>
                <a:noFill/>
              </a:ln>
              <a:solidFill>
                <a:srgbClr val="333333"/>
              </a:solidFill>
              <a:effectLst/>
              <a:latin typeface="Verdana" panose="020B0604030504040204" pitchFamily="34" charset="0"/>
            </a:endParaRPr>
          </a:p>
        </p:txBody>
      </p:sp>
      <p:pic>
        <p:nvPicPr>
          <p:cNvPr id="1028" name="Picture 4" descr="http://www.siue.edu/humanresources/img/doc_sm.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92338" y="138113"/>
            <a:ext cx="219075" cy="857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a:spLocks noChangeArrowheads="1"/>
          </p:cNvSpPr>
          <p:nvPr/>
        </p:nvSpPr>
        <p:spPr bwMode="auto">
          <a:xfrm>
            <a:off x="0" y="-276999"/>
            <a:ext cx="254878" cy="55399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500" b="0" i="0" u="none" strike="noStrike" cap="none" normalizeH="0" baseline="0" dirty="0" smtClean="0">
                <a:ln>
                  <a:noFill/>
                </a:ln>
                <a:solidFill>
                  <a:schemeClr val="tx1"/>
                </a:solidFill>
                <a:effectLst/>
              </a:rPr>
              <a:t> </a:t>
            </a:r>
            <a:r>
              <a:rPr kumimoji="0" lang="en-US" altLang="en-US" sz="800" b="0" i="0" u="none" strike="noStrike" cap="none" normalizeH="0" baseline="0" dirty="0" smtClean="0">
                <a:ln>
                  <a:noFill/>
                </a:ln>
                <a:solidFill>
                  <a:schemeClr val="tx1"/>
                </a:solidFill>
                <a:effectLst/>
              </a:rPr>
              <a:t>      </a:t>
            </a:r>
            <a:r>
              <a:rPr kumimoji="0" lang="en-US" altLang="en-US" sz="1800" b="0" i="0" u="none" strike="noStrike" cap="none" normalizeH="0" baseline="0" dirty="0" smtClean="0">
                <a:ln>
                  <a:noFill/>
                </a:ln>
                <a:solidFill>
                  <a:schemeClr val="tx1"/>
                </a:solidFill>
                <a:effectLst/>
                <a:latin typeface="Arial" panose="020B0604020202020204" pitchFamily="34" charset="0"/>
              </a:rPr>
              <a:t> </a:t>
            </a:r>
          </a:p>
        </p:txBody>
      </p:sp>
      <p:sp>
        <p:nvSpPr>
          <p:cNvPr id="7" name="Slide Number Placeholder 3"/>
          <p:cNvSpPr>
            <a:spLocks noGrp="1"/>
          </p:cNvSpPr>
          <p:nvPr>
            <p:ph type="sldNum" sz="quarter" idx="12"/>
          </p:nvPr>
        </p:nvSpPr>
        <p:spPr bwMode="auto">
          <a:xfrm>
            <a:off x="6553200" y="632460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27</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30310664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76400" y="1905000"/>
            <a:ext cx="5322841" cy="3429000"/>
          </a:xfrm>
        </p:spPr>
      </p:pic>
    </p:spTree>
    <p:extLst>
      <p:ext uri="{BB962C8B-B14F-4D97-AF65-F5344CB8AC3E}">
        <p14:creationId xmlns:p14="http://schemas.microsoft.com/office/powerpoint/2010/main" val="2610689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Workers’ Compensation</a:t>
            </a:r>
            <a:endParaRPr lang="en-US" sz="3200" dirty="0"/>
          </a:p>
        </p:txBody>
      </p:sp>
      <p:sp>
        <p:nvSpPr>
          <p:cNvPr id="3" name="Content Placeholder 2"/>
          <p:cNvSpPr>
            <a:spLocks noGrp="1"/>
          </p:cNvSpPr>
          <p:nvPr>
            <p:ph idx="1"/>
          </p:nvPr>
        </p:nvSpPr>
        <p:spPr/>
        <p:txBody>
          <a:bodyPr>
            <a:normAutofit/>
          </a:bodyPr>
          <a:lstStyle/>
          <a:p>
            <a:pPr marL="0" indent="0">
              <a:buNone/>
            </a:pPr>
            <a:endParaRPr lang="en-US" sz="2200" dirty="0" smtClean="0"/>
          </a:p>
          <a:p>
            <a:pPr marL="0" indent="0">
              <a:buNone/>
            </a:pPr>
            <a:r>
              <a:rPr lang="en-US" sz="2200" dirty="0" smtClean="0"/>
              <a:t>Workers’ Compensation is a State of Illinois benefit that provides coverage to employees who suffer an injury or illness resulting from job-related duties.  Workers’ Compensation benefits </a:t>
            </a:r>
            <a:r>
              <a:rPr lang="en-US" sz="2200" b="1" i="1" dirty="0" smtClean="0"/>
              <a:t>may</a:t>
            </a:r>
            <a:r>
              <a:rPr lang="en-US" sz="2200" dirty="0" smtClean="0"/>
              <a:t> include:</a:t>
            </a:r>
          </a:p>
          <a:p>
            <a:pPr marL="0" indent="0">
              <a:buNone/>
            </a:pPr>
            <a:endParaRPr lang="en-US" sz="2200" dirty="0" smtClean="0"/>
          </a:p>
          <a:p>
            <a:r>
              <a:rPr lang="en-US" sz="2200" dirty="0" smtClean="0"/>
              <a:t>Payment of bills for necessary medical treatment</a:t>
            </a:r>
          </a:p>
          <a:p>
            <a:r>
              <a:rPr lang="en-US" sz="2200" dirty="0" smtClean="0"/>
              <a:t>Rehabilitation services</a:t>
            </a:r>
          </a:p>
          <a:p>
            <a:r>
              <a:rPr lang="en-US" sz="2200" dirty="0" smtClean="0"/>
              <a:t>Total Temporary </a:t>
            </a:r>
            <a:r>
              <a:rPr lang="en-US" sz="2200" dirty="0"/>
              <a:t>D</a:t>
            </a:r>
            <a:r>
              <a:rPr lang="en-US" sz="2200" dirty="0" smtClean="0"/>
              <a:t>isability income payments (TTD)</a:t>
            </a:r>
          </a:p>
          <a:p>
            <a:r>
              <a:rPr lang="en-US" sz="2200" dirty="0" smtClean="0"/>
              <a:t>Settlement to compensate for permanent impairment</a:t>
            </a:r>
            <a:endParaRPr lang="en-US" sz="2200"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3</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19152861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Employee Eligibility</a:t>
            </a:r>
            <a:endParaRPr lang="en-US" sz="3200" dirty="0"/>
          </a:p>
        </p:txBody>
      </p:sp>
      <p:sp>
        <p:nvSpPr>
          <p:cNvPr id="3" name="Content Placeholder 2"/>
          <p:cNvSpPr>
            <a:spLocks noGrp="1"/>
          </p:cNvSpPr>
          <p:nvPr>
            <p:ph idx="1"/>
          </p:nvPr>
        </p:nvSpPr>
        <p:spPr/>
        <p:txBody>
          <a:bodyPr>
            <a:normAutofit/>
          </a:bodyPr>
          <a:lstStyle/>
          <a:p>
            <a:r>
              <a:rPr lang="en-US" sz="2200" dirty="0" smtClean="0"/>
              <a:t>All employees must be </a:t>
            </a:r>
            <a:r>
              <a:rPr lang="en-US" sz="2200" dirty="0"/>
              <a:t>actively working during the </a:t>
            </a:r>
            <a:r>
              <a:rPr lang="en-US" sz="2200" dirty="0" smtClean="0"/>
              <a:t>injury/illness.</a:t>
            </a:r>
            <a:endParaRPr lang="en-US" sz="2200" dirty="0" smtClean="0"/>
          </a:p>
          <a:p>
            <a:pPr lvl="1"/>
            <a:r>
              <a:rPr lang="en-US" sz="1800" dirty="0" smtClean="0"/>
              <a:t>Full-time employees</a:t>
            </a:r>
            <a:endParaRPr lang="en-US" sz="1800" dirty="0" smtClean="0"/>
          </a:p>
          <a:p>
            <a:pPr lvl="1"/>
            <a:r>
              <a:rPr lang="en-US" sz="1800" dirty="0" smtClean="0"/>
              <a:t>Part-time employees </a:t>
            </a:r>
            <a:endParaRPr lang="en-US" sz="1800" dirty="0" smtClean="0"/>
          </a:p>
          <a:p>
            <a:pPr lvl="1"/>
            <a:r>
              <a:rPr lang="en-US" sz="1800" dirty="0" smtClean="0"/>
              <a:t>Student </a:t>
            </a:r>
            <a:r>
              <a:rPr lang="en-US" sz="1800" dirty="0" smtClean="0"/>
              <a:t>workers </a:t>
            </a:r>
          </a:p>
          <a:p>
            <a:pPr lvl="1"/>
            <a:r>
              <a:rPr lang="en-US" sz="1800" dirty="0" smtClean="0"/>
              <a:t>Graduate Assistant/Teacher Assistant/Resident Advisor/Research </a:t>
            </a:r>
            <a:r>
              <a:rPr lang="en-US" sz="1800" dirty="0" smtClean="0"/>
              <a:t>Assistant</a:t>
            </a:r>
          </a:p>
          <a:p>
            <a:pPr lvl="1"/>
            <a:r>
              <a:rPr lang="en-US" sz="1800" dirty="0" smtClean="0"/>
              <a:t>Extra-help employees</a:t>
            </a:r>
          </a:p>
          <a:p>
            <a:pPr lvl="1"/>
            <a:endParaRPr lang="en-US" sz="2200" dirty="0" smtClean="0"/>
          </a:p>
          <a:p>
            <a:r>
              <a:rPr lang="en-US" sz="2200" b="1" dirty="0" smtClean="0"/>
              <a:t>Not covered under workers comp</a:t>
            </a:r>
            <a:r>
              <a:rPr lang="en-US" sz="2200" dirty="0" smtClean="0"/>
              <a:t>: general public, students,  or unpaid interns. </a:t>
            </a:r>
          </a:p>
          <a:p>
            <a:pPr lvl="1"/>
            <a:r>
              <a:rPr lang="en-US" sz="1800" dirty="0" smtClean="0"/>
              <a:t>These are covered under Risk Management 618-650-3584.</a:t>
            </a:r>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4</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23017911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6"/>
          <p:cNvSpPr>
            <a:spLocks noGrp="1"/>
          </p:cNvSpPr>
          <p:nvPr>
            <p:ph type="title"/>
          </p:nvPr>
        </p:nvSpPr>
        <p:spPr>
          <a:xfrm>
            <a:off x="457200" y="1012968"/>
            <a:ext cx="8229600" cy="838200"/>
          </a:xfrm>
        </p:spPr>
        <p:txBody>
          <a:bodyPr>
            <a:noAutofit/>
          </a:bodyPr>
          <a:lstStyle/>
          <a:p>
            <a:r>
              <a:rPr lang="en-US" altLang="en-US" sz="3200" dirty="0" smtClean="0"/>
              <a:t>Workers’ </a:t>
            </a:r>
            <a:r>
              <a:rPr lang="en-US" altLang="en-US" sz="3200" dirty="0"/>
              <a:t>Compensation Administration </a:t>
            </a:r>
            <a:endParaRPr lang="en-US" altLang="en-US" sz="3200" dirty="0" smtClean="0"/>
          </a:p>
        </p:txBody>
      </p:sp>
      <p:sp>
        <p:nvSpPr>
          <p:cNvPr id="8195" name="Content Placeholder 7"/>
          <p:cNvSpPr>
            <a:spLocks noGrp="1"/>
          </p:cNvSpPr>
          <p:nvPr>
            <p:ph idx="1"/>
          </p:nvPr>
        </p:nvSpPr>
        <p:spPr>
          <a:xfrm>
            <a:off x="439882" y="2012949"/>
            <a:ext cx="8229600" cy="4525963"/>
          </a:xfrm>
        </p:spPr>
        <p:txBody>
          <a:bodyPr/>
          <a:lstStyle/>
          <a:p>
            <a:pPr marL="0" indent="0" eaLnBrk="1" hangingPunct="1">
              <a:buNone/>
            </a:pPr>
            <a:r>
              <a:rPr lang="en-US" altLang="en-US" sz="2200" dirty="0" smtClean="0">
                <a:cs typeface="Arial" charset="0"/>
              </a:rPr>
              <a:t>TRISTAR Risk Management is the State of Illinois’ third party administrator that provides claims administration services to corporate and governmental entities across the U.S.</a:t>
            </a:r>
          </a:p>
          <a:p>
            <a:pPr marL="0" indent="0" eaLnBrk="1" hangingPunct="1">
              <a:buNone/>
            </a:pPr>
            <a:endParaRPr lang="en-US" altLang="en-US" sz="2200" dirty="0" smtClean="0">
              <a:cs typeface="Arial" charset="0"/>
            </a:endParaRPr>
          </a:p>
          <a:p>
            <a:pPr eaLnBrk="1" hangingPunct="1"/>
            <a:r>
              <a:rPr lang="en-US" altLang="en-US" sz="2200" dirty="0" smtClean="0">
                <a:cs typeface="Arial" charset="0"/>
              </a:rPr>
              <a:t>Administering the Workers’ </a:t>
            </a:r>
            <a:r>
              <a:rPr lang="en-US" altLang="en-US" sz="2200" dirty="0">
                <a:cs typeface="Arial" charset="0"/>
              </a:rPr>
              <a:t>C</a:t>
            </a:r>
            <a:r>
              <a:rPr lang="en-US" altLang="en-US" sz="2200" dirty="0" smtClean="0">
                <a:cs typeface="Arial" charset="0"/>
              </a:rPr>
              <a:t>ompensation program to State employees.</a:t>
            </a:r>
          </a:p>
          <a:p>
            <a:r>
              <a:rPr lang="en-US" altLang="en-US" sz="2200" dirty="0">
                <a:cs typeface="Arial" charset="0"/>
              </a:rPr>
              <a:t>Responsible for approving the claim</a:t>
            </a:r>
            <a:r>
              <a:rPr lang="en-US" altLang="en-US" sz="2200" dirty="0" smtClean="0">
                <a:cs typeface="Arial" charset="0"/>
              </a:rPr>
              <a:t>.</a:t>
            </a:r>
            <a:endParaRPr lang="en-US" altLang="en-US" sz="2200" dirty="0" smtClean="0">
              <a:cs typeface="Arial" charset="0"/>
            </a:endParaRPr>
          </a:p>
          <a:p>
            <a:pPr eaLnBrk="1" hangingPunct="1"/>
            <a:r>
              <a:rPr lang="en-US" altLang="en-US" sz="2200" dirty="0" smtClean="0">
                <a:cs typeface="Arial" charset="0"/>
              </a:rPr>
              <a:t>Monitors </a:t>
            </a:r>
            <a:r>
              <a:rPr lang="en-US" altLang="en-US" sz="2200" dirty="0" smtClean="0">
                <a:cs typeface="Arial" charset="0"/>
              </a:rPr>
              <a:t>and evaluates the care received by injured employees to ensure appropriate treatment and optimal return to work</a:t>
            </a:r>
            <a:r>
              <a:rPr lang="en-US" altLang="en-US" sz="2200" dirty="0" smtClean="0">
                <a:cs typeface="Arial" charset="0"/>
              </a:rPr>
              <a:t>.</a:t>
            </a:r>
            <a:endParaRPr lang="en-US" altLang="en-US" sz="2200" dirty="0" smtClean="0">
              <a:cs typeface="Arial" charset="0"/>
            </a:endParaRPr>
          </a:p>
        </p:txBody>
      </p:sp>
      <p:sp>
        <p:nvSpPr>
          <p:cNvPr id="819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5</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84909" y="914400"/>
            <a:ext cx="8229600" cy="838200"/>
          </a:xfrm>
        </p:spPr>
        <p:txBody>
          <a:bodyPr>
            <a:noAutofit/>
          </a:bodyPr>
          <a:lstStyle/>
          <a:p>
            <a:pPr eaLnBrk="1" hangingPunct="1"/>
            <a:r>
              <a:rPr lang="en-US" altLang="en-US" sz="3200" dirty="0" smtClean="0"/>
              <a:t>Life Threatening Injury/Illness Process</a:t>
            </a:r>
          </a:p>
        </p:txBody>
      </p:sp>
      <p:sp>
        <p:nvSpPr>
          <p:cNvPr id="10243" name="Rectangle 3"/>
          <p:cNvSpPr>
            <a:spLocks noGrp="1" noChangeArrowheads="1"/>
          </p:cNvSpPr>
          <p:nvPr>
            <p:ph idx="1"/>
          </p:nvPr>
        </p:nvSpPr>
        <p:spPr>
          <a:xfrm>
            <a:off x="484909" y="2012949"/>
            <a:ext cx="8229600" cy="4525963"/>
          </a:xfrm>
        </p:spPr>
        <p:txBody>
          <a:bodyPr>
            <a:normAutofit/>
          </a:bodyPr>
          <a:lstStyle/>
          <a:p>
            <a:pPr marL="0" indent="0">
              <a:buNone/>
            </a:pPr>
            <a:r>
              <a:rPr lang="en-US" sz="2200" b="1" dirty="0"/>
              <a:t>If the injury is </a:t>
            </a:r>
            <a:r>
              <a:rPr lang="en-US" sz="2200" b="1" dirty="0" smtClean="0"/>
              <a:t>life-threatening</a:t>
            </a:r>
            <a:r>
              <a:rPr lang="en-US" sz="2200" dirty="0" smtClean="0"/>
              <a:t>, seek </a:t>
            </a:r>
            <a:r>
              <a:rPr lang="en-US" sz="2200" dirty="0"/>
              <a:t>prompt medical care and then proceed with the reporting of your </a:t>
            </a:r>
            <a:r>
              <a:rPr lang="en-US" sz="2200" dirty="0" smtClean="0"/>
              <a:t>injury.</a:t>
            </a:r>
            <a:endParaRPr lang="en-US" sz="2200" dirty="0"/>
          </a:p>
          <a:p>
            <a:pPr marL="0" indent="0">
              <a:buNone/>
            </a:pPr>
            <a:endParaRPr lang="en-US" sz="2200" dirty="0"/>
          </a:p>
          <a:p>
            <a:pPr marL="457200" indent="-457200">
              <a:buAutoNum type="arabicPeriod"/>
            </a:pPr>
            <a:r>
              <a:rPr lang="en-US" sz="2200" dirty="0" smtClean="0"/>
              <a:t>Go </a:t>
            </a:r>
            <a:r>
              <a:rPr lang="en-US" sz="2200" dirty="0"/>
              <a:t>to the nearest hospital ER or </a:t>
            </a:r>
            <a:r>
              <a:rPr lang="en-US" sz="2200" dirty="0" smtClean="0"/>
              <a:t>urgent care </a:t>
            </a:r>
            <a:r>
              <a:rPr lang="en-US" sz="2200" dirty="0"/>
              <a:t>facility. </a:t>
            </a:r>
            <a:endParaRPr lang="en-US" sz="2200" dirty="0" smtClean="0"/>
          </a:p>
          <a:p>
            <a:pPr marL="457200" indent="-457200">
              <a:buAutoNum type="arabicPeriod"/>
            </a:pPr>
            <a:r>
              <a:rPr lang="en-US" sz="2200" dirty="0" smtClean="0"/>
              <a:t>Inform </a:t>
            </a:r>
            <a:r>
              <a:rPr lang="en-US" sz="2200" dirty="0"/>
              <a:t>the facility that you are </a:t>
            </a:r>
            <a:r>
              <a:rPr lang="en-US" sz="2200" dirty="0" smtClean="0"/>
              <a:t>being treated for </a:t>
            </a:r>
            <a:r>
              <a:rPr lang="en-US" sz="2200" dirty="0"/>
              <a:t>a </a:t>
            </a:r>
            <a:r>
              <a:rPr lang="en-US" sz="2200" dirty="0" smtClean="0"/>
              <a:t>possible Workers’ Compensation </a:t>
            </a:r>
            <a:r>
              <a:rPr lang="en-US" sz="2200" dirty="0"/>
              <a:t>injury and to forward bills </a:t>
            </a:r>
            <a:r>
              <a:rPr lang="en-US" sz="2200" dirty="0" smtClean="0"/>
              <a:t>to:</a:t>
            </a:r>
          </a:p>
          <a:p>
            <a:pPr marL="2286000" lvl="5" indent="0">
              <a:buNone/>
            </a:pPr>
            <a:r>
              <a:rPr lang="en-US" sz="2200" dirty="0" smtClean="0"/>
              <a:t>TRISTAR </a:t>
            </a:r>
            <a:r>
              <a:rPr lang="en-US" sz="2200" dirty="0"/>
              <a:t>Risk Management</a:t>
            </a:r>
            <a:br>
              <a:rPr lang="en-US" sz="2200" dirty="0"/>
            </a:br>
            <a:r>
              <a:rPr lang="en-US" sz="2200" dirty="0"/>
              <a:t>Clinton, IA 52733-2803</a:t>
            </a:r>
          </a:p>
          <a:p>
            <a:pPr eaLnBrk="1" hangingPunct="1"/>
            <a:endParaRPr lang="en-US" altLang="en-US" sz="2200" dirty="0" smtClean="0"/>
          </a:p>
        </p:txBody>
      </p:sp>
      <p:sp>
        <p:nvSpPr>
          <p:cNvPr id="102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6</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dirty="0" smtClean="0"/>
              <a:t>Non-Life Threatening Injury/Illness Process</a:t>
            </a:r>
          </a:p>
        </p:txBody>
      </p:sp>
      <p:sp>
        <p:nvSpPr>
          <p:cNvPr id="12291" name="Rectangle 3"/>
          <p:cNvSpPr>
            <a:spLocks noGrp="1" noChangeArrowheads="1"/>
          </p:cNvSpPr>
          <p:nvPr>
            <p:ph idx="1"/>
          </p:nvPr>
        </p:nvSpPr>
        <p:spPr/>
        <p:txBody>
          <a:bodyPr>
            <a:noAutofit/>
          </a:bodyPr>
          <a:lstStyle/>
          <a:p>
            <a:pPr marL="0" indent="0">
              <a:buNone/>
            </a:pPr>
            <a:r>
              <a:rPr lang="en-US" altLang="en-US" sz="2000" b="1" dirty="0" smtClean="0"/>
              <a:t>If injury is not life-threatening</a:t>
            </a:r>
            <a:r>
              <a:rPr lang="en-US" altLang="en-US" sz="2000" dirty="0" smtClean="0"/>
              <a:t>:</a:t>
            </a:r>
          </a:p>
          <a:p>
            <a:pPr marL="914400" lvl="1" indent="-457200">
              <a:buAutoNum type="arabicPeriod"/>
            </a:pPr>
            <a:r>
              <a:rPr lang="en-US" altLang="en-US" sz="2000" dirty="0" smtClean="0"/>
              <a:t>Notify your supervisor.</a:t>
            </a:r>
          </a:p>
          <a:p>
            <a:pPr marL="1314450" lvl="2" indent="-457200">
              <a:buFont typeface="Courier New" panose="02070309020205020404" pitchFamily="49" charset="0"/>
              <a:buChar char="o"/>
            </a:pPr>
            <a:r>
              <a:rPr lang="en-US" altLang="en-US" sz="2000" dirty="0"/>
              <a:t>Given orally or in </a:t>
            </a:r>
            <a:r>
              <a:rPr lang="en-US" altLang="en-US" sz="2000" dirty="0" smtClean="0"/>
              <a:t>writing, </a:t>
            </a:r>
            <a:r>
              <a:rPr lang="en-US" altLang="en-US" sz="2000" dirty="0"/>
              <a:t>but by </a:t>
            </a:r>
            <a:r>
              <a:rPr lang="en-US" altLang="en-US" sz="2000" dirty="0" smtClean="0"/>
              <a:t>law, </a:t>
            </a:r>
            <a:r>
              <a:rPr lang="en-US" altLang="en-US" sz="2000" dirty="0"/>
              <a:t>must include all of the following: date, time, and </a:t>
            </a:r>
            <a:r>
              <a:rPr lang="en-US" altLang="en-US" sz="2000" dirty="0" smtClean="0"/>
              <a:t>location. </a:t>
            </a:r>
            <a:endParaRPr lang="en-US" altLang="en-US" sz="2000" dirty="0"/>
          </a:p>
          <a:p>
            <a:pPr marL="1314450" lvl="2" indent="-457200">
              <a:buFont typeface="Courier New" panose="02070309020205020404" pitchFamily="49" charset="0"/>
              <a:buChar char="o"/>
            </a:pPr>
            <a:r>
              <a:rPr lang="en-US" altLang="en-US" sz="2000" dirty="0"/>
              <a:t>Also recommended that the notice include </a:t>
            </a:r>
            <a:r>
              <a:rPr lang="en-US" altLang="en-US" sz="2000" dirty="0" smtClean="0"/>
              <a:t>a description </a:t>
            </a:r>
            <a:r>
              <a:rPr lang="en-US" altLang="en-US" sz="2000" dirty="0"/>
              <a:t>of the accident and </a:t>
            </a:r>
            <a:r>
              <a:rPr lang="en-US" altLang="en-US" sz="2000" dirty="0" smtClean="0"/>
              <a:t>the injury sustained.</a:t>
            </a:r>
          </a:p>
          <a:p>
            <a:pPr marL="914400" lvl="1" indent="-457200">
              <a:buAutoNum type="arabicPeriod"/>
            </a:pPr>
            <a:r>
              <a:rPr lang="en-US" altLang="en-US" sz="2000" dirty="0" smtClean="0"/>
              <a:t>Report the accident to TRISTAR.</a:t>
            </a:r>
          </a:p>
          <a:p>
            <a:pPr marL="1314450" lvl="2" indent="-457200">
              <a:buFont typeface="Courier New" panose="02070309020205020404" pitchFamily="49" charset="0"/>
              <a:buChar char="o"/>
            </a:pPr>
            <a:r>
              <a:rPr lang="en-US" altLang="en-US" sz="2000" dirty="0" smtClean="0"/>
              <a:t>24-hour hotline: 1-855-495-1554.</a:t>
            </a:r>
          </a:p>
          <a:p>
            <a:pPr marL="1314450" lvl="2" indent="-457200">
              <a:buFont typeface="Courier New" panose="02070309020205020404" pitchFamily="49" charset="0"/>
              <a:buChar char="o"/>
            </a:pPr>
            <a:r>
              <a:rPr lang="en-US" altLang="en-US" sz="2000" dirty="0" smtClean="0"/>
              <a:t>Provide your name as appears on your Social Security card.</a:t>
            </a:r>
          </a:p>
          <a:p>
            <a:pPr marL="1314450" lvl="2" indent="-457200">
              <a:buFont typeface="Courier New" panose="02070309020205020404" pitchFamily="49" charset="0"/>
              <a:buChar char="o"/>
            </a:pPr>
            <a:r>
              <a:rPr lang="en-US" altLang="en-US" sz="2000" dirty="0" smtClean="0"/>
              <a:t>If planning to seek medical treatment, provide TRISTAR with the physician and/or facility information that you plan to utilize.</a:t>
            </a:r>
          </a:p>
          <a:p>
            <a:pPr marL="1314450" lvl="2" indent="-457200">
              <a:buFont typeface="Courier New" panose="02070309020205020404" pitchFamily="49" charset="0"/>
              <a:buChar char="o"/>
            </a:pPr>
            <a:r>
              <a:rPr lang="en-US" altLang="en-US" sz="2000" dirty="0" smtClean="0"/>
              <a:t>Before seeking treatment, print the Workers’ Compensation Employee Packet from the HR website and take it with you.</a:t>
            </a:r>
            <a:endParaRPr lang="en-US" altLang="en-US" sz="2000" dirty="0"/>
          </a:p>
        </p:txBody>
      </p:sp>
      <p:sp>
        <p:nvSpPr>
          <p:cNvPr id="122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7</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3200" dirty="0" smtClean="0"/>
              <a:t>Non-Life Threatening Injury/Illness </a:t>
            </a:r>
            <a:r>
              <a:rPr lang="en-US" sz="3200" dirty="0" smtClean="0"/>
              <a:t>Process, </a:t>
            </a:r>
            <a:r>
              <a:rPr lang="en-US" sz="3200" dirty="0" err="1" smtClean="0"/>
              <a:t>con’t</a:t>
            </a:r>
            <a:endParaRPr lang="en-US" sz="3200" dirty="0"/>
          </a:p>
        </p:txBody>
      </p:sp>
      <p:sp>
        <p:nvSpPr>
          <p:cNvPr id="14339" name="Content Placeholder 14"/>
          <p:cNvSpPr>
            <a:spLocks noGrp="1"/>
          </p:cNvSpPr>
          <p:nvPr>
            <p:ph idx="1"/>
          </p:nvPr>
        </p:nvSpPr>
        <p:spPr/>
        <p:txBody>
          <a:bodyPr>
            <a:normAutofit fontScale="92500" lnSpcReduction="10000"/>
          </a:bodyPr>
          <a:lstStyle/>
          <a:p>
            <a:pPr lvl="1" eaLnBrk="1" hangingPunct="1">
              <a:lnSpc>
                <a:spcPct val="90000"/>
              </a:lnSpc>
              <a:buFont typeface="Wingdings" pitchFamily="2" charset="2"/>
              <a:buNone/>
            </a:pPr>
            <a:r>
              <a:rPr lang="en-US" altLang="en-US" sz="2400" dirty="0" smtClean="0">
                <a:cs typeface="Arial" charset="0"/>
              </a:rPr>
              <a:t>3. </a:t>
            </a:r>
            <a:r>
              <a:rPr lang="en-US" altLang="en-US" sz="2200" dirty="0" smtClean="0">
                <a:cs typeface="Arial" charset="0"/>
              </a:rPr>
              <a:t>Report the accident to WC Coordinator in the Office of Human Resources at ext. 2106.</a:t>
            </a:r>
          </a:p>
          <a:p>
            <a:pPr marL="1314450" lvl="2" indent="-457200">
              <a:buFont typeface="Courier New" panose="02070309020205020404" pitchFamily="49" charset="0"/>
              <a:buChar char="o"/>
            </a:pPr>
            <a:r>
              <a:rPr lang="en-US" altLang="en-US" sz="2200" dirty="0" smtClean="0"/>
              <a:t>HR will mail the injured employee a Workers’ Compensation packet.</a:t>
            </a:r>
          </a:p>
          <a:p>
            <a:pPr marL="1314450" lvl="2" indent="-457200">
              <a:buFont typeface="Courier New" panose="02070309020205020404" pitchFamily="49" charset="0"/>
              <a:buChar char="o"/>
            </a:pPr>
            <a:r>
              <a:rPr lang="en-US" altLang="en-US" sz="2200" dirty="0" smtClean="0">
                <a:cs typeface="Arial" charset="0"/>
              </a:rPr>
              <a:t>Claim forms should be completed and returned to WC Coordinator; TRISTAR cannot determine compensability of the claim until they receive these documents.</a:t>
            </a:r>
          </a:p>
          <a:p>
            <a:pPr lvl="1" eaLnBrk="1" hangingPunct="1">
              <a:lnSpc>
                <a:spcPct val="90000"/>
              </a:lnSpc>
              <a:buFont typeface="Wingdings" pitchFamily="2" charset="2"/>
              <a:buNone/>
            </a:pPr>
            <a:r>
              <a:rPr lang="en-US" altLang="en-US" sz="2200" dirty="0" smtClean="0">
                <a:cs typeface="Arial" charset="0"/>
              </a:rPr>
              <a:t>4. Complete the Emergency Management Services Injury Form if you are a supervisor.</a:t>
            </a:r>
          </a:p>
          <a:p>
            <a:pPr marL="1314450" lvl="2" indent="-457200">
              <a:buFont typeface="Courier New" panose="02070309020205020404" pitchFamily="49" charset="0"/>
              <a:buChar char="o"/>
            </a:pPr>
            <a:r>
              <a:rPr lang="en-US" altLang="en-US" sz="2200" dirty="0" smtClean="0"/>
              <a:t>Complete the SIUE Injury Report </a:t>
            </a:r>
            <a:r>
              <a:rPr lang="en-US" altLang="en-US" sz="2200" dirty="0"/>
              <a:t>F</a:t>
            </a:r>
            <a:r>
              <a:rPr lang="en-US" altLang="en-US" sz="2200" dirty="0" smtClean="0"/>
              <a:t>orm </a:t>
            </a:r>
            <a:r>
              <a:rPr lang="en-US" altLang="en-US" sz="2200" dirty="0"/>
              <a:t>located at </a:t>
            </a:r>
            <a:r>
              <a:rPr lang="en-US" altLang="en-US" sz="2200" dirty="0">
                <a:hlinkClick r:id="rId3"/>
              </a:rPr>
              <a:t>http://</a:t>
            </a:r>
            <a:r>
              <a:rPr lang="en-US" altLang="en-US" sz="2200" dirty="0" smtClean="0">
                <a:hlinkClick r:id="rId3"/>
              </a:rPr>
              <a:t>www.siue.edu/emergencymanagement/pdf/SIUE_Injury_Report_Form_Rev_3-13.pdf</a:t>
            </a:r>
            <a:r>
              <a:rPr lang="en-US" altLang="en-US" sz="2200" dirty="0" smtClean="0"/>
              <a:t>.</a:t>
            </a:r>
          </a:p>
          <a:p>
            <a:pPr marL="1314450" lvl="2" indent="-457200">
              <a:buFont typeface="Courier New" panose="02070309020205020404" pitchFamily="49" charset="0"/>
              <a:buChar char="o"/>
            </a:pPr>
            <a:r>
              <a:rPr lang="en-US" altLang="en-US" sz="2200" dirty="0" smtClean="0">
                <a:cs typeface="Arial" charset="0"/>
              </a:rPr>
              <a:t>Send to Emergency Management and Safety, Box 1657.</a:t>
            </a:r>
          </a:p>
          <a:p>
            <a:pPr lvl="1" eaLnBrk="1" hangingPunct="1">
              <a:lnSpc>
                <a:spcPct val="90000"/>
              </a:lnSpc>
              <a:buFont typeface="Wingdings" pitchFamily="2" charset="2"/>
              <a:buNone/>
            </a:pPr>
            <a:r>
              <a:rPr lang="en-US" altLang="en-US" sz="2200" dirty="0" smtClean="0">
                <a:cs typeface="Arial" charset="0"/>
              </a:rPr>
              <a:t>5. Contact your primary care physician if it is not an emergency.</a:t>
            </a:r>
          </a:p>
          <a:p>
            <a:pPr lvl="1" eaLnBrk="1" hangingPunct="1">
              <a:lnSpc>
                <a:spcPct val="90000"/>
              </a:lnSpc>
              <a:buFont typeface="Wingdings" pitchFamily="2" charset="2"/>
              <a:buNone/>
            </a:pPr>
            <a:endParaRPr lang="en-US" altLang="en-US" sz="2200" dirty="0" smtClean="0">
              <a:cs typeface="Arial" charset="0"/>
            </a:endParaRPr>
          </a:p>
          <a:p>
            <a:pPr eaLnBrk="1" hangingPunct="1"/>
            <a:endParaRPr lang="en-US" altLang="en-US" dirty="0" smtClean="0"/>
          </a:p>
        </p:txBody>
      </p:sp>
      <p:sp>
        <p:nvSpPr>
          <p:cNvPr id="143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8</a:t>
            </a:r>
            <a:endParaRPr lang="en-US" altLang="en-US" sz="1200" dirty="0">
              <a:solidFill>
                <a:srgbClr val="898989"/>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03313"/>
            <a:ext cx="8229600" cy="838200"/>
          </a:xfrm>
        </p:spPr>
        <p:txBody>
          <a:bodyPr>
            <a:noAutofit/>
          </a:bodyPr>
          <a:lstStyle/>
          <a:p>
            <a:r>
              <a:rPr lang="en-US" sz="3200" dirty="0" smtClean="0"/>
              <a:t>Consequences of </a:t>
            </a:r>
            <a:r>
              <a:rPr lang="en-US" sz="3200" dirty="0"/>
              <a:t>U</a:t>
            </a:r>
            <a:r>
              <a:rPr lang="en-US" sz="3200" dirty="0" smtClean="0"/>
              <a:t>ntimely </a:t>
            </a:r>
            <a:r>
              <a:rPr lang="en-US" sz="3200" dirty="0"/>
              <a:t>R</a:t>
            </a:r>
            <a:r>
              <a:rPr lang="en-US" sz="3200" dirty="0" smtClean="0"/>
              <a:t>eporting of an Injury</a:t>
            </a:r>
            <a:endParaRPr lang="en-US" sz="3200" dirty="0"/>
          </a:p>
        </p:txBody>
      </p:sp>
      <p:sp>
        <p:nvSpPr>
          <p:cNvPr id="3" name="Content Placeholder 2"/>
          <p:cNvSpPr>
            <a:spLocks noGrp="1"/>
          </p:cNvSpPr>
          <p:nvPr>
            <p:ph idx="1"/>
          </p:nvPr>
        </p:nvSpPr>
        <p:spPr/>
        <p:txBody>
          <a:bodyPr/>
          <a:lstStyle/>
          <a:p>
            <a:pPr marL="0" indent="0">
              <a:buNone/>
            </a:pPr>
            <a:endParaRPr lang="en-US" dirty="0" smtClean="0"/>
          </a:p>
          <a:p>
            <a:r>
              <a:rPr lang="en-US" sz="2200" dirty="0" smtClean="0"/>
              <a:t>Failure of an employee to </a:t>
            </a:r>
            <a:r>
              <a:rPr lang="en-US" sz="2200" dirty="0"/>
              <a:t>follow these procedures may affect the employee's right to compensation for time lost or reimbursement for expenses </a:t>
            </a:r>
            <a:r>
              <a:rPr lang="en-US" sz="2200" dirty="0" smtClean="0"/>
              <a:t>incurred. </a:t>
            </a:r>
          </a:p>
          <a:p>
            <a:endParaRPr lang="en-US" sz="2200" dirty="0"/>
          </a:p>
          <a:p>
            <a:r>
              <a:rPr lang="en-US" sz="2200" dirty="0" smtClean="0"/>
              <a:t>The employee’s claim may be denied by TRISTAR.</a:t>
            </a:r>
            <a:endParaRPr lang="en-US" sz="2200"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smtClean="0">
                <a:solidFill>
                  <a:srgbClr val="898989"/>
                </a:solidFill>
                <a:latin typeface="Times New Roman" pitchFamily="18" charset="0"/>
              </a:rPr>
              <a:t>9</a:t>
            </a:r>
            <a:endParaRPr lang="en-US" altLang="en-US" sz="1200" dirty="0">
              <a:solidFill>
                <a:srgbClr val="898989"/>
              </a:solidFill>
              <a:latin typeface="Times New Roman" pitchFamily="18" charset="0"/>
            </a:endParaRPr>
          </a:p>
        </p:txBody>
      </p:sp>
    </p:spTree>
    <p:extLst>
      <p:ext uri="{BB962C8B-B14F-4D97-AF65-F5344CB8AC3E}">
        <p14:creationId xmlns:p14="http://schemas.microsoft.com/office/powerpoint/2010/main" val="197365982"/>
      </p:ext>
    </p:extLst>
  </p:cSld>
  <p:clrMapOvr>
    <a:masterClrMapping/>
  </p:clrMapOvr>
  <p:timing>
    <p:tnLst>
      <p:par>
        <p:cTn id="1" dur="indefinite" restart="never" nodeType="tmRoot"/>
      </p:par>
    </p:tnLst>
  </p:timing>
</p:sld>
</file>

<file path=ppt/theme/theme1.xml><?xml version="1.0" encoding="utf-8"?>
<a:theme xmlns:a="http://schemas.openxmlformats.org/drawingml/2006/main" name="PPT Slide Master - Filmstrip 8-9-3 -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HR Presentation Template</Template>
  <TotalTime>16285</TotalTime>
  <Words>1720</Words>
  <Application>Microsoft Office PowerPoint</Application>
  <PresentationFormat>On-screen Show (4:3)</PresentationFormat>
  <Paragraphs>237</Paragraphs>
  <Slides>28</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Calibri</vt:lpstr>
      <vt:lpstr>Courier New</vt:lpstr>
      <vt:lpstr>Times New Roman</vt:lpstr>
      <vt:lpstr>Verdana</vt:lpstr>
      <vt:lpstr>Wingdings</vt:lpstr>
      <vt:lpstr>PPT Slide Master - Filmstrip 8-9-3 - Template</vt:lpstr>
      <vt:lpstr>Workers’ Compensation </vt:lpstr>
      <vt:lpstr>Workers’ Compensation Overview</vt:lpstr>
      <vt:lpstr>Workers’ Compensation</vt:lpstr>
      <vt:lpstr>Employee Eligibility</vt:lpstr>
      <vt:lpstr>Workers’ Compensation Administration </vt:lpstr>
      <vt:lpstr>Life Threatening Injury/Illness Process</vt:lpstr>
      <vt:lpstr>Non-Life Threatening Injury/Illness Process</vt:lpstr>
      <vt:lpstr>Non-Life Threatening Injury/Illness Process, con’t</vt:lpstr>
      <vt:lpstr>Consequences of Untimely Reporting of an Injury</vt:lpstr>
      <vt:lpstr>Choosing to Not Apply for  Workers’ Compensation</vt:lpstr>
      <vt:lpstr>Supervisor’s Responsibilities</vt:lpstr>
      <vt:lpstr>Supervisor’s Responsibilities</vt:lpstr>
      <vt:lpstr>Injury Reporting</vt:lpstr>
      <vt:lpstr>Total Temporary Disability</vt:lpstr>
      <vt:lpstr>TTD and Sick Time</vt:lpstr>
      <vt:lpstr>Where can the employee find the Workers’ Compensation packet?  </vt:lpstr>
      <vt:lpstr>May the employee use his/her own insurance? </vt:lpstr>
      <vt:lpstr>What if the employee doesn’t want to file a Workers’ Comp claim? </vt:lpstr>
      <vt:lpstr>Who does the employee submit Workers’ Compensation packets to once completed? </vt:lpstr>
      <vt:lpstr>Does the employee have to use his/her own leave time for an injury? </vt:lpstr>
      <vt:lpstr>Why is the employee required to use FMLA for a Workers’ Compensation injury? </vt:lpstr>
      <vt:lpstr>What if the Workers’ Comp claim is approved?  </vt:lpstr>
      <vt:lpstr>What happens to the employee’s health insurance while off work and on TTD? </vt:lpstr>
      <vt:lpstr>Does the employee have to use his/her own sick days for doctor’s appointments?  </vt:lpstr>
      <vt:lpstr>What does the employee need to do when returning to work after being out on Workers’ Compensation leave? </vt:lpstr>
      <vt:lpstr>Workers’ Compensation Coordinator  Contact Information</vt:lpstr>
      <vt:lpstr>Other Informational Links </vt:lpstr>
      <vt:lpstr>PowerPoint Presentation</vt:lpstr>
    </vt:vector>
  </TitlesOfParts>
  <Company>UNCCH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University of North Carolina</dc:title>
  <dc:creator>UNC6594</dc:creator>
  <cp:lastModifiedBy>Murphy, Summer</cp:lastModifiedBy>
  <cp:revision>738</cp:revision>
  <cp:lastPrinted>1601-01-01T00:00:00Z</cp:lastPrinted>
  <dcterms:created xsi:type="dcterms:W3CDTF">2003-01-10T13:02:50Z</dcterms:created>
  <dcterms:modified xsi:type="dcterms:W3CDTF">2016-04-13T21:33:38Z</dcterms:modified>
</cp:coreProperties>
</file>