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9" r:id="rId2"/>
  </p:sldMasterIdLst>
  <p:notesMasterIdLst>
    <p:notesMasterId r:id="rId21"/>
  </p:notesMasterIdLst>
  <p:handoutMasterIdLst>
    <p:handoutMasterId r:id="rId22"/>
  </p:handoutMasterIdLst>
  <p:sldIdLst>
    <p:sldId id="256" r:id="rId3"/>
    <p:sldId id="288" r:id="rId4"/>
    <p:sldId id="276" r:id="rId5"/>
    <p:sldId id="277" r:id="rId6"/>
    <p:sldId id="278" r:id="rId7"/>
    <p:sldId id="279" r:id="rId8"/>
    <p:sldId id="280" r:id="rId9"/>
    <p:sldId id="287" r:id="rId10"/>
    <p:sldId id="281" r:id="rId11"/>
    <p:sldId id="282" r:id="rId12"/>
    <p:sldId id="283" r:id="rId13"/>
    <p:sldId id="284" r:id="rId14"/>
    <p:sldId id="285" r:id="rId15"/>
    <p:sldId id="257" r:id="rId16"/>
    <p:sldId id="266" r:id="rId17"/>
    <p:sldId id="258" r:id="rId18"/>
    <p:sldId id="261" r:id="rId19"/>
    <p:sldId id="286" r:id="rId20"/>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882" y="1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7072"/>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7072"/>
          </a:xfrm>
          <a:prstGeom prst="rect">
            <a:avLst/>
          </a:prstGeom>
        </p:spPr>
        <p:txBody>
          <a:bodyPr vert="horz" lIns="92930" tIns="46465" rIns="92930" bIns="46465" rtlCol="0"/>
          <a:lstStyle>
            <a:lvl1pPr algn="r">
              <a:defRPr sz="1200"/>
            </a:lvl1pPr>
          </a:lstStyle>
          <a:p>
            <a:fld id="{58FD72F1-6641-4806-BCCF-B540458D64E1}" type="datetimeFigureOut">
              <a:rPr lang="en-US" smtClean="0"/>
              <a:t>2/19/2015</a:t>
            </a:fld>
            <a:endParaRPr lang="en-US"/>
          </a:p>
        </p:txBody>
      </p:sp>
      <p:sp>
        <p:nvSpPr>
          <p:cNvPr id="4" name="Footer Placeholder 3"/>
          <p:cNvSpPr>
            <a:spLocks noGrp="1"/>
          </p:cNvSpPr>
          <p:nvPr>
            <p:ph type="ftr" sz="quarter" idx="2"/>
          </p:nvPr>
        </p:nvSpPr>
        <p:spPr>
          <a:xfrm>
            <a:off x="0" y="8842030"/>
            <a:ext cx="3013763" cy="467071"/>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30"/>
            <a:ext cx="3013763" cy="467071"/>
          </a:xfrm>
          <a:prstGeom prst="rect">
            <a:avLst/>
          </a:prstGeom>
        </p:spPr>
        <p:txBody>
          <a:bodyPr vert="horz" lIns="92930" tIns="46465" rIns="92930" bIns="46465" rtlCol="0" anchor="b"/>
          <a:lstStyle>
            <a:lvl1pPr algn="r">
              <a:defRPr sz="1200"/>
            </a:lvl1pPr>
          </a:lstStyle>
          <a:p>
            <a:fld id="{96363BC2-F542-493F-8BEC-784ED9C5F559}" type="slidenum">
              <a:rPr lang="en-US" smtClean="0"/>
              <a:t>‹#›</a:t>
            </a:fld>
            <a:endParaRPr lang="en-US"/>
          </a:p>
        </p:txBody>
      </p:sp>
    </p:spTree>
    <p:extLst>
      <p:ext uri="{BB962C8B-B14F-4D97-AF65-F5344CB8AC3E}">
        <p14:creationId xmlns:p14="http://schemas.microsoft.com/office/powerpoint/2010/main" val="3747076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1C0A00FD-6508-42DB-A47F-F2F517928C7D}" type="datetimeFigureOut">
              <a:rPr lang="en-US" smtClean="0"/>
              <a:t>2/19/2015</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0202CDDB-7EE4-4D9D-AA74-339FB23157AD}" type="slidenum">
              <a:rPr lang="en-US" smtClean="0"/>
              <a:t>‹#›</a:t>
            </a:fld>
            <a:endParaRPr lang="en-US"/>
          </a:p>
        </p:txBody>
      </p:sp>
    </p:spTree>
    <p:extLst>
      <p:ext uri="{BB962C8B-B14F-4D97-AF65-F5344CB8AC3E}">
        <p14:creationId xmlns:p14="http://schemas.microsoft.com/office/powerpoint/2010/main" val="124182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1943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lvl1pPr>
              <a:defRPr>
                <a:solidFill>
                  <a:srgbClr val="F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76400"/>
            <a:ext cx="8229600" cy="4525963"/>
          </a:xfrm>
        </p:spPr>
        <p:txBody>
          <a:bodyPr/>
          <a:lstStyle>
            <a:lvl1pPr>
              <a:defRPr sz="28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2051" name="Picture 3" descr="C:\Users\dparmen\Desktop\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userDrawn="1"/>
        </p:nvGrpSpPr>
        <p:grpSpPr>
          <a:xfrm>
            <a:off x="152401" y="152400"/>
            <a:ext cx="8846737" cy="484633"/>
            <a:chOff x="152401" y="152400"/>
            <a:chExt cx="8846737" cy="484633"/>
          </a:xfrm>
        </p:grpSpPr>
        <p:pic>
          <p:nvPicPr>
            <p:cNvPr id="2050" name="Picture 2" descr="C:\Users\dparmen\Desktop\images strip.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6186"/>
            <a:stretch/>
          </p:blipFill>
          <p:spPr bwMode="auto">
            <a:xfrm>
              <a:off x="5710750" y="152401"/>
              <a:ext cx="1043195" cy="484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803697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endParaRPr>
          </a:p>
        </p:txBody>
      </p:sp>
      <p:sp>
        <p:nvSpPr>
          <p:cNvPr id="4" name="Rectangle 3"/>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endParaRPr>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1" name="Picture 3" descr="C:\Users\dparmen\Desktop\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grpSp>
        <p:nvGrpSpPr>
          <p:cNvPr id="9" name="Group 8"/>
          <p:cNvGrpSpPr/>
          <p:nvPr userDrawn="1"/>
        </p:nvGrpSpPr>
        <p:grpSpPr>
          <a:xfrm>
            <a:off x="152401" y="152400"/>
            <a:ext cx="8846737" cy="484633"/>
            <a:chOff x="152401" y="152400"/>
            <a:chExt cx="8846737" cy="484633"/>
          </a:xfrm>
        </p:grpSpPr>
        <p:pic>
          <p:nvPicPr>
            <p:cNvPr id="10" name="Picture 2" descr="C:\Users\dparmen\Desktop\images strip.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6186"/>
            <a:stretch/>
          </p:blipFill>
          <p:spPr bwMode="auto">
            <a:xfrm>
              <a:off x="5710750" y="152401"/>
              <a:ext cx="1043195" cy="484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326899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solidFill>
                  <a:prstClr val="black">
                    <a:tint val="75000"/>
                  </a:prstClr>
                </a:solidFill>
              </a:rPr>
              <a:pPr/>
              <a:t>2/19/2015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088821A-7F98-4E46-8C60-D991483A31EE}" type="slidenum">
              <a:rPr lang="en-US" smtClean="0">
                <a:solidFill>
                  <a:prstClr val="black">
                    <a:tint val="75000"/>
                  </a:prstClr>
                </a:solidFill>
              </a:rPr>
              <a:pPr/>
              <a:t>‹#›</a:t>
            </a:fld>
            <a:endParaRPr lang="en-US">
              <a:solidFill>
                <a:prstClr val="black">
                  <a:tint val="75000"/>
                </a:prstClr>
              </a:solidFill>
            </a:endParaRPr>
          </a:p>
        </p:txBody>
      </p:sp>
      <p:pic>
        <p:nvPicPr>
          <p:cNvPr id="9" name="Picture 3" descr="C:\Users\dparmen\Desktop\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grpSp>
        <p:nvGrpSpPr>
          <p:cNvPr id="11" name="Group 10"/>
          <p:cNvGrpSpPr/>
          <p:nvPr userDrawn="1"/>
        </p:nvGrpSpPr>
        <p:grpSpPr>
          <a:xfrm>
            <a:off x="152401" y="152400"/>
            <a:ext cx="8846737" cy="484633"/>
            <a:chOff x="152401" y="152400"/>
            <a:chExt cx="8846737" cy="484633"/>
          </a:xfrm>
        </p:grpSpPr>
        <p:pic>
          <p:nvPicPr>
            <p:cNvPr id="12" name="Picture 2" descr="C:\Users\dparmen\Desktop\images strip.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6186"/>
            <a:stretch/>
          </p:blipFill>
          <p:spPr bwMode="auto">
            <a:xfrm>
              <a:off x="5710750" y="152401"/>
              <a:ext cx="1043195" cy="484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445822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solidFill>
                  <a:prstClr val="black">
                    <a:tint val="75000"/>
                  </a:prstClr>
                </a:solidFill>
              </a:rPr>
              <a:pPr/>
              <a:t>2/19/2015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088821A-7F98-4E46-8C60-D991483A31EE}" type="slidenum">
              <a:rPr lang="en-US" smtClean="0">
                <a:solidFill>
                  <a:prstClr val="black">
                    <a:tint val="75000"/>
                  </a:prstClr>
                </a:solidFill>
              </a:rPr>
              <a:pPr/>
              <a:t>‹#›</a:t>
            </a:fld>
            <a:endParaRPr lang="en-US">
              <a:solidFill>
                <a:prstClr val="black">
                  <a:tint val="75000"/>
                </a:prstClr>
              </a:solidFill>
            </a:endParaRPr>
          </a:p>
        </p:txBody>
      </p:sp>
      <p:sp>
        <p:nvSpPr>
          <p:cNvPr id="10" name="Rectangle 9"/>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endParaRPr>
          </a:p>
        </p:txBody>
      </p:sp>
      <p:sp>
        <p:nvSpPr>
          <p:cNvPr id="11" name="Rectangle 10"/>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endParaRPr>
          </a:p>
        </p:txBody>
      </p:sp>
      <p:pic>
        <p:nvPicPr>
          <p:cNvPr id="13" name="Picture 3" descr="C:\Users\dparmen\Desktop\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grpSp>
        <p:nvGrpSpPr>
          <p:cNvPr id="15" name="Group 14"/>
          <p:cNvGrpSpPr/>
          <p:nvPr userDrawn="1"/>
        </p:nvGrpSpPr>
        <p:grpSpPr>
          <a:xfrm>
            <a:off x="152401" y="152400"/>
            <a:ext cx="8846737" cy="484633"/>
            <a:chOff x="152401" y="152400"/>
            <a:chExt cx="8846737" cy="484633"/>
          </a:xfrm>
        </p:grpSpPr>
        <p:pic>
          <p:nvPicPr>
            <p:cNvPr id="16" name="Picture 2" descr="C:\Users\dparmen\Desktop\images strip.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6186"/>
            <a:stretch/>
          </p:blipFill>
          <p:spPr bwMode="auto">
            <a:xfrm>
              <a:off x="5710750" y="152401"/>
              <a:ext cx="1043195" cy="484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295700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857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0" name="Picture 2" descr="C:\Users\dparmen\Desktop\images str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0062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7200" y="16764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050" name="Picture 2" descr="C:\Users\dparmen\Desktop\images str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1762302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t>2/19/2015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8821A-7F98-4E46-8C60-D991483A31EE}" type="slidenum">
              <a:rPr lang="en-US" smtClean="0"/>
              <a:t>‹#›</a:t>
            </a:fld>
            <a:endParaRPr lang="en-US"/>
          </a:p>
        </p:txBody>
      </p:sp>
      <p:pic>
        <p:nvPicPr>
          <p:cNvPr id="8" name="Picture 2" descr="C:\Users\dparmen\Desktop\images str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dparmen\Desktop\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639941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B4B89-9543-4429-813F-84FBFDAB41D1}" type="datetimeFigureOut">
              <a:rPr lang="en-US" smtClean="0"/>
              <a:t>2/19/2015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8821A-7F98-4E46-8C60-D991483A31EE}" type="slidenum">
              <a:rPr lang="en-US" smtClean="0"/>
              <a:t>‹#›</a:t>
            </a:fld>
            <a:endParaRPr lang="en-US"/>
          </a:p>
        </p:txBody>
      </p:sp>
      <p:sp>
        <p:nvSpPr>
          <p:cNvPr id="10" name="Rectangle 9"/>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 descr="C:\Users\dparmen\Desktop\images str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C:\Users\dparmen\Desktop\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a:spLocks noGrp="1"/>
          </p:cNvSpPr>
          <p:nvPr>
            <p:ph type="title"/>
          </p:nvPr>
        </p:nvSpPr>
        <p:spPr>
          <a:xfrm>
            <a:off x="457200" y="762000"/>
            <a:ext cx="8229600" cy="838200"/>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131743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1122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1027" name="Picture 3" descr="C:\Users\dparmen\Desktop\larger 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p:cNvGrpSpPr/>
          <p:nvPr userDrawn="1"/>
        </p:nvGrpSpPr>
        <p:grpSpPr>
          <a:xfrm>
            <a:off x="338138" y="352425"/>
            <a:ext cx="8467725" cy="2085975"/>
            <a:chOff x="328613" y="352425"/>
            <a:chExt cx="8467725" cy="2085975"/>
          </a:xfrm>
        </p:grpSpPr>
        <p:pic>
          <p:nvPicPr>
            <p:cNvPr id="8" name="Picture 2" descr="C:\Users\dparmen\Desktop\image block.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4022"/>
            <a:stretch/>
          </p:blipFill>
          <p:spPr bwMode="auto">
            <a:xfrm>
              <a:off x="2476500" y="1462087"/>
              <a:ext cx="2038352" cy="976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2272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1027" name="Picture 3" descr="C:\Users\dparmen\Desktop\larger 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userDrawn="1"/>
        </p:nvGrpSpPr>
        <p:grpSpPr>
          <a:xfrm>
            <a:off x="328613" y="352425"/>
            <a:ext cx="8467725" cy="2085975"/>
            <a:chOff x="328613" y="352425"/>
            <a:chExt cx="8467725" cy="2085975"/>
          </a:xfrm>
        </p:grpSpPr>
        <p:pic>
          <p:nvPicPr>
            <p:cNvPr id="1026" name="Picture 2" descr="C:\Users\dparmen\Desktop\image block.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t="14022" b="14022"/>
            <a:stretch/>
          </p:blipFill>
          <p:spPr bwMode="auto">
            <a:xfrm>
              <a:off x="2476500" y="1462087"/>
              <a:ext cx="2038352" cy="976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81049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B4B89-9543-4429-813F-84FBFDAB41D1}" type="datetimeFigureOut">
              <a:rPr lang="en-US" smtClean="0"/>
              <a:t>2/19/2015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88821A-7F98-4E46-8C60-D991483A31EE}" type="slidenum">
              <a:rPr lang="en-US" smtClean="0"/>
              <a:t>‹#›</a:t>
            </a:fld>
            <a:endParaRPr lang="en-US"/>
          </a:p>
        </p:txBody>
      </p:sp>
    </p:spTree>
    <p:extLst>
      <p:ext uri="{BB962C8B-B14F-4D97-AF65-F5344CB8AC3E}">
        <p14:creationId xmlns:p14="http://schemas.microsoft.com/office/powerpoint/2010/main" val="2322091476"/>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7" r:id="rId4"/>
    <p:sldLayoutId id="2147483652" r:id="rId5"/>
    <p:sldLayoutId id="2147483658" r:id="rId6"/>
    <p:sldLayoutId id="2147483655" r:id="rId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0" fontAlgn="base" hangingPunct="0">
              <a:spcBef>
                <a:spcPct val="0"/>
              </a:spcBef>
              <a:spcAft>
                <a:spcPct val="0"/>
              </a:spcAft>
            </a:pPr>
            <a:fld id="{6A7B4B89-9543-4429-813F-84FBFDAB41D1}" type="datetimeFigureOut">
              <a:rPr lang="en-US" smtClean="0">
                <a:solidFill>
                  <a:prstClr val="black">
                    <a:tint val="75000"/>
                  </a:prstClr>
                </a:solidFill>
                <a:latin typeface="Arial" charset="0"/>
                <a:cs typeface="Times New Roman" pitchFamily="18" charset="0"/>
              </a:rPr>
              <a:pPr eaLnBrk="0" fontAlgn="base" hangingPunct="0">
                <a:spcBef>
                  <a:spcPct val="0"/>
                </a:spcBef>
                <a:spcAft>
                  <a:spcPct val="0"/>
                </a:spcAft>
              </a:pPr>
              <a:t>2/19/2015</a:t>
            </a:fld>
            <a:endParaRPr lang="en-US">
              <a:solidFill>
                <a:prstClr val="black">
                  <a:tint val="75000"/>
                </a:prstClr>
              </a:solidFill>
              <a:latin typeface="Arial" charset="0"/>
              <a:cs typeface="Times New Roman" pitchFamily="18"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0" fontAlgn="base" hangingPunct="0">
              <a:spcBef>
                <a:spcPct val="0"/>
              </a:spcBef>
              <a:spcAft>
                <a:spcPct val="0"/>
              </a:spcAft>
            </a:pPr>
            <a:endParaRPr lang="en-US">
              <a:solidFill>
                <a:prstClr val="black">
                  <a:tint val="75000"/>
                </a:prstClr>
              </a:solidFill>
              <a:latin typeface="Arial" charset="0"/>
              <a:cs typeface="Times New Roman" pitchFamily="18"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0" fontAlgn="base" hangingPunct="0">
              <a:spcBef>
                <a:spcPct val="0"/>
              </a:spcBef>
              <a:spcAft>
                <a:spcPct val="0"/>
              </a:spcAft>
            </a:pPr>
            <a:fld id="{8088821A-7F98-4E46-8C60-D991483A31EE}" type="slidenum">
              <a:rPr lang="en-US" smtClean="0">
                <a:solidFill>
                  <a:prstClr val="black">
                    <a:tint val="75000"/>
                  </a:prstClr>
                </a:solidFill>
                <a:latin typeface="Arial" charset="0"/>
                <a:cs typeface="Times New Roman" pitchFamily="18" charset="0"/>
              </a:rPr>
              <a:pPr eaLnBrk="0" fontAlgn="base" hangingPunct="0">
                <a:spcBef>
                  <a:spcPct val="0"/>
                </a:spcBef>
                <a:spcAft>
                  <a:spcPct val="0"/>
                </a:spcAft>
              </a:pPr>
              <a:t>‹#›</a:t>
            </a:fld>
            <a:endParaRPr lang="en-US">
              <a:solidFill>
                <a:prstClr val="black">
                  <a:tint val="75000"/>
                </a:prstClr>
              </a:solidFill>
              <a:latin typeface="Arial" charset="0"/>
              <a:cs typeface="Times New Roman" pitchFamily="18" charset="0"/>
            </a:endParaRPr>
          </a:p>
        </p:txBody>
      </p:sp>
    </p:spTree>
    <p:extLst>
      <p:ext uri="{BB962C8B-B14F-4D97-AF65-F5344CB8AC3E}">
        <p14:creationId xmlns:p14="http://schemas.microsoft.com/office/powerpoint/2010/main" val="4216466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hyperlink" Target="http://www.siue.edu/humanresources/benefits/tuition_waiver.shtml"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sz="3600" dirty="0" smtClean="0"/>
              <a:t>Southern Illinois University Edwardsville</a:t>
            </a:r>
            <a:r>
              <a:rPr lang="en-US" dirty="0" smtClean="0"/>
              <a:t>	</a:t>
            </a:r>
            <a:endParaRPr lang="en-US" dirty="0"/>
          </a:p>
        </p:txBody>
      </p:sp>
      <p:sp>
        <p:nvSpPr>
          <p:cNvPr id="5" name="Subtitle 4"/>
          <p:cNvSpPr>
            <a:spLocks noGrp="1"/>
          </p:cNvSpPr>
          <p:nvPr>
            <p:ph type="subTitle" idx="1"/>
          </p:nvPr>
        </p:nvSpPr>
        <p:spPr>
          <a:xfrm>
            <a:off x="1524001" y="3648419"/>
            <a:ext cx="7086600" cy="1066800"/>
          </a:xfrm>
        </p:spPr>
        <p:txBody>
          <a:bodyPr/>
          <a:lstStyle/>
          <a:p>
            <a:r>
              <a:rPr lang="en-US" dirty="0" smtClean="0"/>
              <a:t>Tuition Waivers</a:t>
            </a:r>
            <a:endParaRPr lang="en-US" dirty="0"/>
          </a:p>
        </p:txBody>
      </p:sp>
    </p:spTree>
    <p:extLst>
      <p:ext uri="{BB962C8B-B14F-4D97-AF65-F5344CB8AC3E}">
        <p14:creationId xmlns:p14="http://schemas.microsoft.com/office/powerpoint/2010/main" val="23672465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57" y="838200"/>
            <a:ext cx="8229600" cy="838200"/>
          </a:xfrm>
        </p:spPr>
        <p:txBody>
          <a:bodyPr>
            <a:normAutofit fontScale="90000"/>
          </a:bodyPr>
          <a:lstStyle/>
          <a:p>
            <a:r>
              <a:rPr lang="en-US" dirty="0"/>
              <a:t>Administrative/Professional Staff</a:t>
            </a:r>
            <a:br>
              <a:rPr lang="en-US" dirty="0"/>
            </a:br>
            <a:r>
              <a:rPr lang="en-US" dirty="0"/>
              <a:t>Tuition Waiver</a:t>
            </a:r>
          </a:p>
        </p:txBody>
      </p:sp>
      <p:sp>
        <p:nvSpPr>
          <p:cNvPr id="5" name="Content Placeholder 2"/>
          <p:cNvSpPr>
            <a:spLocks noGrp="1"/>
          </p:cNvSpPr>
          <p:nvPr>
            <p:ph idx="1"/>
          </p:nvPr>
        </p:nvSpPr>
        <p:spPr>
          <a:xfrm>
            <a:off x="457200" y="1905000"/>
            <a:ext cx="8229600" cy="4525963"/>
          </a:xfrm>
        </p:spPr>
        <p:txBody>
          <a:bodyPr>
            <a:normAutofit fontScale="85000" lnSpcReduction="20000"/>
          </a:bodyPr>
          <a:lstStyle/>
          <a:p>
            <a:r>
              <a:rPr lang="en-US" dirty="0" smtClean="0"/>
              <a:t>Eligible for waivers of tuition during academic terms in which they are </a:t>
            </a:r>
            <a:r>
              <a:rPr lang="en-US" dirty="0" smtClean="0"/>
              <a:t>in</a:t>
            </a:r>
            <a:r>
              <a:rPr lang="en-US" dirty="0" smtClean="0"/>
              <a:t> </a:t>
            </a:r>
            <a:r>
              <a:rPr lang="en-US" dirty="0" smtClean="0"/>
              <a:t>pay status, and the course must be completed prior to the end of employee’s active status </a:t>
            </a:r>
          </a:p>
          <a:p>
            <a:r>
              <a:rPr lang="en-US" dirty="0" smtClean="0"/>
              <a:t>Staff not </a:t>
            </a:r>
            <a:r>
              <a:rPr lang="en-US" dirty="0" smtClean="0"/>
              <a:t>in</a:t>
            </a:r>
            <a:r>
              <a:rPr lang="en-US" dirty="0" smtClean="0"/>
              <a:t> </a:t>
            </a:r>
            <a:r>
              <a:rPr lang="en-US" dirty="0" smtClean="0"/>
              <a:t>active pay status during an academic term but possessing an appointment for the prior and subsequent academic term may also receive the waiver (i.e. summer semester)</a:t>
            </a:r>
          </a:p>
          <a:p>
            <a:r>
              <a:rPr lang="en-US" dirty="0" smtClean="0"/>
              <a:t>Limited to attend the SIU system only</a:t>
            </a:r>
          </a:p>
          <a:p>
            <a:r>
              <a:rPr lang="en-US" dirty="0" smtClean="0"/>
              <a:t>No limit to the number of hours</a:t>
            </a:r>
          </a:p>
          <a:p>
            <a:r>
              <a:rPr lang="en-US" dirty="0" smtClean="0"/>
              <a:t>Waiver pays for tuition only and the employee pays all fees</a:t>
            </a:r>
          </a:p>
          <a:p>
            <a:r>
              <a:rPr lang="en-US" dirty="0" smtClean="0"/>
              <a:t>Covers both graduate and undergraduate </a:t>
            </a:r>
            <a:r>
              <a:rPr lang="en-US" dirty="0" smtClean="0"/>
              <a:t>courses</a:t>
            </a:r>
          </a:p>
          <a:p>
            <a:pPr lvl="1"/>
            <a:r>
              <a:rPr lang="en-US" dirty="0"/>
              <a:t>Covers Graduate up $5,250</a:t>
            </a:r>
          </a:p>
          <a:p>
            <a:pPr marL="457200" lvl="1" indent="0">
              <a:buNone/>
            </a:pPr>
            <a:r>
              <a:rPr lang="en-US" dirty="0" smtClean="0"/>
              <a:t> </a:t>
            </a:r>
            <a:endParaRPr lang="en-US" dirty="0"/>
          </a:p>
        </p:txBody>
      </p:sp>
    </p:spTree>
    <p:extLst>
      <p:ext uri="{BB962C8B-B14F-4D97-AF65-F5344CB8AC3E}">
        <p14:creationId xmlns:p14="http://schemas.microsoft.com/office/powerpoint/2010/main" val="1142931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Faculty Tuition Waiver</a:t>
            </a:r>
          </a:p>
        </p:txBody>
      </p:sp>
      <p:sp>
        <p:nvSpPr>
          <p:cNvPr id="5" name="Content Placeholder 2"/>
          <p:cNvSpPr>
            <a:spLocks noGrp="1"/>
          </p:cNvSpPr>
          <p:nvPr>
            <p:ph idx="1"/>
          </p:nvPr>
        </p:nvSpPr>
        <p:spPr/>
        <p:txBody>
          <a:bodyPr>
            <a:normAutofit lnSpcReduction="10000"/>
          </a:bodyPr>
          <a:lstStyle/>
          <a:p>
            <a:r>
              <a:rPr lang="en-US" dirty="0" smtClean="0"/>
              <a:t>Term faculty are eligible for a waiver during semesters in which they are under appointment</a:t>
            </a:r>
          </a:p>
          <a:p>
            <a:r>
              <a:rPr lang="en-US" dirty="0" smtClean="0"/>
              <a:t>Continuing appointments are eligible for waivers in any semester of the year</a:t>
            </a:r>
          </a:p>
          <a:p>
            <a:r>
              <a:rPr lang="en-US" dirty="0" smtClean="0"/>
              <a:t>Limited to attend the SIU system only</a:t>
            </a:r>
          </a:p>
          <a:p>
            <a:r>
              <a:rPr lang="en-US" dirty="0" smtClean="0"/>
              <a:t>No limit to the number of hours</a:t>
            </a:r>
          </a:p>
          <a:p>
            <a:r>
              <a:rPr lang="en-US" dirty="0" smtClean="0"/>
              <a:t>Waiver pays for tuition only and the employee pays all fees</a:t>
            </a:r>
          </a:p>
          <a:p>
            <a:r>
              <a:rPr lang="en-US" dirty="0" smtClean="0"/>
              <a:t>Covers both graduate and undergraduate </a:t>
            </a:r>
            <a:r>
              <a:rPr lang="en-US" dirty="0" smtClean="0"/>
              <a:t>courses</a:t>
            </a:r>
          </a:p>
          <a:p>
            <a:pPr lvl="1"/>
            <a:r>
              <a:rPr lang="en-US" dirty="0"/>
              <a:t>Covers Graduate up $5,250</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2677106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Retired Employees</a:t>
            </a:r>
          </a:p>
        </p:txBody>
      </p:sp>
      <p:sp>
        <p:nvSpPr>
          <p:cNvPr id="5" name="Content Placeholder 2"/>
          <p:cNvSpPr>
            <a:spLocks noGrp="1"/>
          </p:cNvSpPr>
          <p:nvPr>
            <p:ph idx="1"/>
          </p:nvPr>
        </p:nvSpPr>
        <p:spPr/>
        <p:txBody>
          <a:bodyPr/>
          <a:lstStyle/>
          <a:p>
            <a:r>
              <a:rPr lang="en-US" dirty="0" smtClean="0"/>
              <a:t>Former SIUE employees who meet the admission requirements are eligible to enroll in credit courses offered at SIUE only</a:t>
            </a:r>
          </a:p>
          <a:p>
            <a:r>
              <a:rPr lang="en-US" dirty="0" smtClean="0"/>
              <a:t>Retirees are required to pay all fees</a:t>
            </a:r>
            <a:endParaRPr lang="en-US" dirty="0"/>
          </a:p>
        </p:txBody>
      </p:sp>
    </p:spTree>
    <p:extLst>
      <p:ext uri="{BB962C8B-B14F-4D97-AF65-F5344CB8AC3E}">
        <p14:creationId xmlns:p14="http://schemas.microsoft.com/office/powerpoint/2010/main" val="67438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During Layoff</a:t>
            </a:r>
          </a:p>
        </p:txBody>
      </p:sp>
      <p:sp>
        <p:nvSpPr>
          <p:cNvPr id="5" name="Content Placeholder 2"/>
          <p:cNvSpPr>
            <a:spLocks noGrp="1"/>
          </p:cNvSpPr>
          <p:nvPr>
            <p:ph idx="1"/>
          </p:nvPr>
        </p:nvSpPr>
        <p:spPr/>
        <p:txBody>
          <a:bodyPr/>
          <a:lstStyle/>
          <a:p>
            <a:r>
              <a:rPr lang="en-US" dirty="0" smtClean="0"/>
              <a:t>Employees who meet the academic requirements and are laid off are eligible to enroll in credit courses offered at the Edwardsville </a:t>
            </a:r>
            <a:r>
              <a:rPr lang="en-US" dirty="0" smtClean="0"/>
              <a:t>campus</a:t>
            </a:r>
            <a:endParaRPr lang="en-US" dirty="0" smtClean="0"/>
          </a:p>
          <a:p>
            <a:pPr lvl="1"/>
            <a:r>
              <a:rPr lang="en-US" dirty="0" smtClean="0"/>
              <a:t>For the period of one year after the date of the layoff</a:t>
            </a:r>
          </a:p>
          <a:p>
            <a:pPr lvl="1"/>
            <a:r>
              <a:rPr lang="en-US" dirty="0" smtClean="0"/>
              <a:t>Required to pay the usual and applicable fees</a:t>
            </a:r>
            <a:endParaRPr lang="en-US" dirty="0"/>
          </a:p>
        </p:txBody>
      </p:sp>
    </p:spTree>
    <p:extLst>
      <p:ext uri="{BB962C8B-B14F-4D97-AF65-F5344CB8AC3E}">
        <p14:creationId xmlns:p14="http://schemas.microsoft.com/office/powerpoint/2010/main" val="10992015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Dependent of Seven Year Employees</a:t>
            </a:r>
          </a:p>
        </p:txBody>
      </p:sp>
      <p:sp>
        <p:nvSpPr>
          <p:cNvPr id="5" name="Content Placeholder 3"/>
          <p:cNvSpPr txBox="1">
            <a:spLocks/>
          </p:cNvSpPr>
          <p:nvPr/>
        </p:nvSpPr>
        <p:spPr>
          <a:xfrm>
            <a:off x="4648200" y="1600200"/>
            <a:ext cx="4038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base">
              <a:spcAft>
                <a:spcPct val="0"/>
              </a:spcAft>
              <a:buFont typeface="Arial" pitchFamily="34" charset="0"/>
              <a:buNone/>
            </a:pPr>
            <a:endParaRPr lang="en-US" dirty="0" smtClean="0">
              <a:solidFill>
                <a:prstClr val="black"/>
              </a:solidFill>
            </a:endParaRPr>
          </a:p>
          <a:p>
            <a:pPr marL="57150" indent="0" fontAlgn="base">
              <a:spcAft>
                <a:spcPct val="0"/>
              </a:spcAft>
              <a:buFont typeface="Arial" pitchFamily="34" charset="0"/>
              <a:buNone/>
              <a:defRPr/>
            </a:pPr>
            <a:endParaRPr lang="en-US" sz="2500" dirty="0">
              <a:solidFill>
                <a:prstClr val="black"/>
              </a:solidFill>
            </a:endParaRPr>
          </a:p>
        </p:txBody>
      </p:sp>
      <p:sp>
        <p:nvSpPr>
          <p:cNvPr id="8" name="Content Placeholder 2"/>
          <p:cNvSpPr>
            <a:spLocks noGrp="1"/>
          </p:cNvSpPr>
          <p:nvPr>
            <p:ph idx="1"/>
          </p:nvPr>
        </p:nvSpPr>
        <p:spPr/>
        <p:txBody>
          <a:bodyPr>
            <a:normAutofit/>
          </a:bodyPr>
          <a:lstStyle/>
          <a:p>
            <a:r>
              <a:rPr lang="en-US" dirty="0" smtClean="0"/>
              <a:t>Employee must have been employed by SIUE for at least seven years at a minimum of a 50% appointment</a:t>
            </a:r>
          </a:p>
          <a:p>
            <a:r>
              <a:rPr lang="en-US" dirty="0" smtClean="0"/>
              <a:t>Dependent </a:t>
            </a:r>
            <a:r>
              <a:rPr lang="en-US" dirty="0" smtClean="0"/>
              <a:t>may</a:t>
            </a:r>
            <a:r>
              <a:rPr lang="en-US" dirty="0" smtClean="0"/>
              <a:t> </a:t>
            </a:r>
            <a:r>
              <a:rPr lang="en-US" dirty="0" smtClean="0"/>
              <a:t>use a waiver for 50% of tuition cost for </a:t>
            </a:r>
            <a:r>
              <a:rPr lang="en-US" u="sng" dirty="0" smtClean="0"/>
              <a:t>undergraduate education</a:t>
            </a:r>
          </a:p>
          <a:p>
            <a:r>
              <a:rPr lang="en-US" dirty="0" smtClean="0"/>
              <a:t>Waiver can be utilized for 130 attempted hours</a:t>
            </a:r>
          </a:p>
          <a:p>
            <a:r>
              <a:rPr lang="en-US" dirty="0" smtClean="0"/>
              <a:t>Can be used at any State of Illinois University</a:t>
            </a:r>
          </a:p>
          <a:p>
            <a:pPr lvl="1"/>
            <a:r>
              <a:rPr lang="en-US" dirty="0" smtClean="0"/>
              <a:t>Dependent must follow the university’s admission and enrollment </a:t>
            </a:r>
            <a:r>
              <a:rPr lang="en-US" dirty="0" smtClean="0"/>
              <a:t>process</a:t>
            </a:r>
            <a:endParaRPr lang="en-US" dirty="0"/>
          </a:p>
        </p:txBody>
      </p:sp>
    </p:spTree>
    <p:extLst>
      <p:ext uri="{BB962C8B-B14F-4D97-AF65-F5344CB8AC3E}">
        <p14:creationId xmlns:p14="http://schemas.microsoft.com/office/powerpoint/2010/main" val="4775061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855" y="914400"/>
            <a:ext cx="8229600" cy="838200"/>
          </a:xfrm>
        </p:spPr>
        <p:txBody>
          <a:bodyPr>
            <a:normAutofit fontScale="90000"/>
          </a:bodyPr>
          <a:lstStyle/>
          <a:p>
            <a:r>
              <a:rPr lang="en-US" dirty="0"/>
              <a:t>Eligibility of Dependent of Seven Year Employees</a:t>
            </a:r>
          </a:p>
        </p:txBody>
      </p:sp>
      <p:sp>
        <p:nvSpPr>
          <p:cNvPr id="6" name="Content Placeholder 2"/>
          <p:cNvSpPr>
            <a:spLocks noGrp="1"/>
          </p:cNvSpPr>
          <p:nvPr>
            <p:ph idx="1"/>
          </p:nvPr>
        </p:nvSpPr>
        <p:spPr>
          <a:xfrm>
            <a:off x="449855" y="1981200"/>
            <a:ext cx="8229600" cy="4525963"/>
          </a:xfrm>
        </p:spPr>
        <p:txBody>
          <a:bodyPr>
            <a:normAutofit fontScale="85000" lnSpcReduction="20000"/>
          </a:bodyPr>
          <a:lstStyle/>
          <a:p>
            <a:r>
              <a:rPr lang="en-US" dirty="0" smtClean="0"/>
              <a:t>Must be the natural, adoptive, step-child, or foster child of the employee</a:t>
            </a:r>
          </a:p>
          <a:p>
            <a:r>
              <a:rPr lang="en-US" dirty="0" smtClean="0"/>
              <a:t>Must be under the age of 25 at the beginning of the academic year</a:t>
            </a:r>
          </a:p>
          <a:p>
            <a:r>
              <a:rPr lang="en-US" dirty="0" smtClean="0"/>
              <a:t>Must qualify for admission to the University under the same admission requirements, standards, and policies</a:t>
            </a:r>
          </a:p>
          <a:p>
            <a:r>
              <a:rPr lang="en-US" dirty="0" smtClean="0"/>
              <a:t>Must show appropriate documentation to the Office of Human Resources as needed (birth certificate, adoption papers, marriage license)</a:t>
            </a:r>
          </a:p>
          <a:p>
            <a:r>
              <a:rPr lang="en-US" dirty="0" smtClean="0"/>
              <a:t>Qualifying parent must be employed for the duration of the semesters a dependent is to be enrolled</a:t>
            </a:r>
          </a:p>
          <a:p>
            <a:r>
              <a:rPr lang="en-US" dirty="0"/>
              <a:t>Waiver may be rescinded if the employee terminates employment making the </a:t>
            </a:r>
            <a:r>
              <a:rPr lang="en-US" dirty="0" smtClean="0"/>
              <a:t>student</a:t>
            </a:r>
            <a:r>
              <a:rPr lang="en-US" dirty="0" smtClean="0"/>
              <a:t> </a:t>
            </a:r>
            <a:r>
              <a:rPr lang="en-US" dirty="0"/>
              <a:t>responsible for the </a:t>
            </a:r>
            <a:r>
              <a:rPr lang="en-US" dirty="0" smtClean="0"/>
              <a:t>bill</a:t>
            </a:r>
            <a:endParaRPr lang="en-US" dirty="0"/>
          </a:p>
          <a:p>
            <a:endParaRPr lang="en-US" dirty="0"/>
          </a:p>
        </p:txBody>
      </p:sp>
    </p:spTree>
    <p:extLst>
      <p:ext uri="{BB962C8B-B14F-4D97-AF65-F5344CB8AC3E}">
        <p14:creationId xmlns:p14="http://schemas.microsoft.com/office/powerpoint/2010/main" val="29545908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38200"/>
          </a:xfrm>
        </p:spPr>
        <p:txBody>
          <a:bodyPr>
            <a:normAutofit fontScale="90000"/>
          </a:bodyPr>
          <a:lstStyle/>
          <a:p>
            <a:r>
              <a:rPr lang="en-US" dirty="0" smtClean="0"/>
              <a:t>Deceased Employee Dependent Eligibility</a:t>
            </a:r>
            <a:endParaRPr lang="en-US" dirty="0"/>
          </a:p>
        </p:txBody>
      </p:sp>
      <p:sp>
        <p:nvSpPr>
          <p:cNvPr id="6" name="Content Placeholder 2"/>
          <p:cNvSpPr>
            <a:spLocks noGrp="1"/>
          </p:cNvSpPr>
          <p:nvPr>
            <p:ph sz="half" idx="1"/>
          </p:nvPr>
        </p:nvSpPr>
        <p:spPr>
          <a:xfrm>
            <a:off x="457200" y="1905000"/>
            <a:ext cx="7848600" cy="4624387"/>
          </a:xfrm>
        </p:spPr>
        <p:txBody>
          <a:bodyPr>
            <a:normAutofit lnSpcReduction="10000"/>
          </a:bodyPr>
          <a:lstStyle/>
          <a:p>
            <a:r>
              <a:rPr lang="en-US" dirty="0" smtClean="0"/>
              <a:t>A deceased University employee shall be defined as one who at the time was in active service, retirement status, or in disability service, who served the University at leave five years in a full-time </a:t>
            </a:r>
            <a:r>
              <a:rPr lang="en-US" dirty="0" smtClean="0"/>
              <a:t>capacity</a:t>
            </a:r>
            <a:endParaRPr lang="en-US" dirty="0" smtClean="0"/>
          </a:p>
          <a:p>
            <a:r>
              <a:rPr lang="en-US" dirty="0" smtClean="0"/>
              <a:t>Spouses and dependents shall not be eligible for tuition waivers if they are employed by the University in any capacity other than as a student employee or receiving aid under any education grant, aid program, fellowship, or scholarship provided tuition </a:t>
            </a:r>
            <a:r>
              <a:rPr lang="en-US" dirty="0" smtClean="0"/>
              <a:t>reimbursement</a:t>
            </a:r>
            <a:endParaRPr lang="en-US" dirty="0" smtClean="0"/>
          </a:p>
        </p:txBody>
      </p:sp>
    </p:spTree>
    <p:extLst>
      <p:ext uri="{BB962C8B-B14F-4D97-AF65-F5344CB8AC3E}">
        <p14:creationId xmlns:p14="http://schemas.microsoft.com/office/powerpoint/2010/main" val="5900728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382000" cy="1219200"/>
          </a:xfrm>
        </p:spPr>
        <p:txBody>
          <a:bodyPr>
            <a:normAutofit fontScale="90000"/>
          </a:bodyPr>
          <a:lstStyle/>
          <a:p>
            <a:r>
              <a:rPr lang="en-US" dirty="0"/>
              <a:t>Eligibility for Dependent of </a:t>
            </a:r>
            <a:br>
              <a:rPr lang="en-US" dirty="0"/>
            </a:br>
            <a:r>
              <a:rPr lang="en-US" dirty="0"/>
              <a:t>Deceased Employee</a:t>
            </a:r>
          </a:p>
        </p:txBody>
      </p:sp>
      <p:sp>
        <p:nvSpPr>
          <p:cNvPr id="7" name="Content Placeholder 2"/>
          <p:cNvSpPr>
            <a:spLocks noGrp="1"/>
          </p:cNvSpPr>
          <p:nvPr>
            <p:ph idx="1"/>
          </p:nvPr>
        </p:nvSpPr>
        <p:spPr>
          <a:xfrm>
            <a:off x="457200" y="1994971"/>
            <a:ext cx="8229600" cy="4525963"/>
          </a:xfrm>
        </p:spPr>
        <p:txBody>
          <a:bodyPr>
            <a:normAutofit fontScale="92500" lnSpcReduction="10000"/>
          </a:bodyPr>
          <a:lstStyle/>
          <a:p>
            <a:r>
              <a:rPr lang="en-US" dirty="0" smtClean="0"/>
              <a:t>A natural born or adopted child or the natural born or adopted child of a spouse who were considered dependents for Federal Income Tax </a:t>
            </a:r>
            <a:r>
              <a:rPr lang="en-US" dirty="0" smtClean="0"/>
              <a:t>purposes</a:t>
            </a:r>
            <a:endParaRPr lang="en-US" dirty="0" smtClean="0"/>
          </a:p>
          <a:p>
            <a:r>
              <a:rPr lang="en-US" dirty="0" smtClean="0"/>
              <a:t>Foster children who were supported by and lived in the home of the deceased employee for at least five years and were considered dependents for Federal Income Tax </a:t>
            </a:r>
            <a:r>
              <a:rPr lang="en-US" dirty="0" smtClean="0"/>
              <a:t>purposes</a:t>
            </a:r>
            <a:endParaRPr lang="en-US" dirty="0" smtClean="0"/>
          </a:p>
          <a:p>
            <a:r>
              <a:rPr lang="en-US" dirty="0" smtClean="0"/>
              <a:t>Dependent will not be eligible if they have passed the age of 22 at the time of the death of the </a:t>
            </a:r>
            <a:r>
              <a:rPr lang="en-US" dirty="0" smtClean="0"/>
              <a:t>employee</a:t>
            </a:r>
            <a:endParaRPr lang="en-US" dirty="0" smtClean="0"/>
          </a:p>
          <a:p>
            <a:r>
              <a:rPr lang="en-US" dirty="0" smtClean="0"/>
              <a:t>Eligibility terminates when dependent turns </a:t>
            </a:r>
            <a:r>
              <a:rPr lang="en-US" dirty="0" smtClean="0"/>
              <a:t>28</a:t>
            </a:r>
            <a:endParaRPr lang="en-US" dirty="0" smtClean="0"/>
          </a:p>
          <a:p>
            <a:r>
              <a:rPr lang="en-US" dirty="0" smtClean="0"/>
              <a:t>Limited to attend SIUE only</a:t>
            </a:r>
            <a:endParaRPr lang="en-US" dirty="0"/>
          </a:p>
        </p:txBody>
      </p:sp>
    </p:spTree>
    <p:extLst>
      <p:ext uri="{BB962C8B-B14F-4D97-AF65-F5344CB8AC3E}">
        <p14:creationId xmlns:p14="http://schemas.microsoft.com/office/powerpoint/2010/main" val="23292210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4" name="Content Placeholder 2"/>
          <p:cNvSpPr>
            <a:spLocks noGrp="1"/>
          </p:cNvSpPr>
          <p:nvPr>
            <p:ph idx="1"/>
          </p:nvPr>
        </p:nvSpPr>
        <p:spPr/>
        <p:txBody>
          <a:bodyPr>
            <a:normAutofit/>
          </a:bodyPr>
          <a:lstStyle/>
          <a:p>
            <a:pPr marL="0" indent="0">
              <a:buNone/>
            </a:pPr>
            <a:r>
              <a:rPr lang="en-US" sz="2400" dirty="0" smtClean="0"/>
              <a:t>You may obtain more information regarding tuition waivers under Frequently </a:t>
            </a:r>
            <a:r>
              <a:rPr lang="en-US" sz="2400" dirty="0"/>
              <a:t>Asked Questions or </a:t>
            </a:r>
            <a:r>
              <a:rPr lang="en-US" sz="2400" dirty="0" smtClean="0"/>
              <a:t>find the application by visiting:</a:t>
            </a:r>
          </a:p>
          <a:p>
            <a:pPr marL="0" lvl="1" indent="0">
              <a:buNone/>
            </a:pPr>
            <a:r>
              <a:rPr lang="en-US" sz="2400" dirty="0">
                <a:cs typeface="Times New Roman" pitchFamily="18" charset="0"/>
                <a:hlinkClick r:id="rId2"/>
              </a:rPr>
              <a:t>http://</a:t>
            </a:r>
            <a:r>
              <a:rPr lang="en-US" sz="2400" dirty="0" smtClean="0">
                <a:cs typeface="Times New Roman" pitchFamily="18" charset="0"/>
                <a:hlinkClick r:id="rId2"/>
              </a:rPr>
              <a:t>www.siue.edu/humanresources/benefits/tuition_waiver.shtml</a:t>
            </a:r>
            <a:r>
              <a:rPr lang="en-US" sz="2400" dirty="0"/>
              <a:t> </a:t>
            </a:r>
            <a:r>
              <a:rPr lang="en-US" sz="2400" dirty="0" smtClean="0"/>
              <a:t>or by contacting the Office of Human Resources at </a:t>
            </a:r>
            <a:r>
              <a:rPr lang="en-US" sz="2400" dirty="0" smtClean="0"/>
              <a:t>618-650-2190</a:t>
            </a:r>
            <a:endParaRPr lang="en-US" sz="2400" dirty="0" smtClean="0"/>
          </a:p>
          <a:p>
            <a:pPr marL="0" lvl="1" indent="0">
              <a:buNone/>
            </a:pPr>
            <a:endParaRPr lang="en-US" sz="2400" b="1" dirty="0">
              <a:cs typeface="Times New Roman" pitchFamily="18" charset="0"/>
            </a:endParaRPr>
          </a:p>
          <a:p>
            <a:pPr marL="0" lvl="1" indent="0">
              <a:buNone/>
            </a:pPr>
            <a:r>
              <a:rPr lang="en-US" sz="2400" dirty="0" smtClean="0">
                <a:cs typeface="Times New Roman" pitchFamily="18" charset="0"/>
              </a:rPr>
              <a:t>For more information regarding your bill, tuition, and fees, contact the Office of Student Financial Aid </a:t>
            </a:r>
            <a:r>
              <a:rPr lang="en-US" sz="2400" smtClean="0">
                <a:cs typeface="Times New Roman" pitchFamily="18" charset="0"/>
              </a:rPr>
              <a:t>at </a:t>
            </a:r>
            <a:r>
              <a:rPr lang="en-US" sz="2400" smtClean="0">
                <a:cs typeface="Times New Roman" pitchFamily="18" charset="0"/>
              </a:rPr>
              <a:t>618-650-3880</a:t>
            </a:r>
            <a:endParaRPr lang="en-US" sz="2400" dirty="0">
              <a:cs typeface="Times New Roman" pitchFamily="18" charset="0"/>
            </a:endParaRPr>
          </a:p>
        </p:txBody>
      </p:sp>
    </p:spTree>
    <p:extLst>
      <p:ext uri="{BB962C8B-B14F-4D97-AF65-F5344CB8AC3E}">
        <p14:creationId xmlns:p14="http://schemas.microsoft.com/office/powerpoint/2010/main" val="169873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Tuition Waiver Basics</a:t>
            </a:r>
            <a:endParaRPr lang="en-US" dirty="0"/>
          </a:p>
        </p:txBody>
      </p:sp>
      <p:sp>
        <p:nvSpPr>
          <p:cNvPr id="3" name="Content Placeholder 2"/>
          <p:cNvSpPr>
            <a:spLocks noGrp="1"/>
          </p:cNvSpPr>
          <p:nvPr>
            <p:ph idx="1"/>
          </p:nvPr>
        </p:nvSpPr>
        <p:spPr/>
        <p:txBody>
          <a:bodyPr>
            <a:normAutofit lnSpcReduction="10000"/>
          </a:bodyPr>
          <a:lstStyle/>
          <a:p>
            <a:r>
              <a:rPr lang="en-US" dirty="0" smtClean="0"/>
              <a:t>There are two basic types of waivers:</a:t>
            </a:r>
          </a:p>
          <a:p>
            <a:pPr lvl="1"/>
            <a:r>
              <a:rPr lang="en-US" dirty="0" smtClean="0"/>
              <a:t>Employees</a:t>
            </a:r>
          </a:p>
          <a:p>
            <a:pPr lvl="1"/>
            <a:r>
              <a:rPr lang="en-US" dirty="0" smtClean="0"/>
              <a:t>Dependents</a:t>
            </a:r>
          </a:p>
          <a:p>
            <a:r>
              <a:rPr lang="en-US" dirty="0" smtClean="0"/>
              <a:t>Applications are first sent to the Office of Human Resources for </a:t>
            </a:r>
            <a:r>
              <a:rPr lang="en-US" dirty="0" smtClean="0"/>
              <a:t>eligibility</a:t>
            </a:r>
            <a:endParaRPr lang="en-US" dirty="0" smtClean="0"/>
          </a:p>
          <a:p>
            <a:r>
              <a:rPr lang="en-US" dirty="0" smtClean="0"/>
              <a:t>The Office of Student Financial Aid processes the waiver for the student's account</a:t>
            </a:r>
          </a:p>
          <a:p>
            <a:r>
              <a:rPr lang="en-US" dirty="0" smtClean="0"/>
              <a:t>If the employee or dependent attends another eligible school, the Office of Human Resources works with those </a:t>
            </a:r>
            <a:r>
              <a:rPr lang="en-US" dirty="0" smtClean="0"/>
              <a:t>universities</a:t>
            </a:r>
            <a:endParaRPr lang="en-US" dirty="0"/>
          </a:p>
          <a:p>
            <a:pPr lvl="1"/>
            <a:endParaRPr lang="en-US" dirty="0"/>
          </a:p>
          <a:p>
            <a:pPr lvl="1"/>
            <a:endParaRPr lang="en-US" dirty="0" smtClean="0"/>
          </a:p>
        </p:txBody>
      </p:sp>
    </p:spTree>
    <p:extLst>
      <p:ext uri="{BB962C8B-B14F-4D97-AF65-F5344CB8AC3E}">
        <p14:creationId xmlns:p14="http://schemas.microsoft.com/office/powerpoint/2010/main" val="3181686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 Overview</a:t>
            </a:r>
          </a:p>
        </p:txBody>
      </p:sp>
      <p:sp>
        <p:nvSpPr>
          <p:cNvPr id="5" name="Content Placeholder 2"/>
          <p:cNvSpPr>
            <a:spLocks noGrp="1"/>
          </p:cNvSpPr>
          <p:nvPr>
            <p:ph idx="1"/>
          </p:nvPr>
        </p:nvSpPr>
        <p:spPr/>
        <p:txBody>
          <a:bodyPr>
            <a:normAutofit fontScale="92500" lnSpcReduction="20000"/>
          </a:bodyPr>
          <a:lstStyle/>
          <a:p>
            <a:r>
              <a:rPr lang="en-US" dirty="0" smtClean="0"/>
              <a:t>Civil Service	</a:t>
            </a:r>
          </a:p>
          <a:p>
            <a:pPr lvl="1"/>
            <a:r>
              <a:rPr lang="en-US" dirty="0" smtClean="0"/>
              <a:t>Excludes Extra Help/Temporary Assignment employees</a:t>
            </a:r>
          </a:p>
          <a:p>
            <a:r>
              <a:rPr lang="en-US" dirty="0" smtClean="0"/>
              <a:t>Administrative and Professional Staff</a:t>
            </a:r>
          </a:p>
          <a:p>
            <a:r>
              <a:rPr lang="en-US" dirty="0" smtClean="0"/>
              <a:t>Faculty</a:t>
            </a:r>
          </a:p>
          <a:p>
            <a:r>
              <a:rPr lang="en-US" dirty="0" smtClean="0"/>
              <a:t>Retirees (SURS annuitant)</a:t>
            </a:r>
          </a:p>
          <a:p>
            <a:r>
              <a:rPr lang="en-US" dirty="0" smtClean="0"/>
              <a:t>Persons on layoff</a:t>
            </a:r>
          </a:p>
          <a:p>
            <a:r>
              <a:rPr lang="en-US" dirty="0" smtClean="0"/>
              <a:t>Dependent of a seven </a:t>
            </a:r>
            <a:r>
              <a:rPr lang="en-US" dirty="0" smtClean="0"/>
              <a:t>year</a:t>
            </a:r>
            <a:r>
              <a:rPr lang="en-US" dirty="0" smtClean="0"/>
              <a:t>+ </a:t>
            </a:r>
            <a:r>
              <a:rPr lang="en-US" dirty="0" smtClean="0"/>
              <a:t>employee</a:t>
            </a:r>
            <a:endParaRPr lang="en-US" dirty="0" smtClean="0"/>
          </a:p>
          <a:p>
            <a:r>
              <a:rPr lang="en-US" dirty="0" smtClean="0"/>
              <a:t>Spouse or Dependent of a deceased employee</a:t>
            </a:r>
          </a:p>
          <a:p>
            <a:pPr lvl="1"/>
            <a:r>
              <a:rPr lang="en-US" dirty="0" smtClean="0"/>
              <a:t>Spouse includes marriage partner, domestic partner, or civil union</a:t>
            </a:r>
          </a:p>
          <a:p>
            <a:pPr lvl="1"/>
            <a:endParaRPr lang="en-US" dirty="0" smtClean="0"/>
          </a:p>
          <a:p>
            <a:pPr marL="457200" lvl="1" indent="0">
              <a:buNone/>
            </a:pPr>
            <a:endParaRPr lang="en-US" dirty="0"/>
          </a:p>
        </p:txBody>
      </p:sp>
    </p:spTree>
    <p:extLst>
      <p:ext uri="{BB962C8B-B14F-4D97-AF65-F5344CB8AC3E}">
        <p14:creationId xmlns:p14="http://schemas.microsoft.com/office/powerpoint/2010/main" val="2229776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Employee Eligibility</a:t>
            </a:r>
          </a:p>
        </p:txBody>
      </p:sp>
      <p:sp>
        <p:nvSpPr>
          <p:cNvPr id="5" name="Content Placeholder 2"/>
          <p:cNvSpPr>
            <a:spLocks noGrp="1"/>
          </p:cNvSpPr>
          <p:nvPr>
            <p:ph idx="1"/>
          </p:nvPr>
        </p:nvSpPr>
        <p:spPr/>
        <p:txBody>
          <a:bodyPr/>
          <a:lstStyle/>
          <a:p>
            <a:r>
              <a:rPr lang="en-US" dirty="0" smtClean="0"/>
              <a:t>Employees must be:</a:t>
            </a:r>
          </a:p>
          <a:p>
            <a:pPr lvl="1"/>
            <a:r>
              <a:rPr lang="en-US" dirty="0" smtClean="0"/>
              <a:t>Employed on or before the first day of classes for the given academic term</a:t>
            </a:r>
          </a:p>
          <a:p>
            <a:pPr lvl="1"/>
            <a:r>
              <a:rPr lang="en-US" dirty="0" smtClean="0"/>
              <a:t>Employed for the complete duration of the semester or the waiver may be rescinded</a:t>
            </a:r>
            <a:r>
              <a:rPr lang="en-US" dirty="0"/>
              <a:t> </a:t>
            </a:r>
            <a:r>
              <a:rPr lang="en-US" dirty="0" smtClean="0"/>
              <a:t>and result in your payment of the bill</a:t>
            </a:r>
          </a:p>
        </p:txBody>
      </p:sp>
    </p:spTree>
    <p:extLst>
      <p:ext uri="{BB962C8B-B14F-4D97-AF65-F5344CB8AC3E}">
        <p14:creationId xmlns:p14="http://schemas.microsoft.com/office/powerpoint/2010/main" val="32428558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Programs N</a:t>
            </a:r>
            <a:r>
              <a:rPr lang="en-US" dirty="0" smtClean="0"/>
              <a:t>ot </a:t>
            </a:r>
            <a:r>
              <a:rPr lang="en-US" dirty="0"/>
              <a:t>I</a:t>
            </a:r>
            <a:r>
              <a:rPr lang="en-US" dirty="0" smtClean="0"/>
              <a:t>ncluded by </a:t>
            </a:r>
            <a:r>
              <a:rPr lang="en-US" dirty="0"/>
              <a:t>the </a:t>
            </a:r>
            <a:r>
              <a:rPr lang="en-US" dirty="0" smtClean="0"/>
              <a:t>Waiver</a:t>
            </a:r>
            <a:endParaRPr lang="en-US" dirty="0"/>
          </a:p>
        </p:txBody>
      </p:sp>
      <p:sp>
        <p:nvSpPr>
          <p:cNvPr id="5" name="Content Placeholder 2"/>
          <p:cNvSpPr>
            <a:spLocks noGrp="1"/>
          </p:cNvSpPr>
          <p:nvPr>
            <p:ph idx="1"/>
          </p:nvPr>
        </p:nvSpPr>
        <p:spPr>
          <a:xfrm>
            <a:off x="457200" y="1752600"/>
            <a:ext cx="8229600" cy="4525963"/>
          </a:xfrm>
        </p:spPr>
        <p:txBody>
          <a:bodyPr/>
          <a:lstStyle/>
          <a:p>
            <a:r>
              <a:rPr lang="en-US" dirty="0" smtClean="0"/>
              <a:t>Aviation</a:t>
            </a:r>
          </a:p>
          <a:p>
            <a:r>
              <a:rPr lang="en-US" dirty="0" smtClean="0"/>
              <a:t>Law</a:t>
            </a:r>
          </a:p>
          <a:p>
            <a:r>
              <a:rPr lang="en-US" dirty="0" smtClean="0"/>
              <a:t>School of Medicine</a:t>
            </a:r>
          </a:p>
          <a:p>
            <a:r>
              <a:rPr lang="en-US" dirty="0" smtClean="0"/>
              <a:t>School of Dental Medicine</a:t>
            </a:r>
          </a:p>
          <a:p>
            <a:r>
              <a:rPr lang="en-US" dirty="0" smtClean="0"/>
              <a:t>School of Pharmacy</a:t>
            </a:r>
          </a:p>
          <a:p>
            <a:r>
              <a:rPr lang="en-US" dirty="0" smtClean="0"/>
              <a:t>Doctorate Nurse Practitioner (DNP)</a:t>
            </a:r>
          </a:p>
        </p:txBody>
      </p:sp>
    </p:spTree>
    <p:extLst>
      <p:ext uri="{BB962C8B-B14F-4D97-AF65-F5344CB8AC3E}">
        <p14:creationId xmlns:p14="http://schemas.microsoft.com/office/powerpoint/2010/main" val="28883327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38200"/>
          </a:xfrm>
        </p:spPr>
        <p:txBody>
          <a:bodyPr>
            <a:normAutofit fontScale="90000"/>
          </a:bodyPr>
          <a:lstStyle/>
          <a:p>
            <a:r>
              <a:rPr lang="en-US" dirty="0"/>
              <a:t>How </a:t>
            </a:r>
            <a:r>
              <a:rPr lang="en-US" dirty="0" smtClean="0"/>
              <a:t>Do </a:t>
            </a:r>
            <a:r>
              <a:rPr lang="en-US" dirty="0"/>
              <a:t>I </a:t>
            </a:r>
            <a:r>
              <a:rPr lang="en-US" dirty="0" smtClean="0"/>
              <a:t>Apply </a:t>
            </a:r>
            <a:r>
              <a:rPr lang="en-US" dirty="0"/>
              <a:t>for a Tuition Waiver	</a:t>
            </a:r>
          </a:p>
        </p:txBody>
      </p:sp>
      <p:sp>
        <p:nvSpPr>
          <p:cNvPr id="5" name="Content Placeholder 2"/>
          <p:cNvSpPr>
            <a:spLocks noGrp="1"/>
          </p:cNvSpPr>
          <p:nvPr>
            <p:ph idx="1"/>
          </p:nvPr>
        </p:nvSpPr>
        <p:spPr/>
        <p:txBody>
          <a:bodyPr>
            <a:normAutofit lnSpcReduction="10000"/>
          </a:bodyPr>
          <a:lstStyle/>
          <a:p>
            <a:r>
              <a:rPr lang="en-US" dirty="0" smtClean="0"/>
              <a:t>Complete the appropriate tuition waiver application located on the Office of Human Resources </a:t>
            </a:r>
            <a:r>
              <a:rPr lang="en-US" dirty="0" smtClean="0"/>
              <a:t>website</a:t>
            </a:r>
            <a:endParaRPr lang="en-US" dirty="0" smtClean="0"/>
          </a:p>
          <a:p>
            <a:r>
              <a:rPr lang="en-US" dirty="0" smtClean="0"/>
              <a:t>A new application must be completed each </a:t>
            </a:r>
            <a:r>
              <a:rPr lang="en-US" dirty="0" smtClean="0"/>
              <a:t>semester</a:t>
            </a:r>
            <a:endParaRPr lang="en-US" dirty="0" smtClean="0"/>
          </a:p>
          <a:p>
            <a:r>
              <a:rPr lang="en-US" dirty="0" smtClean="0"/>
              <a:t>The deadline for tuition waivers is the 10</a:t>
            </a:r>
            <a:r>
              <a:rPr lang="en-US" baseline="30000" dirty="0" smtClean="0"/>
              <a:t>th</a:t>
            </a:r>
            <a:r>
              <a:rPr lang="en-US" dirty="0" smtClean="0"/>
              <a:t> day after the official start of the </a:t>
            </a:r>
            <a:r>
              <a:rPr lang="en-US" dirty="0" smtClean="0"/>
              <a:t>semester</a:t>
            </a:r>
            <a:endParaRPr lang="en-US" dirty="0" smtClean="0"/>
          </a:p>
          <a:p>
            <a:pPr lvl="1"/>
            <a:r>
              <a:rPr lang="en-US" dirty="0" smtClean="0"/>
              <a:t>Tuition payments are required prior to this day and require a payment to be made. Make sure to check payment due dates to ensure classes aren’t </a:t>
            </a:r>
            <a:r>
              <a:rPr lang="en-US" dirty="0" smtClean="0"/>
              <a:t>dropped</a:t>
            </a:r>
            <a:endParaRPr lang="en-US" dirty="0" smtClean="0"/>
          </a:p>
          <a:p>
            <a:pPr lvl="1"/>
            <a:r>
              <a:rPr lang="en-US" dirty="0" smtClean="0"/>
              <a:t>Late waivers may be </a:t>
            </a:r>
            <a:r>
              <a:rPr lang="en-US" dirty="0" smtClean="0"/>
              <a:t>declined</a:t>
            </a:r>
            <a:endParaRPr lang="en-US" dirty="0"/>
          </a:p>
        </p:txBody>
      </p:sp>
    </p:spTree>
    <p:extLst>
      <p:ext uri="{BB962C8B-B14F-4D97-AF65-F5344CB8AC3E}">
        <p14:creationId xmlns:p14="http://schemas.microsoft.com/office/powerpoint/2010/main" val="2472821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sz="half" idx="1"/>
          </p:nvPr>
        </p:nvSpPr>
        <p:spPr>
          <a:xfrm>
            <a:off x="457200" y="1981200"/>
            <a:ext cx="4038600" cy="4525963"/>
          </a:xfrm>
        </p:spPr>
        <p:txBody>
          <a:bodyPr>
            <a:normAutofit/>
          </a:bodyPr>
          <a:lstStyle/>
          <a:p>
            <a:r>
              <a:rPr lang="en-US" dirty="0" smtClean="0"/>
              <a:t>If taking 9 hours or less,</a:t>
            </a:r>
          </a:p>
          <a:p>
            <a:pPr lvl="1"/>
            <a:r>
              <a:rPr lang="en-US" dirty="0" smtClean="0"/>
              <a:t>Tuition coverage for up to nine hours</a:t>
            </a:r>
          </a:p>
          <a:p>
            <a:pPr lvl="1"/>
            <a:r>
              <a:rPr lang="en-US" dirty="0" smtClean="0"/>
              <a:t>Athletic Fee</a:t>
            </a:r>
          </a:p>
          <a:p>
            <a:pPr lvl="1"/>
            <a:r>
              <a:rPr lang="en-US" dirty="0" smtClean="0"/>
              <a:t>Student Welfare and Activity Fee</a:t>
            </a:r>
          </a:p>
          <a:p>
            <a:endParaRPr lang="en-US" dirty="0" smtClean="0"/>
          </a:p>
          <a:p>
            <a:pPr lvl="1"/>
            <a:endParaRPr lang="en-US" dirty="0" smtClean="0"/>
          </a:p>
          <a:p>
            <a:pPr lvl="1"/>
            <a:endParaRPr lang="en-US" dirty="0" smtClean="0"/>
          </a:p>
          <a:p>
            <a:pPr lvl="1"/>
            <a:endParaRPr lang="en-US" dirty="0"/>
          </a:p>
        </p:txBody>
      </p:sp>
      <p:sp>
        <p:nvSpPr>
          <p:cNvPr id="3" name="Content Placeholder 2"/>
          <p:cNvSpPr>
            <a:spLocks noGrp="1"/>
          </p:cNvSpPr>
          <p:nvPr>
            <p:ph sz="half" idx="2"/>
          </p:nvPr>
        </p:nvSpPr>
        <p:spPr>
          <a:xfrm>
            <a:off x="4583935" y="1981199"/>
            <a:ext cx="4038600" cy="4525963"/>
          </a:xfrm>
        </p:spPr>
        <p:txBody>
          <a:bodyPr/>
          <a:lstStyle/>
          <a:p>
            <a:r>
              <a:rPr lang="en-US" dirty="0"/>
              <a:t>If taking 10 hours or more,</a:t>
            </a:r>
          </a:p>
          <a:p>
            <a:pPr lvl="1"/>
            <a:r>
              <a:rPr lang="en-US" dirty="0"/>
              <a:t>Tuition coverage for nine hours only</a:t>
            </a:r>
          </a:p>
          <a:p>
            <a:pPr lvl="1"/>
            <a:r>
              <a:rPr lang="en-US" dirty="0"/>
              <a:t>All tuition and fees over the benefit amount (nine hours) </a:t>
            </a:r>
            <a:r>
              <a:rPr lang="en-US" dirty="0" smtClean="0"/>
              <a:t>must be paid by </a:t>
            </a:r>
            <a:r>
              <a:rPr lang="en-US" dirty="0"/>
              <a:t>the employee</a:t>
            </a:r>
          </a:p>
          <a:p>
            <a:endParaRPr lang="en-US" dirty="0"/>
          </a:p>
        </p:txBody>
      </p:sp>
      <p:sp>
        <p:nvSpPr>
          <p:cNvPr id="2" name="Title 1"/>
          <p:cNvSpPr>
            <a:spLocks noGrp="1"/>
          </p:cNvSpPr>
          <p:nvPr>
            <p:ph type="title"/>
          </p:nvPr>
        </p:nvSpPr>
        <p:spPr>
          <a:xfrm>
            <a:off x="457200" y="914400"/>
            <a:ext cx="8229600" cy="838200"/>
          </a:xfrm>
        </p:spPr>
        <p:txBody>
          <a:bodyPr>
            <a:normAutofit fontScale="90000"/>
          </a:bodyPr>
          <a:lstStyle/>
          <a:p>
            <a:r>
              <a:rPr lang="en-US" dirty="0">
                <a:solidFill>
                  <a:srgbClr val="FF0000"/>
                </a:solidFill>
              </a:rPr>
              <a:t>Civil Service Employees</a:t>
            </a:r>
            <a:br>
              <a:rPr lang="en-US" dirty="0">
                <a:solidFill>
                  <a:srgbClr val="FF0000"/>
                </a:solidFill>
              </a:rPr>
            </a:br>
            <a:r>
              <a:rPr lang="en-US" dirty="0">
                <a:solidFill>
                  <a:srgbClr val="FF0000"/>
                </a:solidFill>
              </a:rPr>
              <a:t>Tuition Waiver</a:t>
            </a:r>
          </a:p>
        </p:txBody>
      </p:sp>
    </p:spTree>
    <p:extLst>
      <p:ext uri="{BB962C8B-B14F-4D97-AF65-F5344CB8AC3E}">
        <p14:creationId xmlns:p14="http://schemas.microsoft.com/office/powerpoint/2010/main" val="1806266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838200"/>
          </a:xfrm>
        </p:spPr>
        <p:txBody>
          <a:bodyPr>
            <a:normAutofit fontScale="90000"/>
          </a:bodyPr>
          <a:lstStyle/>
          <a:p>
            <a:r>
              <a:rPr lang="en-US" dirty="0"/>
              <a:t>Civil Service Employees</a:t>
            </a:r>
            <a:br>
              <a:rPr lang="en-US" dirty="0"/>
            </a:br>
            <a:r>
              <a:rPr lang="en-US" dirty="0"/>
              <a:t>Tuition Waiver</a:t>
            </a:r>
          </a:p>
        </p:txBody>
      </p:sp>
      <p:sp>
        <p:nvSpPr>
          <p:cNvPr id="7" name="Content Placeholder 6"/>
          <p:cNvSpPr>
            <a:spLocks noGrp="1"/>
          </p:cNvSpPr>
          <p:nvPr>
            <p:ph idx="1"/>
          </p:nvPr>
        </p:nvSpPr>
        <p:spPr>
          <a:xfrm>
            <a:off x="457200" y="1905000"/>
            <a:ext cx="8229600" cy="4525963"/>
          </a:xfrm>
        </p:spPr>
        <p:txBody>
          <a:bodyPr/>
          <a:lstStyle/>
          <a:p>
            <a:r>
              <a:rPr lang="en-US" dirty="0"/>
              <a:t>Part-time Civil Service employees,</a:t>
            </a:r>
          </a:p>
          <a:p>
            <a:pPr lvl="1"/>
            <a:r>
              <a:rPr lang="en-US" dirty="0"/>
              <a:t>Receive the benefit at the same pro-rate as employment percentage (i.e. an 85% employee taking nine hours or less would receive a waiver for 85% of the tuition and included fees</a:t>
            </a:r>
            <a:r>
              <a:rPr lang="en-US" dirty="0" smtClean="0"/>
              <a:t>)</a:t>
            </a:r>
          </a:p>
          <a:p>
            <a:r>
              <a:rPr lang="en-US" dirty="0"/>
              <a:t>Classes taken during work hours must be approved by supervisor(s)</a:t>
            </a:r>
          </a:p>
          <a:p>
            <a:r>
              <a:rPr lang="en-US" dirty="0"/>
              <a:t>Covers both graduate and undergraduate courses</a:t>
            </a:r>
          </a:p>
          <a:p>
            <a:pPr lvl="1"/>
            <a:r>
              <a:rPr lang="en-US" dirty="0" smtClean="0"/>
              <a:t>Covers Graduate up $5,250</a:t>
            </a:r>
            <a:endParaRPr lang="en-US" dirty="0"/>
          </a:p>
        </p:txBody>
      </p:sp>
    </p:spTree>
    <p:extLst>
      <p:ext uri="{BB962C8B-B14F-4D97-AF65-F5344CB8AC3E}">
        <p14:creationId xmlns:p14="http://schemas.microsoft.com/office/powerpoint/2010/main" val="12497598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73087"/>
            <a:ext cx="8229600" cy="838200"/>
          </a:xfrm>
        </p:spPr>
        <p:txBody>
          <a:bodyPr>
            <a:normAutofit fontScale="90000"/>
          </a:bodyPr>
          <a:lstStyle/>
          <a:p>
            <a:r>
              <a:rPr lang="en-US" dirty="0" smtClean="0"/>
              <a:t>Civil </a:t>
            </a:r>
            <a:r>
              <a:rPr lang="en-US" dirty="0"/>
              <a:t>Service </a:t>
            </a:r>
            <a:r>
              <a:rPr lang="en-US" dirty="0" smtClean="0"/>
              <a:t>Employees</a:t>
            </a:r>
            <a:br>
              <a:rPr lang="en-US" dirty="0" smtClean="0"/>
            </a:br>
            <a:r>
              <a:rPr lang="en-US" dirty="0" smtClean="0"/>
              <a:t>Tuition Waivers</a:t>
            </a:r>
            <a:endParaRPr lang="en-US" dirty="0"/>
          </a:p>
        </p:txBody>
      </p:sp>
      <p:sp>
        <p:nvSpPr>
          <p:cNvPr id="4" name="Content Placeholder 3"/>
          <p:cNvSpPr>
            <a:spLocks noGrp="1"/>
          </p:cNvSpPr>
          <p:nvPr>
            <p:ph idx="1"/>
          </p:nvPr>
        </p:nvSpPr>
        <p:spPr>
          <a:xfrm>
            <a:off x="457200" y="1905000"/>
            <a:ext cx="8229600" cy="4525963"/>
          </a:xfrm>
        </p:spPr>
        <p:txBody>
          <a:bodyPr>
            <a:normAutofit/>
          </a:bodyPr>
          <a:lstStyle/>
          <a:p>
            <a:r>
              <a:rPr lang="en-US" dirty="0"/>
              <a:t>Civil Service employees </a:t>
            </a:r>
            <a:r>
              <a:rPr lang="en-US" dirty="0" smtClean="0"/>
              <a:t>may use Tuition Waivers at these schools:</a:t>
            </a:r>
            <a:endParaRPr lang="en-US" dirty="0"/>
          </a:p>
          <a:p>
            <a:pPr marL="0" indent="0">
              <a:buNone/>
            </a:pPr>
            <a:endParaRPr lang="en-US" dirty="0"/>
          </a:p>
          <a:p>
            <a:endParaRPr lang="en-US" dirty="0"/>
          </a:p>
          <a:p>
            <a:endParaRPr lang="en-US" dirty="0"/>
          </a:p>
          <a:p>
            <a:endParaRPr lang="en-US" dirty="0"/>
          </a:p>
          <a:p>
            <a:endParaRPr lang="en-US" dirty="0"/>
          </a:p>
          <a:p>
            <a:r>
              <a:rPr lang="en-US" dirty="0" smtClean="0"/>
              <a:t>Employees </a:t>
            </a:r>
            <a:r>
              <a:rPr lang="en-US" dirty="0"/>
              <a:t>may not attend any Community College and receive this benefit</a:t>
            </a:r>
          </a:p>
          <a:p>
            <a:endParaRPr lang="en-US" dirty="0"/>
          </a:p>
        </p:txBody>
      </p:sp>
      <p:pic>
        <p:nvPicPr>
          <p:cNvPr id="5" name="Picture 4"/>
          <p:cNvPicPr>
            <a:picLocks noChangeAspect="1"/>
          </p:cNvPicPr>
          <p:nvPr/>
        </p:nvPicPr>
        <p:blipFill>
          <a:blip r:embed="rId2"/>
          <a:stretch>
            <a:fillRect/>
          </a:stretch>
        </p:blipFill>
        <p:spPr>
          <a:xfrm>
            <a:off x="609600" y="2895600"/>
            <a:ext cx="8181541" cy="2383743"/>
          </a:xfrm>
          <a:prstGeom prst="rect">
            <a:avLst/>
          </a:prstGeom>
        </p:spPr>
      </p:pic>
    </p:spTree>
    <p:extLst>
      <p:ext uri="{BB962C8B-B14F-4D97-AF65-F5344CB8AC3E}">
        <p14:creationId xmlns:p14="http://schemas.microsoft.com/office/powerpoint/2010/main" val="16294378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1036</TotalTime>
  <Words>1003</Words>
  <Application>Microsoft Office PowerPoint</Application>
  <PresentationFormat>On-screen Show (4:3)</PresentationFormat>
  <Paragraphs>112</Paragraphs>
  <Slides>18</Slides>
  <Notes>0</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Office Theme</vt:lpstr>
      <vt:lpstr>1_Office Theme</vt:lpstr>
      <vt:lpstr>Southern Illinois University Edwardsville </vt:lpstr>
      <vt:lpstr>Tuition Waiver Basics</vt:lpstr>
      <vt:lpstr>Eligibility Overview</vt:lpstr>
      <vt:lpstr>Employee Eligibility</vt:lpstr>
      <vt:lpstr>Programs Not Included by the Waiver</vt:lpstr>
      <vt:lpstr>How Do I Apply for a Tuition Waiver </vt:lpstr>
      <vt:lpstr>Civil Service Employees Tuition Waiver</vt:lpstr>
      <vt:lpstr>Civil Service Employees Tuition Waiver</vt:lpstr>
      <vt:lpstr>Civil Service Employees Tuition Waivers</vt:lpstr>
      <vt:lpstr>Administrative/Professional Staff Tuition Waiver</vt:lpstr>
      <vt:lpstr>Faculty Tuition Waiver</vt:lpstr>
      <vt:lpstr>Retired Employees</vt:lpstr>
      <vt:lpstr>Benefits During Layoff</vt:lpstr>
      <vt:lpstr>Dependent of Seven Year Employees</vt:lpstr>
      <vt:lpstr>Eligibility of Dependent of Seven Year Employees</vt:lpstr>
      <vt:lpstr>Deceased Employee Dependent Eligibility</vt:lpstr>
      <vt:lpstr>Eligibility for Dependent of  Deceased Employee</vt:lpstr>
      <vt:lpstr>Additional Information</vt:lpstr>
    </vt:vector>
  </TitlesOfParts>
  <Company>SIUE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Danielle Unzicker</dc:creator>
  <cp:lastModifiedBy>Tayanna Crowder</cp:lastModifiedBy>
  <cp:revision>32</cp:revision>
  <cp:lastPrinted>2015-02-18T16:47:05Z</cp:lastPrinted>
  <dcterms:created xsi:type="dcterms:W3CDTF">2013-03-13T20:02:45Z</dcterms:created>
  <dcterms:modified xsi:type="dcterms:W3CDTF">2015-02-19T15:52:30Z</dcterms:modified>
</cp:coreProperties>
</file>