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83"/>
  </p:handoutMasterIdLst>
  <p:sldIdLst>
    <p:sldId id="256" r:id="rId2"/>
    <p:sldId id="331" r:id="rId3"/>
    <p:sldId id="333" r:id="rId4"/>
    <p:sldId id="332" r:id="rId5"/>
    <p:sldId id="334" r:id="rId6"/>
    <p:sldId id="336" r:id="rId7"/>
    <p:sldId id="335" r:id="rId8"/>
    <p:sldId id="344" r:id="rId9"/>
    <p:sldId id="259" r:id="rId10"/>
    <p:sldId id="338" r:id="rId11"/>
    <p:sldId id="339" r:id="rId12"/>
    <p:sldId id="340" r:id="rId13"/>
    <p:sldId id="360" r:id="rId14"/>
    <p:sldId id="258" r:id="rId15"/>
    <p:sldId id="341" r:id="rId16"/>
    <p:sldId id="343" r:id="rId17"/>
    <p:sldId id="362" r:id="rId18"/>
    <p:sldId id="257" r:id="rId19"/>
    <p:sldId id="260" r:id="rId20"/>
    <p:sldId id="261" r:id="rId21"/>
    <p:sldId id="262" r:id="rId22"/>
    <p:sldId id="346" r:id="rId23"/>
    <p:sldId id="263" r:id="rId24"/>
    <p:sldId id="264" r:id="rId25"/>
    <p:sldId id="368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80" r:id="rId36"/>
    <p:sldId id="274" r:id="rId37"/>
    <p:sldId id="281" r:id="rId38"/>
    <p:sldId id="275" r:id="rId39"/>
    <p:sldId id="276" r:id="rId40"/>
    <p:sldId id="277" r:id="rId41"/>
    <p:sldId id="278" r:id="rId42"/>
    <p:sldId id="345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347" r:id="rId52"/>
    <p:sldId id="290" r:id="rId53"/>
    <p:sldId id="348" r:id="rId54"/>
    <p:sldId id="291" r:id="rId55"/>
    <p:sldId id="371" r:id="rId56"/>
    <p:sldId id="292" r:id="rId57"/>
    <p:sldId id="293" r:id="rId58"/>
    <p:sldId id="295" r:id="rId59"/>
    <p:sldId id="363" r:id="rId60"/>
    <p:sldId id="296" r:id="rId61"/>
    <p:sldId id="369" r:id="rId62"/>
    <p:sldId id="350" r:id="rId63"/>
    <p:sldId id="352" r:id="rId64"/>
    <p:sldId id="370" r:id="rId65"/>
    <p:sldId id="358" r:id="rId66"/>
    <p:sldId id="357" r:id="rId67"/>
    <p:sldId id="356" r:id="rId68"/>
    <p:sldId id="355" r:id="rId69"/>
    <p:sldId id="354" r:id="rId70"/>
    <p:sldId id="353" r:id="rId71"/>
    <p:sldId id="351" r:id="rId72"/>
    <p:sldId id="359" r:id="rId73"/>
    <p:sldId id="373" r:id="rId74"/>
    <p:sldId id="365" r:id="rId75"/>
    <p:sldId id="298" r:id="rId76"/>
    <p:sldId id="299" r:id="rId77"/>
    <p:sldId id="300" r:id="rId78"/>
    <p:sldId id="301" r:id="rId79"/>
    <p:sldId id="367" r:id="rId80"/>
    <p:sldId id="303" r:id="rId81"/>
    <p:sldId id="337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5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4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4A62D-8AE1-491D-A2DD-B700C213557F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39E2-8063-4FE9-A26A-91997E88D7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dwardsvilleWrdmrk_K_4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09900" y="6096000"/>
            <a:ext cx="3124200" cy="5763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2057400"/>
            <a:ext cx="7772400" cy="14700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2015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Service Awards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954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32037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Becky Cooper</a:t>
            </a:r>
          </a:p>
          <a:p>
            <a:r>
              <a:rPr lang="en-US" dirty="0" smtClean="0"/>
              <a:t>Dr. Mike Crider</a:t>
            </a:r>
          </a:p>
          <a:p>
            <a:r>
              <a:rPr lang="en-US" dirty="0" smtClean="0"/>
              <a:t>Christina Crosby-Gilmore</a:t>
            </a:r>
          </a:p>
          <a:p>
            <a:r>
              <a:rPr lang="en-US" dirty="0" smtClean="0"/>
              <a:t>Vicki </a:t>
            </a:r>
            <a:r>
              <a:rPr lang="en-US" dirty="0" err="1" smtClean="0"/>
              <a:t>Dagget</a:t>
            </a:r>
            <a:endParaRPr lang="en-US" dirty="0" smtClean="0"/>
          </a:p>
          <a:p>
            <a:r>
              <a:rPr lang="en-US" dirty="0" smtClean="0"/>
              <a:t>Kathleen </a:t>
            </a:r>
            <a:r>
              <a:rPr lang="en-US" dirty="0" err="1" smtClean="0"/>
              <a:t>Feigl</a:t>
            </a:r>
            <a:endParaRPr lang="en-US" dirty="0" smtClean="0"/>
          </a:p>
          <a:p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2321646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Dr. Connie Frey-Spurlock</a:t>
            </a:r>
          </a:p>
          <a:p>
            <a:r>
              <a:rPr lang="en-US" dirty="0" smtClean="0"/>
              <a:t>Gretchen Fricke</a:t>
            </a:r>
          </a:p>
          <a:p>
            <a:r>
              <a:rPr lang="en-US" dirty="0" smtClean="0"/>
              <a:t>Beth Giese</a:t>
            </a:r>
          </a:p>
          <a:p>
            <a:r>
              <a:rPr lang="en-US" dirty="0" smtClean="0"/>
              <a:t>Dr. Shelly </a:t>
            </a:r>
            <a:r>
              <a:rPr lang="en-US" dirty="0" err="1" smtClean="0"/>
              <a:t>Goebl</a:t>
            </a:r>
            <a:r>
              <a:rPr lang="en-US" dirty="0" smtClean="0"/>
              <a:t>-Parker</a:t>
            </a:r>
          </a:p>
          <a:p>
            <a:r>
              <a:rPr lang="en-US" dirty="0" smtClean="0"/>
              <a:t>Gina Grace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332037"/>
            <a:ext cx="4114800" cy="4525963"/>
          </a:xfrm>
        </p:spPr>
        <p:txBody>
          <a:bodyPr/>
          <a:lstStyle/>
          <a:p>
            <a:r>
              <a:rPr lang="en-US" dirty="0" smtClean="0"/>
              <a:t>Deborah Hard</a:t>
            </a:r>
          </a:p>
          <a:p>
            <a:r>
              <a:rPr lang="en-US" dirty="0" smtClean="0"/>
              <a:t>Dr. Susan Hume</a:t>
            </a:r>
          </a:p>
          <a:p>
            <a:r>
              <a:rPr lang="en-US" dirty="0" smtClean="0"/>
              <a:t>Terri Rae </a:t>
            </a:r>
            <a:r>
              <a:rPr lang="en-US" dirty="0" err="1" smtClean="0"/>
              <a:t>Huneidi</a:t>
            </a:r>
            <a:endParaRPr lang="en-US" dirty="0" smtClean="0"/>
          </a:p>
          <a:p>
            <a:r>
              <a:rPr lang="en-US" dirty="0" smtClean="0"/>
              <a:t>Tamika Johnson</a:t>
            </a:r>
          </a:p>
          <a:p>
            <a:r>
              <a:rPr lang="en-US" dirty="0" smtClean="0"/>
              <a:t>Dr. Mary </a:t>
            </a:r>
            <a:r>
              <a:rPr lang="en-US" dirty="0" err="1" smtClean="0"/>
              <a:t>Kaemmerer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Jessica Kohl</a:t>
            </a:r>
          </a:p>
          <a:p>
            <a:r>
              <a:rPr lang="en-US" dirty="0" smtClean="0"/>
              <a:t>Dr. David </a:t>
            </a:r>
            <a:r>
              <a:rPr lang="en-US" dirty="0" err="1" smtClean="0"/>
              <a:t>Koonce</a:t>
            </a:r>
            <a:endParaRPr lang="en-US" dirty="0" smtClean="0"/>
          </a:p>
          <a:p>
            <a:r>
              <a:rPr lang="en-US" dirty="0" smtClean="0"/>
              <a:t>Dr. Yun Lu</a:t>
            </a:r>
          </a:p>
          <a:p>
            <a:r>
              <a:rPr lang="en-US" dirty="0" smtClean="0"/>
              <a:t>Kris Magee</a:t>
            </a:r>
          </a:p>
          <a:p>
            <a:r>
              <a:rPr lang="en-US" dirty="0" smtClean="0"/>
              <a:t>Marsha Maine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312443"/>
            <a:ext cx="4038600" cy="4525963"/>
          </a:xfrm>
        </p:spPr>
        <p:txBody>
          <a:bodyPr/>
          <a:lstStyle/>
          <a:p>
            <a:r>
              <a:rPr lang="en-US" dirty="0" smtClean="0"/>
              <a:t>Beth Martens</a:t>
            </a:r>
          </a:p>
          <a:p>
            <a:r>
              <a:rPr lang="en-US" dirty="0" smtClean="0"/>
              <a:t>Angela Marvin</a:t>
            </a:r>
          </a:p>
          <a:p>
            <a:r>
              <a:rPr lang="en-US" dirty="0" smtClean="0"/>
              <a:t>Laura McCann</a:t>
            </a:r>
          </a:p>
          <a:p>
            <a:r>
              <a:rPr lang="en-US" dirty="0" smtClean="0"/>
              <a:t>Kelly Meyers</a:t>
            </a:r>
          </a:p>
          <a:p>
            <a:r>
              <a:rPr lang="en-US" dirty="0" smtClean="0"/>
              <a:t>Donna Montgomery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Dr. Linda </a:t>
            </a:r>
            <a:r>
              <a:rPr lang="en-US" dirty="0" err="1" smtClean="0"/>
              <a:t>Morice</a:t>
            </a:r>
            <a:endParaRPr lang="en-US" dirty="0" smtClean="0"/>
          </a:p>
          <a:p>
            <a:r>
              <a:rPr lang="en-US" dirty="0" smtClean="0"/>
              <a:t>Daniel Murphy</a:t>
            </a:r>
          </a:p>
          <a:p>
            <a:r>
              <a:rPr lang="en-US" dirty="0" smtClean="0"/>
              <a:t>Bill </a:t>
            </a:r>
            <a:r>
              <a:rPr lang="en-US" dirty="0" err="1" smtClean="0"/>
              <a:t>Porzukowiak</a:t>
            </a:r>
            <a:endParaRPr lang="en-US" dirty="0" smtClean="0"/>
          </a:p>
          <a:p>
            <a:r>
              <a:rPr lang="en-US" dirty="0"/>
              <a:t>Shelley </a:t>
            </a:r>
            <a:r>
              <a:rPr lang="en-US" dirty="0" smtClean="0"/>
              <a:t>Price-Williams</a:t>
            </a:r>
          </a:p>
          <a:p>
            <a:r>
              <a:rPr lang="en-US" dirty="0" err="1" smtClean="0"/>
              <a:t>Fahmida</a:t>
            </a:r>
            <a:r>
              <a:rPr lang="en-US" dirty="0" smtClean="0"/>
              <a:t> Rabbi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4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2312443"/>
            <a:ext cx="4038600" cy="4525963"/>
          </a:xfrm>
        </p:spPr>
        <p:txBody>
          <a:bodyPr/>
          <a:lstStyle/>
          <a:p>
            <a:r>
              <a:rPr lang="en-US" dirty="0"/>
              <a:t>Pam </a:t>
            </a:r>
            <a:r>
              <a:rPr lang="en-US" dirty="0" err="1" smtClean="0"/>
              <a:t>Seger</a:t>
            </a:r>
            <a:endParaRPr lang="en-US" dirty="0" smtClean="0"/>
          </a:p>
          <a:p>
            <a:r>
              <a:rPr lang="en-US" dirty="0" smtClean="0"/>
              <a:t>Dr</a:t>
            </a:r>
            <a:r>
              <a:rPr lang="en-US" dirty="0"/>
              <a:t>. Douglas </a:t>
            </a:r>
            <a:r>
              <a:rPr lang="en-US" dirty="0" smtClean="0"/>
              <a:t>Simms</a:t>
            </a:r>
          </a:p>
          <a:p>
            <a:r>
              <a:rPr lang="en-US" dirty="0" smtClean="0"/>
              <a:t>Jill </a:t>
            </a:r>
            <a:r>
              <a:rPr lang="en-US" dirty="0" err="1" smtClean="0"/>
              <a:t>Thirion</a:t>
            </a:r>
            <a:endParaRPr lang="en-US" dirty="0" smtClean="0"/>
          </a:p>
          <a:p>
            <a:r>
              <a:rPr lang="en-US" dirty="0" smtClean="0"/>
              <a:t>Rebecca Walsh</a:t>
            </a:r>
          </a:p>
          <a:p>
            <a:r>
              <a:rPr lang="en-US" dirty="0" smtClean="0"/>
              <a:t>Marci Webb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2332037"/>
            <a:ext cx="4038600" cy="4525963"/>
          </a:xfrm>
        </p:spPr>
        <p:txBody>
          <a:bodyPr/>
          <a:lstStyle/>
          <a:p>
            <a:r>
              <a:rPr lang="en-US" dirty="0"/>
              <a:t>Michelle </a:t>
            </a:r>
            <a:r>
              <a:rPr lang="en-US" dirty="0" smtClean="0"/>
              <a:t>Welter</a:t>
            </a:r>
          </a:p>
          <a:p>
            <a:r>
              <a:rPr lang="en-US" dirty="0" smtClean="0"/>
              <a:t>Dr. Christine Winter</a:t>
            </a:r>
          </a:p>
          <a:p>
            <a:r>
              <a:rPr lang="en-US" dirty="0" smtClean="0"/>
              <a:t>Dr. Bill </a:t>
            </a:r>
            <a:r>
              <a:rPr lang="en-US" dirty="0" err="1" smtClean="0"/>
              <a:t>Wuller</a:t>
            </a:r>
            <a:endParaRPr lang="en-US" dirty="0" smtClean="0"/>
          </a:p>
          <a:p>
            <a:r>
              <a:rPr lang="en-US" dirty="0" smtClean="0"/>
              <a:t>Tracy Zeigler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15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424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Jim </a:t>
            </a:r>
            <a:r>
              <a:rPr lang="en-US" dirty="0" err="1" smtClean="0"/>
              <a:t>Benhoff</a:t>
            </a:r>
            <a:endParaRPr lang="en-US" dirty="0" smtClean="0"/>
          </a:p>
          <a:p>
            <a:r>
              <a:rPr lang="en-US" dirty="0" smtClean="0"/>
              <a:t>Jo Ellen </a:t>
            </a:r>
            <a:r>
              <a:rPr lang="en-US" dirty="0" err="1" smtClean="0"/>
              <a:t>Caia</a:t>
            </a:r>
            <a:endParaRPr lang="en-US" dirty="0" smtClean="0"/>
          </a:p>
          <a:p>
            <a:r>
              <a:rPr lang="en-US" dirty="0" smtClean="0"/>
              <a:t>Rebecca Dabbs MacLean</a:t>
            </a:r>
          </a:p>
          <a:p>
            <a:r>
              <a:rPr lang="en-US" dirty="0" smtClean="0"/>
              <a:t>John Davenport</a:t>
            </a:r>
          </a:p>
          <a:p>
            <a:r>
              <a:rPr lang="en-US" dirty="0"/>
              <a:t>Kim Durr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332037"/>
            <a:ext cx="4038600" cy="4525963"/>
          </a:xfrm>
        </p:spPr>
        <p:txBody>
          <a:bodyPr/>
          <a:lstStyle/>
          <a:p>
            <a:r>
              <a:rPr lang="en-US" dirty="0" smtClean="0"/>
              <a:t>Dr. Kay </a:t>
            </a:r>
            <a:r>
              <a:rPr lang="en-US" dirty="0" err="1" smtClean="0"/>
              <a:t>Gaehle</a:t>
            </a:r>
            <a:endParaRPr lang="en-US" dirty="0" smtClean="0"/>
          </a:p>
          <a:p>
            <a:r>
              <a:rPr lang="en-US" dirty="0" smtClean="0"/>
              <a:t>Yvonne Jeffries</a:t>
            </a:r>
          </a:p>
          <a:p>
            <a:r>
              <a:rPr lang="en-US" dirty="0" smtClean="0"/>
              <a:t>Virginia Keel</a:t>
            </a:r>
          </a:p>
          <a:p>
            <a:r>
              <a:rPr lang="en-US" dirty="0" smtClean="0"/>
              <a:t>Dr. Martha </a:t>
            </a:r>
            <a:r>
              <a:rPr lang="en-US" dirty="0" err="1" smtClean="0"/>
              <a:t>Latorre</a:t>
            </a:r>
            <a:endParaRPr lang="en-US" dirty="0" smtClean="0"/>
          </a:p>
          <a:p>
            <a:r>
              <a:rPr lang="en-US" dirty="0" smtClean="0"/>
              <a:t>Brian Lotz</a:t>
            </a:r>
          </a:p>
          <a:p>
            <a:r>
              <a:rPr lang="en-US" dirty="0"/>
              <a:t>Dr. Frank </a:t>
            </a:r>
            <a:r>
              <a:rPr lang="en-US" dirty="0" err="1"/>
              <a:t>Lyerla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525963"/>
          </a:xfrm>
        </p:spPr>
        <p:txBody>
          <a:bodyPr/>
          <a:lstStyle/>
          <a:p>
            <a:r>
              <a:rPr lang="en-US" dirty="0"/>
              <a:t>Elizabeth </a:t>
            </a:r>
            <a:r>
              <a:rPr lang="en-US" dirty="0" smtClean="0"/>
              <a:t>Mayfield</a:t>
            </a:r>
          </a:p>
          <a:p>
            <a:r>
              <a:rPr lang="en-US" dirty="0" smtClean="0"/>
              <a:t>Dr. Stephanie </a:t>
            </a:r>
            <a:r>
              <a:rPr lang="en-US" dirty="0" err="1" smtClean="0"/>
              <a:t>McAndrews</a:t>
            </a:r>
            <a:endParaRPr lang="en-US" dirty="0" smtClean="0"/>
          </a:p>
          <a:p>
            <a:r>
              <a:rPr lang="en-US" dirty="0" smtClean="0"/>
              <a:t>Ellen </a:t>
            </a:r>
            <a:r>
              <a:rPr lang="en-US" dirty="0" err="1" smtClean="0"/>
              <a:t>Meisenheimer</a:t>
            </a:r>
            <a:endParaRPr lang="en-US" dirty="0" smtClean="0"/>
          </a:p>
          <a:p>
            <a:r>
              <a:rPr lang="en-US" dirty="0" err="1" smtClean="0"/>
              <a:t>Avonjana</a:t>
            </a:r>
            <a:r>
              <a:rPr lang="en-US" dirty="0" smtClean="0"/>
              <a:t> Moore Thomas</a:t>
            </a:r>
          </a:p>
          <a:p>
            <a:r>
              <a:rPr lang="en-US" dirty="0" smtClean="0"/>
              <a:t>Melissa </a:t>
            </a:r>
            <a:r>
              <a:rPr lang="en-US" dirty="0" err="1" smtClean="0"/>
              <a:t>Ocepek</a:t>
            </a:r>
            <a:endParaRPr lang="en-US" dirty="0" smtClean="0"/>
          </a:p>
          <a:p>
            <a:r>
              <a:rPr lang="en-US" dirty="0"/>
              <a:t>Dr. Laurie </a:t>
            </a:r>
            <a:r>
              <a:rPr lang="en-US" dirty="0" err="1"/>
              <a:t>Puchner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4525963"/>
          </a:xfrm>
        </p:spPr>
        <p:txBody>
          <a:bodyPr/>
          <a:lstStyle/>
          <a:p>
            <a:r>
              <a:rPr lang="en-US" dirty="0"/>
              <a:t>Diane </a:t>
            </a:r>
            <a:r>
              <a:rPr lang="en-US" dirty="0" smtClean="0"/>
              <a:t>Schilling</a:t>
            </a:r>
          </a:p>
          <a:p>
            <a:r>
              <a:rPr lang="en-US" dirty="0" smtClean="0"/>
              <a:t>Sheila Sorrell</a:t>
            </a:r>
          </a:p>
          <a:p>
            <a:r>
              <a:rPr lang="en-US" dirty="0" smtClean="0"/>
              <a:t>Karen Stovall</a:t>
            </a:r>
          </a:p>
          <a:p>
            <a:r>
              <a:rPr lang="en-US" dirty="0" smtClean="0"/>
              <a:t>Brent Vaughn</a:t>
            </a:r>
          </a:p>
          <a:p>
            <a:r>
              <a:rPr lang="en-US" dirty="0" smtClean="0"/>
              <a:t>Dr. Kathy </a:t>
            </a:r>
            <a:r>
              <a:rPr lang="en-US" dirty="0" err="1" smtClean="0"/>
              <a:t>Wanstreet</a:t>
            </a:r>
            <a:endParaRPr lang="en-US" dirty="0" smtClean="0"/>
          </a:p>
          <a:p>
            <a:r>
              <a:rPr lang="en-US" dirty="0" err="1" smtClean="0"/>
              <a:t>Tonica</a:t>
            </a:r>
            <a:r>
              <a:rPr lang="en-US" dirty="0" smtClean="0"/>
              <a:t>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 Year Honorees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Lori Anderson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1242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Admissions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3462"/>
            <a:ext cx="2603276" cy="391102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Kathleen Appleby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3429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Psychology</a:t>
            </a:r>
            <a:br>
              <a:rPr lang="en-US" sz="3200" dirty="0" smtClean="0">
                <a:solidFill>
                  <a:prstClr val="white"/>
                </a:solidFill>
              </a:rPr>
            </a:br>
            <a:r>
              <a:rPr lang="en-US" sz="3200" dirty="0" smtClean="0">
                <a:solidFill>
                  <a:prstClr val="white"/>
                </a:solidFill>
              </a:rPr>
              <a:t>Department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228" y="2722465"/>
            <a:ext cx="36793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St. Louis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76400"/>
            <a:ext cx="2589752" cy="4038600"/>
          </a:xfr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25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29733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en-US" dirty="0" smtClean="0">
                <a:solidFill>
                  <a:srgbClr val="FF0000"/>
                </a:solidFill>
              </a:rPr>
              <a:t>April  </a:t>
            </a:r>
            <a:r>
              <a:rPr lang="en-US" dirty="0" smtClean="0">
                <a:solidFill>
                  <a:srgbClr val="FF0000"/>
                </a:solidFill>
              </a:rPr>
              <a:t>2014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Robbin Butler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en-US" dirty="0" smtClean="0">
                <a:solidFill>
                  <a:srgbClr val="FF0000"/>
                </a:solidFill>
              </a:rPr>
              <a:t>Physics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           </a:t>
            </a:r>
            <a:r>
              <a:rPr lang="en-US" sz="1800" dirty="0" smtClean="0">
                <a:solidFill>
                  <a:srgbClr val="FF0000"/>
                </a:solidFill>
              </a:rPr>
              <a:t>School </a:t>
            </a:r>
            <a:r>
              <a:rPr lang="en-US" sz="1800" dirty="0" smtClean="0">
                <a:solidFill>
                  <a:srgbClr val="FF0000"/>
                </a:solidFill>
              </a:rPr>
              <a:t>of Dental Medicine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May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Anne Moore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School of Education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52007"/>
            <a:ext cx="2577331" cy="301057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07035"/>
            <a:ext cx="2284434" cy="285554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Karen Ash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2971800"/>
            <a:ext cx="259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Housing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8478"/>
            <a:ext cx="2764155" cy="415272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560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Todd Bartholomew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72153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Morris University Center Administration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2561035" cy="384756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664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Debbie </a:t>
            </a:r>
            <a:r>
              <a:rPr lang="en-US" dirty="0" err="1" smtClean="0"/>
              <a:t>Brueggemann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28956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Business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2536031" cy="3810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094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Emma Christensen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743200"/>
            <a:ext cx="259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Advancement Services &amp; Foundation Operations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53045"/>
            <a:ext cx="3066383" cy="37338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406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Cindy </a:t>
            </a:r>
            <a:r>
              <a:rPr lang="en-US" dirty="0" err="1" smtClean="0"/>
              <a:t>Cobetto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3134591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Educational Outreach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70284"/>
            <a:ext cx="2609456" cy="392031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964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Catherine </a:t>
            </a:r>
            <a:r>
              <a:rPr lang="en-US" dirty="0" err="1" smtClean="0"/>
              <a:t>Daus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160222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Psychology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39977"/>
            <a:ext cx="4648200" cy="355877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12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Phillip </a:t>
            </a:r>
            <a:r>
              <a:rPr lang="en-US" dirty="0" err="1" smtClean="0"/>
              <a:t>Eibeck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797629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</a:t>
            </a:r>
          </a:p>
          <a:p>
            <a:pPr algn="ctr"/>
            <a:r>
              <a:rPr lang="en-US" sz="3200" dirty="0" smtClean="0"/>
              <a:t>Aid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2637472" cy="39624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642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Cathy </a:t>
            </a:r>
            <a:r>
              <a:rPr lang="en-US" dirty="0" err="1" smtClean="0"/>
              <a:t>Foland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31242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 Bursar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19709"/>
            <a:ext cx="2586752" cy="38862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104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Carole Frick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28956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Historical Studies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52600"/>
            <a:ext cx="3017044" cy="3810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633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Darleen Harmon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0480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Campus Recreation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33600"/>
            <a:ext cx="4650704" cy="309562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992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June 2014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Jeanette </a:t>
            </a:r>
            <a:r>
              <a:rPr lang="en-US" dirty="0" err="1" smtClean="0"/>
              <a:t>Parmenter</a:t>
            </a:r>
            <a:endParaRPr lang="en-US" dirty="0"/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Office of Human Resources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6612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July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66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No Recipient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098" name="Picture 2" descr="EmployeeOfTheMonth-JeanetteParmen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90800"/>
            <a:ext cx="2343150" cy="312420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2743200"/>
            <a:ext cx="215930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5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Kathy Ketchum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2719251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Primary Care/Health Systems Nursing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1" y="1808018"/>
            <a:ext cx="2709931" cy="407125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31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Charles King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1242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University Services to East St. Louis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83996"/>
            <a:ext cx="4876800" cy="324612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186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Heather Kniffel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85447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Marketing &amp; Communications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09800"/>
            <a:ext cx="4990105" cy="332095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254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Patricia Koehne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7432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</a:t>
            </a:r>
          </a:p>
          <a:p>
            <a:pPr algn="ctr"/>
            <a:r>
              <a:rPr lang="en-US" sz="3200" dirty="0" smtClean="0"/>
              <a:t>Nursing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65" y="1828800"/>
            <a:ext cx="3126581" cy="3810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25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Kevin </a:t>
            </a:r>
            <a:r>
              <a:rPr lang="en-US" dirty="0" err="1" smtClean="0"/>
              <a:t>Krajniak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3871" y="29718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Biological Sciences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4" y="1828800"/>
            <a:ext cx="3657600" cy="367598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76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Rita </a:t>
            </a:r>
            <a:r>
              <a:rPr lang="en-US" dirty="0" err="1" smtClean="0"/>
              <a:t>Lesemann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3048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Lovejoy Library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2714625" cy="407831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0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Brenda </a:t>
            </a:r>
            <a:r>
              <a:rPr lang="en-US" dirty="0" err="1" smtClean="0"/>
              <a:t>Mackel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188" y="3200400"/>
            <a:ext cx="2513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72810"/>
            <a:ext cx="2535555" cy="380928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448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Yukiko May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2332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Mathematics &amp; Statistics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24" y="1828800"/>
            <a:ext cx="2586752" cy="38862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661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Cheryl </a:t>
            </a:r>
            <a:r>
              <a:rPr lang="en-US" dirty="0" err="1" smtClean="0"/>
              <a:t>Meikamp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28956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</a:t>
            </a:r>
          </a:p>
          <a:p>
            <a:pPr algn="ctr"/>
            <a:r>
              <a:rPr lang="en-US" sz="3200" dirty="0" smtClean="0"/>
              <a:t>Bursar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1781263"/>
            <a:ext cx="2714625" cy="407831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837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Terry Meredith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895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9" y="1905000"/>
            <a:ext cx="3276410" cy="37338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3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29733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>
                <a:solidFill>
                  <a:srgbClr val="FF0000"/>
                </a:solidFill>
              </a:rPr>
              <a:t>August 2014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87456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err="1" smtClean="0"/>
              <a:t>Starla</a:t>
            </a:r>
            <a:r>
              <a:rPr lang="en-US" dirty="0" smtClean="0"/>
              <a:t> Nixon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       Purchasing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September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847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Anne Hunter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    Library &amp; Information Services Administration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37" y="2891480"/>
            <a:ext cx="2133600" cy="293564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2695575" cy="28575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Laura Million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2766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Information Technology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30427"/>
            <a:ext cx="3895450" cy="336956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320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Bill </a:t>
            </a:r>
            <a:r>
              <a:rPr lang="en-US" dirty="0" err="1" smtClean="0"/>
              <a:t>Misiak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164" y="28956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Human Resources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2713434" cy="407652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17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Almetta</a:t>
            </a:r>
            <a:r>
              <a:rPr lang="en-US" dirty="0" smtClean="0"/>
              <a:t> Mosby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</a:t>
            </a:r>
            <a:r>
              <a:rPr lang="en-US" dirty="0">
                <a:solidFill>
                  <a:srgbClr val="FF0000"/>
                </a:solidFill>
              </a:rPr>
              <a:t>Years of Service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196046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Health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76400"/>
            <a:ext cx="2687479" cy="403752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923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Danita Mumphard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8956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Academic Advising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27" y="1676400"/>
            <a:ext cx="2790825" cy="419278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522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Kenn</a:t>
            </a:r>
            <a:r>
              <a:rPr lang="en-US" dirty="0" smtClean="0"/>
              <a:t> Neher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28956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Vice Chancellor for Administration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2" y="1752600"/>
            <a:ext cx="2732258" cy="410480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73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Nancy Newman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126821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</a:t>
            </a:r>
          </a:p>
          <a:p>
            <a:pPr algn="ctr"/>
            <a:r>
              <a:rPr lang="en-US" sz="3200" dirty="0" smtClean="0"/>
              <a:t>Nursing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85125"/>
            <a:ext cx="2712482" cy="407509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873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Alicia Parker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0612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University Services to East St. Louis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81200"/>
            <a:ext cx="4596190" cy="36195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64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Elva Ross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28194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University Services to East St. Louis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758"/>
            <a:ext cx="2867025" cy="43072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049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Bruce Rotter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9337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05000"/>
            <a:ext cx="2562224" cy="384935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12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Laura Scaturro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988963"/>
            <a:ext cx="2514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Lovejoy Library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70" y="1662235"/>
            <a:ext cx="2667608" cy="400767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286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02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FF0000"/>
                </a:solidFill>
              </a:rPr>
              <a:t>      October </a:t>
            </a:r>
            <a:r>
              <a:rPr lang="en-US" dirty="0" smtClean="0">
                <a:solidFill>
                  <a:srgbClr val="FF0000"/>
                </a:solidFill>
              </a:rPr>
              <a:t>2014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764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Sheryl </a:t>
            </a:r>
            <a:r>
              <a:rPr lang="en-US" dirty="0" err="1" smtClean="0"/>
              <a:t>Lauth</a:t>
            </a:r>
            <a:endParaRPr lang="en-US" dirty="0" smtClean="0"/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Information Technology Services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November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764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Linda Miller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  Educational Leadership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90800"/>
            <a:ext cx="2980785" cy="317615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3007437" cy="317961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Jill Schaefer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971800"/>
            <a:ext cx="2666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34034"/>
            <a:ext cx="2692581" cy="404519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39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Holly Schott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8194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Information Technology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852833" cy="3874816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885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Wendy Shaw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9818" y="2988507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College of Arts &amp; Sciences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54038"/>
            <a:ext cx="2675573" cy="4038599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1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Dawn Snyder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7432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Morris University Center Administration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1" y="1752600"/>
            <a:ext cx="2637473" cy="39624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989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Patty Take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959361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Information Technology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01091"/>
            <a:ext cx="2586752" cy="38862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119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Janice Triplett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959361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St. Louis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2738914" cy="41148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116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Eric Voss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943600" y="313112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Chemistry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00232"/>
            <a:ext cx="4856581" cy="321748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321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LaShonda Walker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997308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Information Technology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11240"/>
            <a:ext cx="4419600" cy="294179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415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Judy Zimmerman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1242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Social 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13562"/>
            <a:ext cx="4421389" cy="294298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6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25 Year Honorees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December </a:t>
            </a:r>
            <a:r>
              <a:rPr lang="en-US" dirty="0" smtClean="0">
                <a:solidFill>
                  <a:srgbClr val="FF0000"/>
                </a:solidFill>
              </a:rPr>
              <a:t>2014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Jackie Warren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      University Housing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January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7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David </a:t>
            </a:r>
            <a:r>
              <a:rPr lang="en-US" dirty="0" err="1" smtClean="0"/>
              <a:t>Kries</a:t>
            </a:r>
            <a:endParaRPr lang="en-US" dirty="0" smtClean="0"/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Facilities Management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3141051" cy="314754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L. Miller, October Employee of the Mon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2523186" cy="3242492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Laura </a:t>
            </a:r>
            <a:r>
              <a:rPr lang="en-US" dirty="0" err="1" smtClean="0"/>
              <a:t>Bernaix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</a:t>
            </a:r>
          </a:p>
          <a:p>
            <a:pPr algn="ctr"/>
            <a:r>
              <a:rPr lang="en-US" sz="3200" dirty="0" smtClean="0"/>
              <a:t>Of</a:t>
            </a:r>
          </a:p>
          <a:p>
            <a:pPr algn="ctr"/>
            <a:r>
              <a:rPr lang="en-US" sz="3200" dirty="0" smtClean="0"/>
              <a:t> Nursing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28800"/>
            <a:ext cx="2637711" cy="396275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45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Belinda Carstens-Wickham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Foreign Languages &amp; Literature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54" y="2133600"/>
            <a:ext cx="4352073" cy="3345656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69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Emmanuel </a:t>
            </a:r>
            <a:r>
              <a:rPr lang="en-US" dirty="0" err="1" smtClean="0"/>
              <a:t>Eneyo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703462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Mechanical &amp; </a:t>
            </a:r>
          </a:p>
          <a:p>
            <a:pPr algn="ctr"/>
            <a:r>
              <a:rPr lang="en-US" sz="3200" dirty="0" smtClean="0"/>
              <a:t>Industrial Engineering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2638424" cy="3963829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501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Eric Hess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Intercollegiate Athletics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34" y="1828800"/>
            <a:ext cx="2695175" cy="379268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010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Willa Johnson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Services to East St. Louis</a:t>
            </a:r>
            <a:endParaRPr lang="en-US" sz="3200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366716"/>
            <a:ext cx="5024846" cy="2627428"/>
          </a:xfr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426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Loretta Jones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8707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University Services to East St. Louis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00250"/>
            <a:ext cx="3479078" cy="35433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997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Nanette </a:t>
            </a:r>
            <a:r>
              <a:rPr lang="en-US" dirty="0" err="1" smtClean="0"/>
              <a:t>Markovitch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895600"/>
            <a:ext cx="281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Morris University Center Administration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05000"/>
            <a:ext cx="2536032" cy="3810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21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Linda Marvin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69058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Construction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21" y="1772633"/>
            <a:ext cx="2637473" cy="39624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456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Jodi Olson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 Registrar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8800"/>
            <a:ext cx="2586752" cy="38862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44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Linda Skelton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245" y="2720245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Research </a:t>
            </a:r>
          </a:p>
          <a:p>
            <a:pPr algn="ctr"/>
            <a:r>
              <a:rPr lang="en-US" sz="3200" dirty="0" smtClean="0"/>
              <a:t>&amp;</a:t>
            </a:r>
          </a:p>
          <a:p>
            <a:pPr algn="ctr"/>
            <a:r>
              <a:rPr lang="en-US" sz="3200" dirty="0" smtClean="0"/>
              <a:t> Projects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8800"/>
            <a:ext cx="2559324" cy="384499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631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752600" y="228600"/>
            <a:ext cx="5486400" cy="1676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Employees of the Month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February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2015</a:t>
            </a:r>
          </a:p>
          <a:p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1524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Beth Weeks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School of Education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tcrowde\AppData\Local\Microsoft\Windows\Temporary Internet Files\Content.Outlook\HNOZKLF6\Beth Wee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173" y="2590800"/>
            <a:ext cx="2238103" cy="3176089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 </a:t>
            </a:r>
            <a:r>
              <a:rPr lang="en-US" dirty="0" err="1" smtClean="0"/>
              <a:t>Wellen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Education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05000"/>
            <a:ext cx="2536031" cy="3810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953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Jill Yates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54" y="1828800"/>
            <a:ext cx="2534171" cy="380720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035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Denise York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18798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Admissions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00957"/>
            <a:ext cx="2485310" cy="37338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120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Tony </a:t>
            </a:r>
            <a:r>
              <a:rPr lang="en-US" dirty="0" err="1" smtClean="0"/>
              <a:t>Zillen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187987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31096"/>
            <a:ext cx="2789634" cy="4191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127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30 Year Honorees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Therese Dickman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30480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Lovejoy Library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4231"/>
            <a:ext cx="3695700" cy="352477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029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Tamara </a:t>
            </a:r>
            <a:r>
              <a:rPr lang="en-US" dirty="0" err="1" smtClean="0"/>
              <a:t>Foiles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744615"/>
            <a:ext cx="2571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2986659" cy="39624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789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Carla </a:t>
            </a:r>
            <a:r>
              <a:rPr lang="en-US" dirty="0" err="1" smtClean="0"/>
              <a:t>Micheletto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169373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Psychology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33600"/>
            <a:ext cx="4765183" cy="317182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267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Lisa Scheldt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2895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67477"/>
            <a:ext cx="2638425" cy="396383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69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45 Year Honoree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1676400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Chancellor Julie Furst-Bowe’s </a:t>
            </a:r>
          </a:p>
          <a:p>
            <a:pPr algn="ctr"/>
            <a:r>
              <a:rPr lang="en-US" sz="4000" dirty="0" smtClean="0"/>
              <a:t>2015 Service Awards </a:t>
            </a:r>
          </a:p>
          <a:p>
            <a:pPr algn="ctr"/>
            <a:r>
              <a:rPr lang="en-US" sz="4000" dirty="0" smtClean="0"/>
              <a:t>Address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80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Timothy Patrick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45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3429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Chemistry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1803259"/>
            <a:ext cx="2638425" cy="396383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04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0264" y="685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Congratulations to all </a:t>
            </a:r>
          </a:p>
          <a:p>
            <a:pPr algn="ctr"/>
            <a:r>
              <a:rPr lang="en-US" sz="8000" dirty="0" smtClean="0"/>
              <a:t>Honorees!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815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10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7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UE Slide Master - Institutiona_Wh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SIUE Slide Master - Institutiona_Whitel</Template>
  <TotalTime>7362</TotalTime>
  <Words>678</Words>
  <Application>Microsoft Office PowerPoint</Application>
  <PresentationFormat>On-screen Show (4:3)</PresentationFormat>
  <Paragraphs>261</Paragraphs>
  <Slides>81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SIUE Slide Master - Institutiona_Whitel</vt:lpstr>
      <vt:lpstr>PowerPoint Presentation</vt:lpstr>
      <vt:lpstr>Employees of the Month</vt:lpstr>
      <vt:lpstr>Employees of the Month</vt:lpstr>
      <vt:lpstr>Employees of the Month</vt:lpstr>
      <vt:lpstr>Employees of the Month</vt:lpstr>
      <vt:lpstr>Employees of the Month</vt:lpstr>
      <vt:lpstr>PowerPoint Presentation</vt:lpstr>
      <vt:lpstr>PowerPoint Presentation</vt:lpstr>
      <vt:lpstr>  </vt:lpstr>
      <vt:lpstr>Group 1  10 Year Honorees</vt:lpstr>
      <vt:lpstr>Group 2 10 Year Honorees</vt:lpstr>
      <vt:lpstr>Group 3 10 Year Honorees</vt:lpstr>
      <vt:lpstr>Group 4 10 Year Honorees</vt:lpstr>
      <vt:lpstr>PowerPoint Presentation</vt:lpstr>
      <vt:lpstr>Group 1 15 Year Honorees</vt:lpstr>
      <vt:lpstr>Group 2 15 Year Honorees </vt:lpstr>
      <vt:lpstr>20 Year Honorees</vt:lpstr>
      <vt:lpstr>Lori Anderson 20 Years of Service </vt:lpstr>
      <vt:lpstr> Kathleen Appleby 20 Years of Service </vt:lpstr>
      <vt:lpstr>Karen Ash 20 Years of Service</vt:lpstr>
      <vt:lpstr>Todd Bartholomew 20 Years of Service</vt:lpstr>
      <vt:lpstr>Debbie Brueggemann 20 Years of Service</vt:lpstr>
      <vt:lpstr>Emma Christensen 20 Years of Service</vt:lpstr>
      <vt:lpstr>Cindy Cobetto 20 Years of Service</vt:lpstr>
      <vt:lpstr>Dr. Catherine Daus 20 Years of Service</vt:lpstr>
      <vt:lpstr>Phillip Eibeck 20 Years of Service</vt:lpstr>
      <vt:lpstr> Cathy Foland 20 Years of Service</vt:lpstr>
      <vt:lpstr>Dr. Carole Frick 20 Years of Service</vt:lpstr>
      <vt:lpstr>Darleen Harmon 20 Years of Service</vt:lpstr>
      <vt:lpstr>Dr. Kathy Ketchum 20 Years of Service</vt:lpstr>
      <vt:lpstr>Charles King 20 Years of Service</vt:lpstr>
      <vt:lpstr>Heather Kniffel 20 Years of Service</vt:lpstr>
      <vt:lpstr>Patricia Koehne 20 Years of Service</vt:lpstr>
      <vt:lpstr>Dr. Kevin Krajniak 20 Years of Service</vt:lpstr>
      <vt:lpstr>Rita Lesemann 20 Years of Service</vt:lpstr>
      <vt:lpstr>Brenda Mackel 20 Years of Service</vt:lpstr>
      <vt:lpstr>Yukiko May 20 Years of Service</vt:lpstr>
      <vt:lpstr>Cheryl Meikamp 20 Years of Service</vt:lpstr>
      <vt:lpstr>Terry Meredith 20 Years of Service</vt:lpstr>
      <vt:lpstr>Laura Million 20 Years of Service</vt:lpstr>
      <vt:lpstr>Bill Misiak 20 Years of Service</vt:lpstr>
      <vt:lpstr>Almetta Mosby 20 Years of Service</vt:lpstr>
      <vt:lpstr>Danita Mumphard 20 Years of Service</vt:lpstr>
      <vt:lpstr>Kenn Neher 20 Years of Service</vt:lpstr>
      <vt:lpstr>Nancy Newman 20 Years of Service</vt:lpstr>
      <vt:lpstr>Alicia Parker 20 Years of Service</vt:lpstr>
      <vt:lpstr>Elva Ross 20 Years of Service</vt:lpstr>
      <vt:lpstr>Dr. Bruce Rotter 20 Years of Service</vt:lpstr>
      <vt:lpstr>Laura Scaturro 20 Years of Service</vt:lpstr>
      <vt:lpstr>Jill Schaefer 20 Years of Service</vt:lpstr>
      <vt:lpstr>Holly Schott 20 Years of Service</vt:lpstr>
      <vt:lpstr>Dr. Wendy Shaw 20 Years of Service</vt:lpstr>
      <vt:lpstr>Dawn Snyder 20 Years of Service</vt:lpstr>
      <vt:lpstr>Patty Take 20 Years of Service</vt:lpstr>
      <vt:lpstr>Janice Triplett 20 Years of Service</vt:lpstr>
      <vt:lpstr>Dr. Eric Voss 20 Years of Service</vt:lpstr>
      <vt:lpstr>LaShonda Walker 20 Years of Service</vt:lpstr>
      <vt:lpstr>Judy Zimmerman 20 Years of Service</vt:lpstr>
      <vt:lpstr>25 Year Honorees</vt:lpstr>
      <vt:lpstr>Dr. Laura Bernaix 25 Years of Service</vt:lpstr>
      <vt:lpstr>Dr. Belinda Carstens-Wickham 25 Years of Service</vt:lpstr>
      <vt:lpstr>Dr. Emmanuel Eneyo 25 Years of Service</vt:lpstr>
      <vt:lpstr>Eric Hess 25 Years of Service</vt:lpstr>
      <vt:lpstr>Willa Johnson 25 Years of Service</vt:lpstr>
      <vt:lpstr>Loretta Jones 25 Years of Service</vt:lpstr>
      <vt:lpstr>Nanette Markovitch 25 Years of Service</vt:lpstr>
      <vt:lpstr>Linda Marvin 25 Years of Service</vt:lpstr>
      <vt:lpstr>Jodi Olson 25 Years of Service</vt:lpstr>
      <vt:lpstr>Linda Skelton 25 Years of Service</vt:lpstr>
      <vt:lpstr>Pat Wellen 25 Years of Service</vt:lpstr>
      <vt:lpstr>Jill Yates 25 Years of Service</vt:lpstr>
      <vt:lpstr>Denise York 25 Years of Service</vt:lpstr>
      <vt:lpstr>Tony Zillen 25 Years of Service</vt:lpstr>
      <vt:lpstr>30 Year Honorees</vt:lpstr>
      <vt:lpstr>Therese Dickman 30 Years of Service</vt:lpstr>
      <vt:lpstr>Tamara Foiles 30 Years of Service</vt:lpstr>
      <vt:lpstr>Carla Micheletto 30 Years of Service</vt:lpstr>
      <vt:lpstr>Lisa Scheldt 30 Years of Service</vt:lpstr>
      <vt:lpstr>45 Year Honoree</vt:lpstr>
      <vt:lpstr>Dr. Timothy Patrick 45 Years of Service</vt:lpstr>
      <vt:lpstr>PowerPoint Presentation</vt:lpstr>
    </vt:vector>
  </TitlesOfParts>
  <Company>Southern Illinois University Edwardsville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dbayne</dc:creator>
  <cp:lastModifiedBy>Tayanna Crowder</cp:lastModifiedBy>
  <cp:revision>511</cp:revision>
  <dcterms:created xsi:type="dcterms:W3CDTF">2012-03-12T21:03:46Z</dcterms:created>
  <dcterms:modified xsi:type="dcterms:W3CDTF">2015-03-09T14:57:26Z</dcterms:modified>
</cp:coreProperties>
</file>