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72"/>
  </p:handoutMasterIdLst>
  <p:sldIdLst>
    <p:sldId id="256" r:id="rId2"/>
    <p:sldId id="331" r:id="rId3"/>
    <p:sldId id="333" r:id="rId4"/>
    <p:sldId id="332" r:id="rId5"/>
    <p:sldId id="334" r:id="rId6"/>
    <p:sldId id="336" r:id="rId7"/>
    <p:sldId id="335" r:id="rId8"/>
    <p:sldId id="344" r:id="rId9"/>
    <p:sldId id="259" r:id="rId10"/>
    <p:sldId id="338" r:id="rId11"/>
    <p:sldId id="339" r:id="rId12"/>
    <p:sldId id="340" r:id="rId13"/>
    <p:sldId id="258" r:id="rId14"/>
    <p:sldId id="341" r:id="rId15"/>
    <p:sldId id="343" r:id="rId16"/>
    <p:sldId id="342" r:id="rId17"/>
    <p:sldId id="257" r:id="rId18"/>
    <p:sldId id="260" r:id="rId19"/>
    <p:sldId id="261" r:id="rId20"/>
    <p:sldId id="262" r:id="rId21"/>
    <p:sldId id="346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80" r:id="rId34"/>
    <p:sldId id="274" r:id="rId35"/>
    <p:sldId id="281" r:id="rId36"/>
    <p:sldId id="275" r:id="rId37"/>
    <p:sldId id="276" r:id="rId38"/>
    <p:sldId id="277" r:id="rId39"/>
    <p:sldId id="278" r:id="rId40"/>
    <p:sldId id="345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347" r:id="rId50"/>
    <p:sldId id="290" r:id="rId51"/>
    <p:sldId id="348" r:id="rId52"/>
    <p:sldId id="291" r:id="rId53"/>
    <p:sldId id="292" r:id="rId54"/>
    <p:sldId id="293" r:id="rId55"/>
    <p:sldId id="294" r:id="rId56"/>
    <p:sldId id="295" r:id="rId57"/>
    <p:sldId id="296" r:id="rId58"/>
    <p:sldId id="298" r:id="rId59"/>
    <p:sldId id="299" r:id="rId60"/>
    <p:sldId id="300" r:id="rId61"/>
    <p:sldId id="301" r:id="rId62"/>
    <p:sldId id="303" r:id="rId63"/>
    <p:sldId id="302" r:id="rId64"/>
    <p:sldId id="304" r:id="rId65"/>
    <p:sldId id="305" r:id="rId66"/>
    <p:sldId id="306" r:id="rId67"/>
    <p:sldId id="307" r:id="rId68"/>
    <p:sldId id="308" r:id="rId69"/>
    <p:sldId id="309" r:id="rId70"/>
    <p:sldId id="337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74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4A62D-8AE1-491D-A2DD-B700C213557F}" type="datetimeFigureOut">
              <a:rPr lang="en-US" smtClean="0"/>
              <a:pPr/>
              <a:t>4/1/2014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539E2-8063-4FE9-A26A-91997E88D7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07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EdwardsvilleWrdmrk_K_4C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09900" y="6096000"/>
            <a:ext cx="3124200" cy="5763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62000" y="2057400"/>
            <a:ext cx="7772400" cy="14700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2014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Service Awards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95400" y="34290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1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332037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Dr. Alicia Alexander</a:t>
            </a:r>
            <a:endParaRPr lang="en-US" dirty="0"/>
          </a:p>
          <a:p>
            <a:r>
              <a:rPr lang="en-US" dirty="0" smtClean="0"/>
              <a:t>Amanda </a:t>
            </a:r>
            <a:r>
              <a:rPr lang="en-US" dirty="0" err="1" smtClean="0"/>
              <a:t>Armon</a:t>
            </a:r>
            <a:endParaRPr lang="en-US" dirty="0"/>
          </a:p>
          <a:p>
            <a:r>
              <a:rPr lang="en-US" dirty="0" smtClean="0"/>
              <a:t>Karen </a:t>
            </a:r>
            <a:r>
              <a:rPr lang="en-US" dirty="0" err="1" smtClean="0"/>
              <a:t>Bassimer</a:t>
            </a:r>
            <a:endParaRPr lang="en-US" dirty="0"/>
          </a:p>
          <a:p>
            <a:r>
              <a:rPr lang="en-US" dirty="0" smtClean="0"/>
              <a:t>Keith </a:t>
            </a:r>
            <a:r>
              <a:rPr lang="en-US" dirty="0" err="1"/>
              <a:t>Becherer</a:t>
            </a:r>
            <a:endParaRPr lang="en-US" dirty="0"/>
          </a:p>
          <a:p>
            <a:r>
              <a:rPr lang="en-US" dirty="0" smtClean="0"/>
              <a:t>Mary  </a:t>
            </a:r>
            <a:r>
              <a:rPr lang="en-US" dirty="0" err="1"/>
              <a:t>Billops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24400" y="2321646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Paula </a:t>
            </a:r>
            <a:r>
              <a:rPr lang="en-US" dirty="0" err="1" smtClean="0"/>
              <a:t>Birke</a:t>
            </a:r>
            <a:endParaRPr lang="en-US" dirty="0"/>
          </a:p>
          <a:p>
            <a:r>
              <a:rPr lang="en-US" dirty="0" smtClean="0"/>
              <a:t>Phillip Brown</a:t>
            </a:r>
            <a:endParaRPr lang="en-US" dirty="0"/>
          </a:p>
          <a:p>
            <a:r>
              <a:rPr lang="en-US" dirty="0" smtClean="0"/>
              <a:t>Carl  Bryan</a:t>
            </a:r>
            <a:endParaRPr lang="en-US" dirty="0"/>
          </a:p>
          <a:p>
            <a:r>
              <a:rPr lang="en-US" dirty="0" smtClean="0"/>
              <a:t>Todd  Burrell</a:t>
            </a:r>
            <a:endParaRPr lang="en-US" dirty="0"/>
          </a:p>
          <a:p>
            <a:r>
              <a:rPr lang="en-US" dirty="0" smtClean="0"/>
              <a:t>Dr. </a:t>
            </a:r>
            <a:r>
              <a:rPr lang="en-US" dirty="0" err="1"/>
              <a:t>Riza</a:t>
            </a:r>
            <a:r>
              <a:rPr lang="en-US" dirty="0"/>
              <a:t> </a:t>
            </a:r>
            <a:r>
              <a:rPr lang="en-US" dirty="0" err="1" smtClean="0"/>
              <a:t>Demirer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4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2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2332037"/>
            <a:ext cx="4114800" cy="4525963"/>
          </a:xfrm>
        </p:spPr>
        <p:txBody>
          <a:bodyPr/>
          <a:lstStyle/>
          <a:p>
            <a:r>
              <a:rPr lang="en-US" dirty="0" smtClean="0"/>
              <a:t>Dr. P. Dirks-</a:t>
            </a:r>
            <a:r>
              <a:rPr lang="en-US" dirty="0" err="1" smtClean="0"/>
              <a:t>Linhorst</a:t>
            </a:r>
            <a:endParaRPr lang="en-US" dirty="0"/>
          </a:p>
          <a:p>
            <a:r>
              <a:rPr lang="en-US" dirty="0" err="1" smtClean="0"/>
              <a:t>Leasa</a:t>
            </a:r>
            <a:r>
              <a:rPr lang="en-US" dirty="0"/>
              <a:t> </a:t>
            </a:r>
            <a:r>
              <a:rPr lang="en-US" dirty="0" smtClean="0"/>
              <a:t>Ferry</a:t>
            </a:r>
            <a:endParaRPr lang="en-US" dirty="0"/>
          </a:p>
          <a:p>
            <a:r>
              <a:rPr lang="en-US" dirty="0"/>
              <a:t>Dylan </a:t>
            </a:r>
            <a:r>
              <a:rPr lang="en-US" dirty="0" err="1" smtClean="0"/>
              <a:t>Gither</a:t>
            </a:r>
            <a:endParaRPr lang="en-US" dirty="0"/>
          </a:p>
          <a:p>
            <a:r>
              <a:rPr lang="en-US" dirty="0" smtClean="0"/>
              <a:t>Dean </a:t>
            </a:r>
            <a:r>
              <a:rPr lang="en-US" dirty="0" err="1" smtClean="0"/>
              <a:t>Gireesh</a:t>
            </a:r>
            <a:r>
              <a:rPr lang="en-US" dirty="0" smtClean="0"/>
              <a:t> </a:t>
            </a:r>
            <a:r>
              <a:rPr lang="en-US" dirty="0" err="1" smtClean="0"/>
              <a:t>Gupchup</a:t>
            </a:r>
            <a:endParaRPr lang="en-US" dirty="0"/>
          </a:p>
          <a:p>
            <a:r>
              <a:rPr lang="en-US" dirty="0"/>
              <a:t>Frank </a:t>
            </a:r>
            <a:r>
              <a:rPr lang="en-US" dirty="0" smtClean="0"/>
              <a:t>Hanes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24400" y="2332037"/>
            <a:ext cx="4038600" cy="4525963"/>
          </a:xfrm>
        </p:spPr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Elza</a:t>
            </a:r>
            <a:r>
              <a:rPr lang="en-US" dirty="0" smtClean="0"/>
              <a:t> </a:t>
            </a:r>
            <a:r>
              <a:rPr lang="en-US" dirty="0" err="1" smtClean="0"/>
              <a:t>Ibroscheva</a:t>
            </a:r>
            <a:endParaRPr lang="en-US" dirty="0"/>
          </a:p>
          <a:p>
            <a:r>
              <a:rPr lang="en-US" dirty="0" smtClean="0"/>
              <a:t>Anne </a:t>
            </a:r>
            <a:r>
              <a:rPr lang="en-US" dirty="0" err="1" smtClean="0"/>
              <a:t>Kates</a:t>
            </a:r>
            <a:endParaRPr lang="en-US" dirty="0"/>
          </a:p>
          <a:p>
            <a:r>
              <a:rPr lang="en-US" dirty="0"/>
              <a:t>Christopher </a:t>
            </a:r>
            <a:r>
              <a:rPr lang="en-US" dirty="0" err="1" smtClean="0"/>
              <a:t>Knetzer</a:t>
            </a:r>
            <a:endParaRPr lang="en-US" dirty="0"/>
          </a:p>
          <a:p>
            <a:r>
              <a:rPr lang="en-US" dirty="0"/>
              <a:t>Katherine Ledford</a:t>
            </a:r>
          </a:p>
          <a:p>
            <a:r>
              <a:rPr lang="en-US" dirty="0" smtClean="0"/>
              <a:t>Dr. Mark </a:t>
            </a:r>
            <a:r>
              <a:rPr lang="en-US" dirty="0" err="1" smtClean="0"/>
              <a:t>Luer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3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2312443"/>
            <a:ext cx="4038600" cy="4525963"/>
          </a:xfrm>
        </p:spPr>
        <p:txBody>
          <a:bodyPr/>
          <a:lstStyle/>
          <a:p>
            <a:r>
              <a:rPr lang="en-US" dirty="0"/>
              <a:t>Edward </a:t>
            </a:r>
            <a:r>
              <a:rPr lang="en-US" dirty="0" err="1" smtClean="0"/>
              <a:t>Matecki</a:t>
            </a:r>
            <a:endParaRPr lang="en-US" dirty="0"/>
          </a:p>
          <a:p>
            <a:r>
              <a:rPr lang="en-US" dirty="0"/>
              <a:t>Gail </a:t>
            </a:r>
            <a:r>
              <a:rPr lang="en-US" dirty="0" err="1" smtClean="0"/>
              <a:t>Munneke</a:t>
            </a:r>
            <a:endParaRPr lang="en-US" dirty="0"/>
          </a:p>
          <a:p>
            <a:r>
              <a:rPr lang="en-US" dirty="0" smtClean="0"/>
              <a:t>Dr. Sally Perry</a:t>
            </a:r>
            <a:endParaRPr lang="en-US" dirty="0"/>
          </a:p>
          <a:p>
            <a:r>
              <a:rPr lang="en-US" dirty="0" smtClean="0"/>
              <a:t>Sherry </a:t>
            </a:r>
            <a:r>
              <a:rPr lang="en-US" dirty="0" err="1" smtClean="0"/>
              <a:t>Pomatto</a:t>
            </a:r>
            <a:endParaRPr lang="en-US" dirty="0"/>
          </a:p>
          <a:p>
            <a:r>
              <a:rPr lang="en-US" dirty="0"/>
              <a:t>Reginald Randolph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2332037"/>
            <a:ext cx="4038600" cy="4525963"/>
          </a:xfrm>
        </p:spPr>
        <p:txBody>
          <a:bodyPr/>
          <a:lstStyle/>
          <a:p>
            <a:r>
              <a:rPr lang="en-US" dirty="0" smtClean="0"/>
              <a:t>Trisha Simmons</a:t>
            </a:r>
            <a:endParaRPr lang="en-US" dirty="0"/>
          </a:p>
          <a:p>
            <a:r>
              <a:rPr lang="en-US" dirty="0"/>
              <a:t>Frances </a:t>
            </a:r>
            <a:r>
              <a:rPr lang="en-US" dirty="0" smtClean="0"/>
              <a:t>Tompkins</a:t>
            </a:r>
            <a:endParaRPr lang="en-US" dirty="0"/>
          </a:p>
          <a:p>
            <a:r>
              <a:rPr lang="en-US" dirty="0"/>
              <a:t>Diana </a:t>
            </a:r>
            <a:r>
              <a:rPr lang="en-US" dirty="0" smtClean="0"/>
              <a:t>Ward</a:t>
            </a:r>
            <a:endParaRPr lang="en-US" dirty="0"/>
          </a:p>
          <a:p>
            <a:r>
              <a:rPr lang="en-US" dirty="0"/>
              <a:t>Ned </a:t>
            </a:r>
            <a:r>
              <a:rPr lang="en-US" dirty="0" err="1" smtClean="0"/>
              <a:t>Zini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15 Year</a:t>
            </a:r>
          </a:p>
          <a:p>
            <a:pPr marL="0" indent="0" algn="ctr">
              <a:buNone/>
            </a:pPr>
            <a:r>
              <a:rPr lang="en-US" sz="7200" dirty="0" smtClean="0"/>
              <a:t>Service Award</a:t>
            </a:r>
          </a:p>
          <a:p>
            <a:pPr marL="0" indent="0" algn="ctr">
              <a:buNone/>
            </a:pPr>
            <a:r>
              <a:rPr lang="en-US" sz="7200" dirty="0" smtClean="0"/>
              <a:t>Honorees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4424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1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332037"/>
            <a:ext cx="4038600" cy="4525963"/>
          </a:xfrm>
        </p:spPr>
        <p:txBody>
          <a:bodyPr/>
          <a:lstStyle/>
          <a:p>
            <a:r>
              <a:rPr lang="en-US" dirty="0" smtClean="0"/>
              <a:t>Patrick </a:t>
            </a:r>
            <a:r>
              <a:rPr lang="en-US" dirty="0" err="1"/>
              <a:t>Bruder</a:t>
            </a:r>
            <a:endParaRPr lang="en-US" dirty="0"/>
          </a:p>
          <a:p>
            <a:r>
              <a:rPr lang="en-US" dirty="0"/>
              <a:t>Wendy </a:t>
            </a:r>
            <a:r>
              <a:rPr lang="en-US" dirty="0" smtClean="0"/>
              <a:t>Bunker</a:t>
            </a:r>
            <a:endParaRPr lang="en-US" dirty="0"/>
          </a:p>
          <a:p>
            <a:r>
              <a:rPr lang="en-US" dirty="0"/>
              <a:t>Tracey </a:t>
            </a:r>
            <a:r>
              <a:rPr lang="en-US" dirty="0" smtClean="0"/>
              <a:t>Burris</a:t>
            </a:r>
            <a:endParaRPr lang="en-US" dirty="0"/>
          </a:p>
          <a:p>
            <a:r>
              <a:rPr lang="en-US" dirty="0"/>
              <a:t>Sue </a:t>
            </a:r>
            <a:r>
              <a:rPr lang="en-US" dirty="0" err="1" smtClean="0"/>
              <a:t>Cavaletti</a:t>
            </a:r>
            <a:endParaRPr lang="en-US" dirty="0"/>
          </a:p>
          <a:p>
            <a:r>
              <a:rPr lang="en-US" dirty="0"/>
              <a:t>Diane </a:t>
            </a:r>
            <a:r>
              <a:rPr lang="en-US" dirty="0" err="1" smtClean="0"/>
              <a:t>Chappel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2332037"/>
            <a:ext cx="4038600" cy="4525963"/>
          </a:xfrm>
        </p:spPr>
        <p:txBody>
          <a:bodyPr/>
          <a:lstStyle/>
          <a:p>
            <a:r>
              <a:rPr lang="en-US" dirty="0" err="1" smtClean="0"/>
              <a:t>Kade</a:t>
            </a:r>
            <a:r>
              <a:rPr lang="en-US" dirty="0"/>
              <a:t> </a:t>
            </a:r>
            <a:r>
              <a:rPr lang="en-US" dirty="0" smtClean="0"/>
              <a:t>Cole</a:t>
            </a:r>
            <a:endParaRPr lang="en-US" dirty="0"/>
          </a:p>
          <a:p>
            <a:r>
              <a:rPr lang="en-US" dirty="0"/>
              <a:t>Veronica </a:t>
            </a:r>
            <a:r>
              <a:rPr lang="en-US" dirty="0" err="1" smtClean="0"/>
              <a:t>Corradini</a:t>
            </a:r>
            <a:endParaRPr lang="en-US" dirty="0"/>
          </a:p>
          <a:p>
            <a:r>
              <a:rPr lang="en-US" dirty="0"/>
              <a:t>Conrad </a:t>
            </a:r>
            <a:r>
              <a:rPr lang="en-US" dirty="0" smtClean="0"/>
              <a:t>Crook</a:t>
            </a:r>
            <a:endParaRPr lang="en-US" dirty="0"/>
          </a:p>
          <a:p>
            <a:r>
              <a:rPr lang="en-US" dirty="0" err="1" smtClean="0"/>
              <a:t>Xanthe</a:t>
            </a:r>
            <a:r>
              <a:rPr lang="en-US" dirty="0"/>
              <a:t> </a:t>
            </a:r>
            <a:r>
              <a:rPr lang="en-US" dirty="0" err="1" smtClean="0"/>
              <a:t>Emerick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2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307792"/>
            <a:ext cx="4038600" cy="4525963"/>
          </a:xfrm>
        </p:spPr>
        <p:txBody>
          <a:bodyPr/>
          <a:lstStyle/>
          <a:p>
            <a:r>
              <a:rPr lang="en-US" dirty="0" smtClean="0"/>
              <a:t>Sandra Goodman</a:t>
            </a:r>
          </a:p>
          <a:p>
            <a:r>
              <a:rPr lang="en-US" dirty="0" smtClean="0"/>
              <a:t>Dr. Gary Hicks</a:t>
            </a:r>
            <a:endParaRPr lang="en-US" dirty="0"/>
          </a:p>
          <a:p>
            <a:r>
              <a:rPr lang="en-US" dirty="0"/>
              <a:t>Danny </a:t>
            </a:r>
            <a:r>
              <a:rPr lang="en-US" dirty="0" smtClean="0"/>
              <a:t>Keeton</a:t>
            </a:r>
            <a:endParaRPr lang="en-US" dirty="0"/>
          </a:p>
          <a:p>
            <a:r>
              <a:rPr lang="en-US" dirty="0"/>
              <a:t>Patricia </a:t>
            </a:r>
            <a:r>
              <a:rPr lang="en-US" dirty="0" err="1" smtClean="0"/>
              <a:t>Koertge</a:t>
            </a:r>
            <a:endParaRPr lang="en-US" dirty="0"/>
          </a:p>
          <a:p>
            <a:r>
              <a:rPr lang="en-US" dirty="0" err="1" smtClean="0"/>
              <a:t>Joji</a:t>
            </a:r>
            <a:r>
              <a:rPr lang="en-US" dirty="0" smtClean="0"/>
              <a:t> </a:t>
            </a:r>
            <a:r>
              <a:rPr lang="en-US" dirty="0" err="1" smtClean="0"/>
              <a:t>Mafla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2332037"/>
            <a:ext cx="4038600" cy="4525963"/>
          </a:xfrm>
        </p:spPr>
        <p:txBody>
          <a:bodyPr/>
          <a:lstStyle/>
          <a:p>
            <a:r>
              <a:rPr lang="en-US" dirty="0" smtClean="0"/>
              <a:t>Trisha McCulloch</a:t>
            </a:r>
          </a:p>
          <a:p>
            <a:r>
              <a:rPr lang="en-US" dirty="0"/>
              <a:t>Christy </a:t>
            </a:r>
            <a:r>
              <a:rPr lang="en-US" dirty="0" smtClean="0"/>
              <a:t>McDougal</a:t>
            </a:r>
            <a:endParaRPr lang="en-US" dirty="0"/>
          </a:p>
          <a:p>
            <a:r>
              <a:rPr lang="en-US" dirty="0"/>
              <a:t>Josephine </a:t>
            </a:r>
            <a:r>
              <a:rPr lang="en-US" dirty="0" smtClean="0"/>
              <a:t>Morris</a:t>
            </a:r>
            <a:endParaRPr lang="en-US" dirty="0"/>
          </a:p>
          <a:p>
            <a:r>
              <a:rPr lang="en-US" dirty="0" smtClean="0"/>
              <a:t>Dr. Gerald O'Brien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2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3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2514600"/>
            <a:ext cx="4038600" cy="4525963"/>
          </a:xfrm>
        </p:spPr>
        <p:txBody>
          <a:bodyPr/>
          <a:lstStyle/>
          <a:p>
            <a:r>
              <a:rPr lang="en-US" dirty="0" smtClean="0"/>
              <a:t>Angela Pulliam</a:t>
            </a:r>
            <a:endParaRPr lang="en-US" dirty="0"/>
          </a:p>
          <a:p>
            <a:r>
              <a:rPr lang="en-US" dirty="0" smtClean="0"/>
              <a:t>Rene Smith</a:t>
            </a:r>
            <a:endParaRPr lang="en-US" dirty="0"/>
          </a:p>
          <a:p>
            <a:r>
              <a:rPr lang="en-US" dirty="0"/>
              <a:t>Sherry </a:t>
            </a:r>
            <a:r>
              <a:rPr lang="en-US" dirty="0" smtClean="0"/>
              <a:t>Smith</a:t>
            </a:r>
            <a:endParaRPr lang="en-US" dirty="0"/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Beth </a:t>
            </a:r>
            <a:r>
              <a:rPr lang="en-US" dirty="0" err="1" smtClean="0">
                <a:solidFill>
                  <a:prstClr val="black"/>
                </a:solidFill>
              </a:rPr>
              <a:t>Winet</a:t>
            </a:r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4038600" cy="4525963"/>
          </a:xfrm>
        </p:spPr>
        <p:txBody>
          <a:bodyPr/>
          <a:lstStyle/>
          <a:p>
            <a:r>
              <a:rPr lang="en-US" dirty="0"/>
              <a:t>Julie </a:t>
            </a:r>
            <a:r>
              <a:rPr lang="en-US" dirty="0" err="1" smtClean="0"/>
              <a:t>Wojtal</a:t>
            </a:r>
            <a:endParaRPr lang="en-US" dirty="0"/>
          </a:p>
          <a:p>
            <a:r>
              <a:rPr lang="en-US" dirty="0"/>
              <a:t>Traci </a:t>
            </a:r>
            <a:r>
              <a:rPr lang="en-US" dirty="0" smtClean="0"/>
              <a:t>Woolfolk</a:t>
            </a:r>
            <a:endParaRPr lang="en-US" dirty="0"/>
          </a:p>
          <a:p>
            <a:r>
              <a:rPr lang="en-US" dirty="0"/>
              <a:t>Kara </a:t>
            </a:r>
            <a:r>
              <a:rPr lang="en-US" dirty="0" smtClean="0"/>
              <a:t>Wright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59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Jill Beck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1" y="2286000"/>
            <a:ext cx="4000500" cy="3000375"/>
          </a:xfrm>
          <a:ln w="34925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4800" y="31242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Police Services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Dr. Virginia Behrhorst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	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32804"/>
            <a:ext cx="4038600" cy="4025979"/>
          </a:xfrm>
          <a:ln w="34925"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-152400" y="34290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Psychology</a:t>
            </a:r>
            <a:br>
              <a:rPr lang="en-US" sz="3200" dirty="0" smtClean="0">
                <a:solidFill>
                  <a:prstClr val="white"/>
                </a:solidFill>
              </a:rPr>
            </a:br>
            <a:r>
              <a:rPr lang="en-US" sz="3200" dirty="0" smtClean="0">
                <a:solidFill>
                  <a:prstClr val="white"/>
                </a:solidFill>
              </a:rPr>
              <a:t>Department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228" y="2722465"/>
            <a:ext cx="36793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Family Health/Community Health Nursing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8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Lollie Cotten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2971800"/>
            <a:ext cx="25907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Services to East Saint Louis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49" y="2057400"/>
            <a:ext cx="3810000" cy="3209925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0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r"/>
            <a:r>
              <a:rPr lang="en-US" dirty="0" smtClean="0"/>
              <a:t>	   </a:t>
            </a:r>
            <a:r>
              <a:rPr lang="en-US" dirty="0" smtClean="0">
                <a:solidFill>
                  <a:srgbClr val="FF0000"/>
                </a:solidFill>
              </a:rPr>
              <a:t>May 2013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Sherie Gottlob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</a:t>
            </a:r>
            <a:r>
              <a:rPr lang="en-US" dirty="0" smtClean="0">
                <a:solidFill>
                  <a:srgbClr val="FF0000"/>
                </a:solidFill>
              </a:rPr>
              <a:t>School of Dental 	     	      Medicine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12954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June 2013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200" y="18288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Summer Murphy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Office of Human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Resources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026" name="Picture 2" descr="http://www.siue.edu/humanresources/img/Employee-of-the-Month-S_Murp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58" y="3352800"/>
            <a:ext cx="3799694" cy="222632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iue.edu/humanresources/img/Employee_of_the_Month-SherrieGottlo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94386"/>
            <a:ext cx="3124200" cy="2343150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9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William Dusenbery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76400"/>
            <a:ext cx="2743200" cy="4121240"/>
          </a:xfrm>
          <a:ln w="34925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2000" y="2895600"/>
            <a:ext cx="228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Services to East Saint Louis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64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George Engel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2809712" cy="4221163"/>
          </a:xfrm>
          <a:ln w="34925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876800" y="30480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Electrical and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5094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Diana Gould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3048000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Campus Recreation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76400"/>
            <a:ext cx="2867501" cy="4114800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406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Catherine Harmon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3134591"/>
            <a:ext cx="2514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Reserve Officers’ Training Corps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76400"/>
            <a:ext cx="2846050" cy="4295925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964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Carla Haydon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8194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Dental Medicine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62279"/>
            <a:ext cx="2936394" cy="4411484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642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David Heth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3124200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Financial Affairs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91" y="1680134"/>
            <a:ext cx="2743200" cy="4121240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1047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Mary Jenkins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2895600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Student Financial Aid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76400"/>
            <a:ext cx="2649855" cy="3999781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633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Beth Johnson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971800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Dental Medicine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2809712" cy="4221163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992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James McDermott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0" y="2743200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Morris University Center Administration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2783994" cy="4182527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631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Michael Mishra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002983"/>
            <a:ext cx="4760010" cy="3284407"/>
          </a:xfrm>
          <a:ln w="34925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4800" y="33528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Music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862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July 2013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40188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Jennifer </a:t>
            </a:r>
            <a:r>
              <a:rPr lang="en-US" dirty="0" smtClean="0"/>
              <a:t>Barnhart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FF0000"/>
                </a:solidFill>
              </a:rPr>
              <a:t>Illinois Educational Research Council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6612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August 2013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6612" y="16002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Crystal </a:t>
            </a:r>
            <a:r>
              <a:rPr lang="en-US" dirty="0" smtClean="0"/>
              <a:t>Connoyer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FF0000"/>
                </a:solidFill>
              </a:rPr>
              <a:t>Facilities Management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050" name="Picture 2" descr="http://www.siue.edu/humanresources/img/JenniferBarnh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89439"/>
            <a:ext cx="2162175" cy="3076575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oto of Crystal Conno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89463"/>
            <a:ext cx="1914525" cy="2676525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5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Annette Musenbrock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733800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Nursing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42537"/>
            <a:ext cx="2783994" cy="4182526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254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Paul Pitts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3060412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Office of Institutional Compliance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0200"/>
            <a:ext cx="2528720" cy="4132740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2589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Bonnie Sanderson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3871" y="2971800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Academic Advising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2998450" cy="4267200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3769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Cathy Santanello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5886" y="30480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Pharmacy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2769850" cy="4180906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02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Kevin Schmoll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9189" y="2912918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Police Services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677838"/>
            <a:ext cx="2846050" cy="4295925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448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Nahid Shabestary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5052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Chemistry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2600"/>
            <a:ext cx="2971800" cy="3929654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661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Kara Shustrin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27432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Student Affairs 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96255"/>
            <a:ext cx="2846050" cy="4295925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837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Dawn Sparks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0" y="29718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Bursar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76400"/>
            <a:ext cx="2746038" cy="4144963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33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Angela White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3276600"/>
            <a:ext cx="182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Education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76400"/>
            <a:ext cx="2707794" cy="4068047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3208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 Wilkes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52600"/>
            <a:ext cx="3085174" cy="3765687"/>
          </a:xfrm>
          <a:ln w="34925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85800" y="32004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University Services to East Saint Louis</a:t>
            </a:r>
          </a:p>
        </p:txBody>
      </p:sp>
    </p:spTree>
    <p:extLst>
      <p:ext uri="{BB962C8B-B14F-4D97-AF65-F5344CB8AC3E}">
        <p14:creationId xmlns:p14="http://schemas.microsoft.com/office/powerpoint/2010/main" val="29173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September 2013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687456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John Renken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 Facilities </a:t>
            </a:r>
            <a:r>
              <a:rPr lang="en-US" sz="2000" dirty="0">
                <a:solidFill>
                  <a:srgbClr val="FF0000"/>
                </a:solidFill>
              </a:rPr>
              <a:t>Management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October 2013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84712" y="16002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  Alarice Houston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     Academic </a:t>
            </a:r>
            <a:r>
              <a:rPr lang="en-US" sz="2000" dirty="0">
                <a:solidFill>
                  <a:srgbClr val="FF0000"/>
                </a:solidFill>
              </a:rPr>
              <a:t>Advising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074" name="Picture 2" descr="photo of John Ren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66942"/>
            <a:ext cx="2428875" cy="3028950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oto of alarice hous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628842"/>
            <a:ext cx="3000375" cy="3067050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Paul Anthony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25 Years of Service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72726"/>
            <a:ext cx="2649297" cy="3980165"/>
          </a:xfrm>
          <a:ln w="3492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47800" y="3152503"/>
            <a:ext cx="198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Lovejoy Library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92363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Debra Brown-Thompson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00" y="3048000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Theater and Dance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80827"/>
            <a:ext cx="2695555" cy="4068763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522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Gail Erb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3069304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Student Financial Aid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76400"/>
            <a:ext cx="2769850" cy="4180906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273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Sharon Giffhorn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373044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Purchasing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13597"/>
            <a:ext cx="2643875" cy="3990756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8733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Bradley Hewitt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72032"/>
            <a:ext cx="2553922" cy="3838754"/>
          </a:xfrm>
          <a:ln w="34925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38200" y="3352800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Intercollegiate Athletics</a:t>
            </a:r>
          </a:p>
        </p:txBody>
      </p:sp>
    </p:spTree>
    <p:extLst>
      <p:ext uri="{BB962C8B-B14F-4D97-AF65-F5344CB8AC3E}">
        <p14:creationId xmlns:p14="http://schemas.microsoft.com/office/powerpoint/2010/main" val="18649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Naomi Jacobs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6671" y="2514600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Administrative Accounting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2693650" cy="4065887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049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Linda Jaworski-Moiles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895600"/>
            <a:ext cx="236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English Language and Literature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57400"/>
            <a:ext cx="4243175" cy="3198871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2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Craig McIntosh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352800"/>
            <a:ext cx="2514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Purchasing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2846050" cy="4125769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286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Sandra Montgomery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971800"/>
            <a:ext cx="2666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Intercollegiate Athletics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133600"/>
            <a:ext cx="4648200" cy="3079433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390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Sally Mullen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8194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Student Financial Aid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2544108" cy="3840163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8852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of the Month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261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November 2013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61" y="16764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Dana Dain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   School </a:t>
            </a:r>
            <a:r>
              <a:rPr lang="en-US" sz="1800" dirty="0">
                <a:solidFill>
                  <a:srgbClr val="FF0000"/>
                </a:solidFill>
              </a:rPr>
              <a:t>of Pharmacy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December 2013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6764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     Kelly Thompson-Hess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         Student </a:t>
            </a:r>
            <a:r>
              <a:rPr lang="en-US" sz="1800" dirty="0">
                <a:solidFill>
                  <a:srgbClr val="FF0000"/>
                </a:solidFill>
              </a:rPr>
              <a:t>Financial Aid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098" name="Picture 2" descr="Photo of Dana D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0"/>
            <a:ext cx="2895600" cy="3255430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elly Thompson-H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75370"/>
            <a:ext cx="2646338" cy="2947060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5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Wayne Nelson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32004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76400"/>
            <a:ext cx="2769850" cy="4180906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01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</a:t>
            </a:r>
            <a:r>
              <a:rPr lang="en-US" dirty="0" smtClean="0"/>
              <a:t>T.K. </a:t>
            </a:r>
            <a:r>
              <a:rPr lang="en-US" dirty="0" err="1" smtClean="0"/>
              <a:t>Parthasarathy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3955" y="2743200"/>
            <a:ext cx="3048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Special Education and Communication Disorders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76400"/>
            <a:ext cx="2842953" cy="4114801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9892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Mary Kay </a:t>
            </a:r>
            <a:r>
              <a:rPr lang="en-US" dirty="0" err="1" smtClean="0"/>
              <a:t>Rehkemper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76400"/>
            <a:ext cx="2738914" cy="4114800"/>
          </a:xfrm>
          <a:ln w="3492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62000" y="3079376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Vice Chancellor of Administration Office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2119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 Robinson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5638799" y="312420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University Services to East Saint Louis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76400"/>
            <a:ext cx="2738914" cy="4114800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321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Michael Shultz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4290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Housing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76400"/>
            <a:ext cx="2744902" cy="4144963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4156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Cindy Tate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32004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3916184" cy="4068763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1480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Toni Taylor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3124200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Student Financial Aid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2645073" cy="3992563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60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Curtiseena Wilson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895600"/>
            <a:ext cx="243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Services to East Saint Louis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00200"/>
            <a:ext cx="2738914" cy="4114800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445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Deborah </a:t>
            </a:r>
            <a:r>
              <a:rPr lang="en-US" dirty="0" smtClean="0"/>
              <a:t>Bailey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2819400"/>
            <a:ext cx="2514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Services to East Saint Louis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60074"/>
            <a:ext cx="4483100" cy="3124200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94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Busabun Catalano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35052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Bursar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828800"/>
            <a:ext cx="2541250" cy="3835850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789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of the Month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January 2014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	     Jeff Price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FF0000"/>
                </a:solidFill>
              </a:rPr>
              <a:t>Academic Computing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February 2014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137" y="16002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Janet Crouch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FF0000"/>
                </a:solidFill>
              </a:rPr>
              <a:t>Office of the Bursar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122" name="Picture 2" descr="photo of jeff 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743200"/>
            <a:ext cx="3638635" cy="3048000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57500"/>
            <a:ext cx="3666093" cy="2819400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Angela Cotton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3048000"/>
            <a:ext cx="259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Services to East Saint Louis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76400"/>
            <a:ext cx="2738914" cy="4114800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267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Julie Full-Lopez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27914" y="3064562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Instructional Services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76400"/>
            <a:ext cx="2783994" cy="4182526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469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Edward Knowles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31242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 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57400"/>
            <a:ext cx="5029200" cy="3331845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6047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Annette Jackson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2895600"/>
            <a:ext cx="228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Services to East Saint Louis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38400"/>
            <a:ext cx="5024846" cy="2627428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5343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Robert Legate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0600" y="324199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Housing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2743200" cy="4121240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2975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Michael Ostrander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895600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Campus Recreation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93838"/>
            <a:ext cx="2590800" cy="3892282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1962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Dawn Reagan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30480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Administrative Accounting</a:t>
            </a:r>
          </a:p>
          <a:p>
            <a:pPr algn="ctr"/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62505"/>
            <a:ext cx="2769850" cy="4180906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3404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Shari Renken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87291" y="28194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54038"/>
            <a:ext cx="2694603" cy="4067325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753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John Williams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35280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Services to East Saint Louis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6400"/>
            <a:ext cx="2986039" cy="4038600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147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Richard Brugam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0" y="3092011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Biological Sciences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09800"/>
            <a:ext cx="4876800" cy="3230880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1150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1752600" y="228600"/>
            <a:ext cx="5486400" cy="16764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Employees of the Month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March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2014</a:t>
            </a:r>
          </a:p>
          <a:p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530927"/>
            <a:ext cx="304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Jennettie Lierman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Marketing and Communications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1" b="12941"/>
          <a:stretch>
            <a:fillRect/>
          </a:stretch>
        </p:blipFill>
        <p:spPr>
          <a:xfrm>
            <a:off x="2286000" y="2670175"/>
            <a:ext cx="4876800" cy="2819400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682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0264" y="685800"/>
            <a:ext cx="723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Congratulations to all </a:t>
            </a:r>
          </a:p>
          <a:p>
            <a:pPr algn="ctr"/>
            <a:r>
              <a:rPr lang="en-US" sz="8000" dirty="0" smtClean="0"/>
              <a:t>Honorees!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8152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1676400"/>
            <a:ext cx="632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Chancellor Julie Furst-Bowe’s </a:t>
            </a:r>
          </a:p>
          <a:p>
            <a:pPr algn="ctr"/>
            <a:r>
              <a:rPr lang="en-US" sz="4000" dirty="0" smtClean="0"/>
              <a:t>2014 Service Awards </a:t>
            </a:r>
          </a:p>
          <a:p>
            <a:pPr algn="ctr"/>
            <a:r>
              <a:rPr lang="en-US" sz="4000" dirty="0" smtClean="0"/>
              <a:t>Address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1801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10 Year</a:t>
            </a:r>
          </a:p>
          <a:p>
            <a:pPr marL="0" indent="0" algn="ctr">
              <a:buNone/>
            </a:pPr>
            <a:r>
              <a:rPr lang="en-US" sz="7200" dirty="0" smtClean="0"/>
              <a:t>Service Award</a:t>
            </a:r>
          </a:p>
          <a:p>
            <a:pPr marL="0" indent="0" algn="ctr">
              <a:buNone/>
            </a:pPr>
            <a:r>
              <a:rPr lang="en-US" sz="7200" dirty="0" smtClean="0"/>
              <a:t>Honorees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97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UE Slide Master - Institutiona_Whit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SIUE Slide Master - Institutiona_Whitel</Template>
  <TotalTime>4896</TotalTime>
  <Words>568</Words>
  <Application>Microsoft Office PowerPoint</Application>
  <PresentationFormat>On-screen Show (4:3)</PresentationFormat>
  <Paragraphs>227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SIUE Slide Master - Institutiona_Whitel</vt:lpstr>
      <vt:lpstr>PowerPoint Presentation</vt:lpstr>
      <vt:lpstr>Employees of the Month</vt:lpstr>
      <vt:lpstr>Employees of the Month</vt:lpstr>
      <vt:lpstr>Employees of the Month</vt:lpstr>
      <vt:lpstr>Employees of the Month</vt:lpstr>
      <vt:lpstr>Employees of the Month</vt:lpstr>
      <vt:lpstr>PowerPoint Presentation</vt:lpstr>
      <vt:lpstr>PowerPoint Presentation</vt:lpstr>
      <vt:lpstr>  </vt:lpstr>
      <vt:lpstr>Group 1  10 Year Honorees</vt:lpstr>
      <vt:lpstr>Group 2 10 Year Honorees</vt:lpstr>
      <vt:lpstr>Group 3 10 Year Honorees</vt:lpstr>
      <vt:lpstr>PowerPoint Presentation</vt:lpstr>
      <vt:lpstr>Group 1 15 Year Honorees</vt:lpstr>
      <vt:lpstr>Group 2 15 Year Honorees </vt:lpstr>
      <vt:lpstr>Group 3  15 Year Honorees</vt:lpstr>
      <vt:lpstr>Jill Beck 20 Years of Service </vt:lpstr>
      <vt:lpstr> Dr. Virginia Behrhorst 20 Years of Service </vt:lpstr>
      <vt:lpstr>Lollie Cotten 20 Years of Service</vt:lpstr>
      <vt:lpstr>William Dusenbery 20 Years of Service</vt:lpstr>
      <vt:lpstr>Dr. George Engel 20 Years of Service</vt:lpstr>
      <vt:lpstr>Diana Gould 20 Years of Service</vt:lpstr>
      <vt:lpstr>Catherine Harmon 20 Years of Service</vt:lpstr>
      <vt:lpstr>Carla Haydon 20 Years of Service</vt:lpstr>
      <vt:lpstr> David Heth 20 Years of Service</vt:lpstr>
      <vt:lpstr>Mary Jenkins 20 Years of Service</vt:lpstr>
      <vt:lpstr>Beth Johnson 20 Years of Service</vt:lpstr>
      <vt:lpstr>James McDermott 20 Years of Service</vt:lpstr>
      <vt:lpstr>Dr. Michael Mishra 20 Years of Service</vt:lpstr>
      <vt:lpstr>Annette Musenbrock 20 Years of Service</vt:lpstr>
      <vt:lpstr>Paul Pitts 20 Years of Service</vt:lpstr>
      <vt:lpstr>Bonnie Sanderson 20 Years of Service</vt:lpstr>
      <vt:lpstr>Dr. Cathy Santanello 20 Years of Service</vt:lpstr>
      <vt:lpstr>Kevin Schmoll 20 Years of Service</vt:lpstr>
      <vt:lpstr>Dr. Nahid Shabestary 20 Years of Service</vt:lpstr>
      <vt:lpstr>Kara Shustrin 20 Years of Service</vt:lpstr>
      <vt:lpstr>Dawn Sparks 20 Years of Service</vt:lpstr>
      <vt:lpstr>Angela White 20 Years of Service</vt:lpstr>
      <vt:lpstr>Earl Wilkes 20 Years of Service</vt:lpstr>
      <vt:lpstr>Paul Anthony 25 Years of Service</vt:lpstr>
      <vt:lpstr>Debra Brown-Thompson 25 Years of Service</vt:lpstr>
      <vt:lpstr>Gail Erb 25 Years of Service</vt:lpstr>
      <vt:lpstr>Sharon Giffhorn 25 Years of Service</vt:lpstr>
      <vt:lpstr>Dr. Bradley Hewitt 25 Years of Service</vt:lpstr>
      <vt:lpstr>Naomi Jacobs 25 Years of Service</vt:lpstr>
      <vt:lpstr>Linda Jaworski-Moiles 25 Years of Service</vt:lpstr>
      <vt:lpstr>Craig McIntosh 25 Years of Service</vt:lpstr>
      <vt:lpstr>Sandra Montgomery 25 Years of Service</vt:lpstr>
      <vt:lpstr>Sally Mullen 25 Years of Service</vt:lpstr>
      <vt:lpstr>Dr. Wayne Nelson 25 Years of Service</vt:lpstr>
      <vt:lpstr>Dr. T.K. Parthasarathy 25 Years of Service</vt:lpstr>
      <vt:lpstr>Mary Kay Rehkemper 25 Years of Service</vt:lpstr>
      <vt:lpstr>Ann Robinson 25 Years of Service</vt:lpstr>
      <vt:lpstr>Michael Shultz 25 Years of Service</vt:lpstr>
      <vt:lpstr>Cindy Tate 25 Years of Service</vt:lpstr>
      <vt:lpstr>Toni Taylor 25 Years of Service</vt:lpstr>
      <vt:lpstr>Curtiseena Wilson 25 Years of Service</vt:lpstr>
      <vt:lpstr>Deborah Bailey 30 Years of Service</vt:lpstr>
      <vt:lpstr>Busabun Catalano 30 Years of Service</vt:lpstr>
      <vt:lpstr>Angela Cotton 30 Years of Service</vt:lpstr>
      <vt:lpstr>Julie Full-Lopez 30 Years of Service</vt:lpstr>
      <vt:lpstr>Edward Knowles 30 Years of Service</vt:lpstr>
      <vt:lpstr>Annette Jackson 30 Years of Service</vt:lpstr>
      <vt:lpstr>Robert Legate 30 Years of Service</vt:lpstr>
      <vt:lpstr>Michael Ostrander 30 Years of Service</vt:lpstr>
      <vt:lpstr>Dawn Reagan 30 Years of Service</vt:lpstr>
      <vt:lpstr>Shari Renken 30 Years of Service</vt:lpstr>
      <vt:lpstr>John Williams 30 Years of Service</vt:lpstr>
      <vt:lpstr>Dr. Richard Brugam 35 Years of Service</vt:lpstr>
      <vt:lpstr>PowerPoint Presentation</vt:lpstr>
    </vt:vector>
  </TitlesOfParts>
  <Company>Southern Illinois University Edwardsville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dbayne</dc:creator>
  <cp:lastModifiedBy>Tayanna Crowder</cp:lastModifiedBy>
  <cp:revision>392</cp:revision>
  <dcterms:created xsi:type="dcterms:W3CDTF">2012-03-12T21:03:46Z</dcterms:created>
  <dcterms:modified xsi:type="dcterms:W3CDTF">2014-04-01T16:07:48Z</dcterms:modified>
</cp:coreProperties>
</file>