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66"/>
  </p:handoutMasterIdLst>
  <p:sldIdLst>
    <p:sldId id="256" r:id="rId2"/>
    <p:sldId id="331" r:id="rId3"/>
    <p:sldId id="333" r:id="rId4"/>
    <p:sldId id="332" r:id="rId5"/>
    <p:sldId id="334" r:id="rId6"/>
    <p:sldId id="336" r:id="rId7"/>
    <p:sldId id="374" r:id="rId8"/>
    <p:sldId id="344" r:id="rId9"/>
    <p:sldId id="259" r:id="rId10"/>
    <p:sldId id="338" r:id="rId11"/>
    <p:sldId id="339" r:id="rId12"/>
    <p:sldId id="340" r:id="rId13"/>
    <p:sldId id="258" r:id="rId14"/>
    <p:sldId id="360" r:id="rId15"/>
    <p:sldId id="341" r:id="rId16"/>
    <p:sldId id="343" r:id="rId17"/>
    <p:sldId id="375" r:id="rId18"/>
    <p:sldId id="376" r:id="rId19"/>
    <p:sldId id="362" r:id="rId20"/>
    <p:sldId id="257" r:id="rId21"/>
    <p:sldId id="260" r:id="rId22"/>
    <p:sldId id="261" r:id="rId23"/>
    <p:sldId id="262" r:id="rId24"/>
    <p:sldId id="346" r:id="rId25"/>
    <p:sldId id="263" r:id="rId26"/>
    <p:sldId id="264" r:id="rId27"/>
    <p:sldId id="368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80" r:id="rId38"/>
    <p:sldId id="274" r:id="rId39"/>
    <p:sldId id="281" r:id="rId40"/>
    <p:sldId id="275" r:id="rId41"/>
    <p:sldId id="276" r:id="rId42"/>
    <p:sldId id="277" r:id="rId43"/>
    <p:sldId id="278" r:id="rId44"/>
    <p:sldId id="345" r:id="rId45"/>
    <p:sldId id="282" r:id="rId46"/>
    <p:sldId id="283" r:id="rId47"/>
    <p:sldId id="363" r:id="rId48"/>
    <p:sldId id="296" r:id="rId49"/>
    <p:sldId id="369" r:id="rId50"/>
    <p:sldId id="352" r:id="rId51"/>
    <p:sldId id="370" r:id="rId52"/>
    <p:sldId id="377" r:id="rId53"/>
    <p:sldId id="358" r:id="rId54"/>
    <p:sldId id="357" r:id="rId55"/>
    <p:sldId id="356" r:id="rId56"/>
    <p:sldId id="355" r:id="rId57"/>
    <p:sldId id="354" r:id="rId58"/>
    <p:sldId id="365" r:id="rId59"/>
    <p:sldId id="298" r:id="rId60"/>
    <p:sldId id="299" r:id="rId61"/>
    <p:sldId id="300" r:id="rId62"/>
    <p:sldId id="301" r:id="rId63"/>
    <p:sldId id="303" r:id="rId64"/>
    <p:sldId id="337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3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74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4A62D-8AE1-491D-A2DD-B700C213557F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539E2-8063-4FE9-A26A-91997E88D7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07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EdwardsvilleWrdmrk_K_4C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09900" y="6096000"/>
            <a:ext cx="3124200" cy="5763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0" y="2057400"/>
            <a:ext cx="7772400" cy="14700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2016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Service Awards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95400" y="34290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1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Dr. Kimberly</a:t>
            </a:r>
            <a:r>
              <a:rPr lang="en-US" dirty="0"/>
              <a:t> </a:t>
            </a:r>
            <a:r>
              <a:rPr lang="en-US" dirty="0" smtClean="0"/>
              <a:t>Archer</a:t>
            </a:r>
            <a:endParaRPr lang="en-US" dirty="0"/>
          </a:p>
          <a:p>
            <a:r>
              <a:rPr lang="en-US" dirty="0" smtClean="0"/>
              <a:t>Donald Basden</a:t>
            </a:r>
            <a:endParaRPr lang="en-US" dirty="0"/>
          </a:p>
          <a:p>
            <a:r>
              <a:rPr lang="en-US" dirty="0" smtClean="0"/>
              <a:t>Maureen Bell-Werner</a:t>
            </a:r>
            <a:endParaRPr lang="en-US" dirty="0"/>
          </a:p>
          <a:p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4800600" y="2133600"/>
            <a:ext cx="4572000" cy="15573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Kathleen </a:t>
            </a:r>
            <a:r>
              <a:rPr lang="en-US" sz="2800" dirty="0" smtClean="0">
                <a:solidFill>
                  <a:prstClr val="black"/>
                </a:solidFill>
              </a:rPr>
              <a:t>Bettes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Debra Downey</a:t>
            </a:r>
            <a:endParaRPr lang="en-US" sz="28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Dr. Michael Dudley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2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2332037"/>
            <a:ext cx="4114800" cy="4525963"/>
          </a:xfrm>
        </p:spPr>
        <p:txBody>
          <a:bodyPr/>
          <a:lstStyle/>
          <a:p>
            <a:r>
              <a:rPr lang="en-US" dirty="0" smtClean="0"/>
              <a:t>Dr. Richard Essner</a:t>
            </a:r>
            <a:endParaRPr lang="en-US" dirty="0"/>
          </a:p>
          <a:p>
            <a:r>
              <a:rPr lang="en-US" dirty="0" smtClean="0"/>
              <a:t>Dr. Ayse Evrensel</a:t>
            </a:r>
            <a:endParaRPr lang="en-US" dirty="0"/>
          </a:p>
          <a:p>
            <a:r>
              <a:rPr lang="en-US" dirty="0" smtClean="0"/>
              <a:t>Dr. Thomas Fowler</a:t>
            </a:r>
            <a:endParaRPr lang="en-US" dirty="0"/>
          </a:p>
          <a:p>
            <a:r>
              <a:rPr lang="en-US" dirty="0" smtClean="0"/>
              <a:t>Joanne Harrelson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Kristine </a:t>
            </a:r>
            <a:r>
              <a:rPr lang="en-US" dirty="0" smtClean="0"/>
              <a:t>Jarden</a:t>
            </a:r>
          </a:p>
          <a:p>
            <a:r>
              <a:rPr lang="en-US" dirty="0" smtClean="0"/>
              <a:t>Roxana Jones</a:t>
            </a:r>
            <a:endParaRPr lang="en-US" dirty="0"/>
          </a:p>
          <a:p>
            <a:r>
              <a:rPr lang="en-US" dirty="0" smtClean="0"/>
              <a:t>Sarah Kirkpatrick</a:t>
            </a:r>
            <a:endParaRPr lang="en-US" dirty="0"/>
          </a:p>
          <a:p>
            <a:r>
              <a:rPr lang="en-US" dirty="0" smtClean="0"/>
              <a:t>Julie </a:t>
            </a:r>
            <a:r>
              <a:rPr lang="en-US" dirty="0" err="1" smtClean="0"/>
              <a:t>LaTempt</a:t>
            </a:r>
            <a:r>
              <a:rPr lang="en-US" dirty="0" smtClean="0"/>
              <a:t>-Brazier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3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2312443"/>
            <a:ext cx="4038600" cy="4525963"/>
          </a:xfrm>
        </p:spPr>
        <p:txBody>
          <a:bodyPr/>
          <a:lstStyle/>
          <a:p>
            <a:r>
              <a:rPr lang="en-US" dirty="0" smtClean="0"/>
              <a:t>Raymond </a:t>
            </a:r>
            <a:r>
              <a:rPr lang="en-US" dirty="0" smtClean="0"/>
              <a:t>McDaniel</a:t>
            </a:r>
            <a:endParaRPr lang="en-US" dirty="0"/>
          </a:p>
          <a:p>
            <a:r>
              <a:rPr lang="en-US" dirty="0" smtClean="0"/>
              <a:t>Dr. James </a:t>
            </a:r>
            <a:r>
              <a:rPr lang="en-US" dirty="0" err="1" smtClean="0"/>
              <a:t>Panico</a:t>
            </a:r>
            <a:endParaRPr lang="en-US" dirty="0" smtClean="0"/>
          </a:p>
          <a:p>
            <a:r>
              <a:rPr lang="en-US" dirty="0" smtClean="0"/>
              <a:t>Dr. Caroline Pryor</a:t>
            </a:r>
            <a:endParaRPr lang="en-US" dirty="0"/>
          </a:p>
          <a:p>
            <a:r>
              <a:rPr lang="en-US" dirty="0" smtClean="0"/>
              <a:t>Dr. David Sherrill</a:t>
            </a:r>
            <a:endParaRPr lang="en-US" dirty="0"/>
          </a:p>
          <a:p>
            <a:r>
              <a:rPr lang="en-US" dirty="0" smtClean="0"/>
              <a:t>Nick Showalter</a:t>
            </a:r>
            <a:endParaRPr lang="en-US" dirty="0"/>
          </a:p>
          <a:p>
            <a:r>
              <a:rPr lang="en-US" dirty="0" smtClean="0"/>
              <a:t>Dr. Walter</a:t>
            </a:r>
            <a:r>
              <a:rPr lang="en-US" dirty="0"/>
              <a:t> </a:t>
            </a:r>
            <a:r>
              <a:rPr lang="en-US" dirty="0" smtClean="0"/>
              <a:t>Siganga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19600" y="2332037"/>
            <a:ext cx="4419600" cy="4525963"/>
          </a:xfrm>
        </p:spPr>
        <p:txBody>
          <a:bodyPr/>
          <a:lstStyle/>
          <a:p>
            <a:r>
              <a:rPr lang="en-US" dirty="0" smtClean="0"/>
              <a:t>Dr. Marta Simidtchieva</a:t>
            </a:r>
            <a:endParaRPr lang="en-US" dirty="0"/>
          </a:p>
          <a:p>
            <a:r>
              <a:rPr lang="en-US" dirty="0" smtClean="0"/>
              <a:t>Joy</a:t>
            </a:r>
            <a:r>
              <a:rPr lang="en-US" dirty="0"/>
              <a:t> </a:t>
            </a:r>
            <a:r>
              <a:rPr lang="en-US" dirty="0" smtClean="0"/>
              <a:t>Stevens</a:t>
            </a:r>
            <a:endParaRPr lang="en-US" dirty="0"/>
          </a:p>
          <a:p>
            <a:r>
              <a:rPr lang="en-US" sz="2600" dirty="0" smtClean="0"/>
              <a:t>Dr. Christopher </a:t>
            </a:r>
            <a:r>
              <a:rPr lang="en-US" sz="2600" dirty="0" err="1" smtClean="0"/>
              <a:t>Theodorakis</a:t>
            </a:r>
            <a:endParaRPr lang="en-US" sz="2600" dirty="0"/>
          </a:p>
          <a:p>
            <a:r>
              <a:rPr lang="en-US" dirty="0" smtClean="0"/>
              <a:t>Kelly Thompson-Hess</a:t>
            </a:r>
            <a:endParaRPr lang="en-US" dirty="0"/>
          </a:p>
          <a:p>
            <a:r>
              <a:rPr lang="en-US" dirty="0" smtClean="0"/>
              <a:t>Dr. Valerie Yancey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15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424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1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28740" y="2133600"/>
            <a:ext cx="4038600" cy="4525963"/>
          </a:xfrm>
        </p:spPr>
        <p:txBody>
          <a:bodyPr/>
          <a:lstStyle/>
          <a:p>
            <a:r>
              <a:rPr lang="en-US" dirty="0" smtClean="0"/>
              <a:t>Gregory Bartholomew</a:t>
            </a:r>
            <a:endParaRPr lang="en-US" dirty="0"/>
          </a:p>
          <a:p>
            <a:r>
              <a:rPr lang="en-US" dirty="0" smtClean="0"/>
              <a:t>Connie Becerra</a:t>
            </a:r>
            <a:endParaRPr lang="en-US" dirty="0"/>
          </a:p>
          <a:p>
            <a:r>
              <a:rPr lang="en-US" dirty="0" smtClean="0"/>
              <a:t>Kimberly Becker</a:t>
            </a:r>
            <a:endParaRPr lang="en-US" dirty="0"/>
          </a:p>
          <a:p>
            <a:r>
              <a:rPr lang="en-US" dirty="0"/>
              <a:t>James Boyle</a:t>
            </a:r>
          </a:p>
          <a:p>
            <a:r>
              <a:rPr lang="en-US" dirty="0"/>
              <a:t>Steve Brandenburg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4038600" cy="4525963"/>
          </a:xfrm>
        </p:spPr>
        <p:txBody>
          <a:bodyPr/>
          <a:lstStyle/>
          <a:p>
            <a:r>
              <a:rPr lang="en-US" dirty="0" smtClean="0"/>
              <a:t>Susan Buchmiller</a:t>
            </a:r>
            <a:endParaRPr lang="en-US" dirty="0"/>
          </a:p>
          <a:p>
            <a:r>
              <a:rPr lang="en-US" dirty="0" smtClean="0"/>
              <a:t>Komie</a:t>
            </a:r>
            <a:r>
              <a:rPr lang="en-US" dirty="0"/>
              <a:t> </a:t>
            </a:r>
            <a:r>
              <a:rPr lang="en-US" dirty="0" smtClean="0"/>
              <a:t>Bumpers</a:t>
            </a:r>
          </a:p>
          <a:p>
            <a:r>
              <a:rPr lang="en-US" dirty="0"/>
              <a:t>Victoria </a:t>
            </a:r>
            <a:r>
              <a:rPr lang="en-US" dirty="0" smtClean="0"/>
              <a:t>Cretton</a:t>
            </a:r>
            <a:endParaRPr lang="en-US" dirty="0"/>
          </a:p>
          <a:p>
            <a:r>
              <a:rPr lang="en-US" dirty="0" smtClean="0"/>
              <a:t>Janet Crouch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2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Gerald Dodson</a:t>
            </a:r>
            <a:endParaRPr lang="en-US" dirty="0"/>
          </a:p>
          <a:p>
            <a:r>
              <a:rPr lang="en-US" dirty="0" smtClean="0"/>
              <a:t>Terry Downey</a:t>
            </a:r>
            <a:endParaRPr lang="en-US" dirty="0"/>
          </a:p>
          <a:p>
            <a:r>
              <a:rPr lang="en-US" dirty="0" smtClean="0"/>
              <a:t>Dr. David</a:t>
            </a:r>
            <a:r>
              <a:rPr lang="en-US" dirty="0"/>
              <a:t> </a:t>
            </a:r>
            <a:r>
              <a:rPr lang="en-US" dirty="0" smtClean="0"/>
              <a:t>Duvernell</a:t>
            </a:r>
            <a:endParaRPr lang="en-US" dirty="0"/>
          </a:p>
          <a:p>
            <a:r>
              <a:rPr lang="en-US" dirty="0" smtClean="0"/>
              <a:t>David Eckhardt</a:t>
            </a:r>
            <a:endParaRPr lang="en-US" dirty="0"/>
          </a:p>
          <a:p>
            <a:r>
              <a:rPr lang="en-US" dirty="0" smtClean="0"/>
              <a:t>Gloria Emerick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Derek Forrester</a:t>
            </a:r>
            <a:endParaRPr lang="en-US" dirty="0"/>
          </a:p>
          <a:p>
            <a:r>
              <a:rPr lang="en-US" dirty="0" smtClean="0"/>
              <a:t>Bevan Gibson</a:t>
            </a:r>
            <a:endParaRPr lang="en-US" dirty="0"/>
          </a:p>
          <a:p>
            <a:r>
              <a:rPr lang="en-US" dirty="0" smtClean="0"/>
              <a:t>Marjorie Glassmaker</a:t>
            </a:r>
            <a:endParaRPr lang="en-US" dirty="0"/>
          </a:p>
          <a:p>
            <a:r>
              <a:rPr lang="en-US" dirty="0" smtClean="0"/>
              <a:t>Sarah Goldammer</a:t>
            </a:r>
            <a:endParaRPr lang="en-US" dirty="0"/>
          </a:p>
          <a:p>
            <a:r>
              <a:rPr lang="en-US" dirty="0" smtClean="0"/>
              <a:t>LaVontas Hairston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3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525963"/>
          </a:xfrm>
        </p:spPr>
        <p:txBody>
          <a:bodyPr/>
          <a:lstStyle/>
          <a:p>
            <a:r>
              <a:rPr lang="en-US" dirty="0" smtClean="0"/>
              <a:t>Janet Haroian</a:t>
            </a:r>
            <a:endParaRPr lang="en-US" dirty="0"/>
          </a:p>
          <a:p>
            <a:r>
              <a:rPr lang="en-US" dirty="0" smtClean="0"/>
              <a:t>Rhonda Heiderscheid</a:t>
            </a:r>
            <a:endParaRPr lang="en-US" dirty="0"/>
          </a:p>
          <a:p>
            <a:r>
              <a:rPr lang="en-US" dirty="0" smtClean="0"/>
              <a:t>Todd Heinemann</a:t>
            </a:r>
            <a:endParaRPr lang="en-US" dirty="0"/>
          </a:p>
          <a:p>
            <a:r>
              <a:rPr lang="en-US" dirty="0" smtClean="0"/>
              <a:t>Dawn Huckelberry</a:t>
            </a:r>
            <a:endParaRPr lang="en-US" dirty="0"/>
          </a:p>
          <a:p>
            <a:r>
              <a:rPr lang="en-US" dirty="0"/>
              <a:t>Carolyn Jason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4525963"/>
          </a:xfrm>
        </p:spPr>
        <p:txBody>
          <a:bodyPr/>
          <a:lstStyle/>
          <a:p>
            <a:r>
              <a:rPr lang="en-US" dirty="0" smtClean="0"/>
              <a:t>Dr</a:t>
            </a:r>
            <a:r>
              <a:rPr lang="en-US" dirty="0" smtClean="0"/>
              <a:t>. Tom</a:t>
            </a:r>
            <a:r>
              <a:rPr lang="en-US" dirty="0"/>
              <a:t> </a:t>
            </a:r>
            <a:r>
              <a:rPr lang="en-US" dirty="0" smtClean="0"/>
              <a:t>Jordan</a:t>
            </a:r>
            <a:endParaRPr lang="en-US" dirty="0"/>
          </a:p>
          <a:p>
            <a:r>
              <a:rPr lang="en-US" dirty="0" smtClean="0"/>
              <a:t>Shara Kayser</a:t>
            </a:r>
            <a:endParaRPr lang="en-US" dirty="0"/>
          </a:p>
          <a:p>
            <a:r>
              <a:rPr lang="en-US" dirty="0" smtClean="0"/>
              <a:t>Tami Kershaw</a:t>
            </a:r>
          </a:p>
          <a:p>
            <a:r>
              <a:rPr lang="en-US" dirty="0"/>
              <a:t>Michael Klutho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4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525963"/>
          </a:xfrm>
        </p:spPr>
        <p:txBody>
          <a:bodyPr/>
          <a:lstStyle/>
          <a:p>
            <a:r>
              <a:rPr lang="en-US" dirty="0" smtClean="0"/>
              <a:t>Vicki Kremer</a:t>
            </a:r>
            <a:endParaRPr lang="en-US" dirty="0"/>
          </a:p>
          <a:p>
            <a:r>
              <a:rPr lang="en-US" dirty="0" smtClean="0"/>
              <a:t>Jeffrey Lesicko</a:t>
            </a:r>
            <a:endParaRPr lang="en-US" dirty="0"/>
          </a:p>
          <a:p>
            <a:r>
              <a:rPr lang="en-US" dirty="0" smtClean="0"/>
              <a:t>Dr. Yu Liu</a:t>
            </a:r>
            <a:endParaRPr lang="en-US" dirty="0"/>
          </a:p>
          <a:p>
            <a:r>
              <a:rPr lang="en-US" dirty="0" smtClean="0"/>
              <a:t>Penny Lowe</a:t>
            </a:r>
            <a:endParaRPr lang="en-US" dirty="0"/>
          </a:p>
          <a:p>
            <a:r>
              <a:rPr lang="en-US" dirty="0" smtClean="0"/>
              <a:t>Valerie Maupin</a:t>
            </a:r>
            <a:endParaRPr lang="en-US" dirty="0"/>
          </a:p>
          <a:p>
            <a:r>
              <a:rPr lang="en-US" dirty="0" smtClean="0"/>
              <a:t>Anthony Mayes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4525963"/>
          </a:xfrm>
        </p:spPr>
        <p:txBody>
          <a:bodyPr/>
          <a:lstStyle/>
          <a:p>
            <a:r>
              <a:rPr lang="en-US" dirty="0" smtClean="0"/>
              <a:t>Marcheta</a:t>
            </a:r>
            <a:r>
              <a:rPr lang="en-US" dirty="0"/>
              <a:t> </a:t>
            </a:r>
            <a:r>
              <a:rPr lang="en-US" dirty="0" smtClean="0"/>
              <a:t>McCoy</a:t>
            </a:r>
            <a:endParaRPr lang="en-US" dirty="0"/>
          </a:p>
          <a:p>
            <a:r>
              <a:rPr lang="en-US" dirty="0" smtClean="0"/>
              <a:t>Theresa McRae</a:t>
            </a:r>
            <a:endParaRPr lang="en-US" dirty="0"/>
          </a:p>
          <a:p>
            <a:r>
              <a:rPr lang="en-US" dirty="0" smtClean="0"/>
              <a:t>Patricia Merritt</a:t>
            </a:r>
            <a:endParaRPr lang="en-US" dirty="0"/>
          </a:p>
          <a:p>
            <a:r>
              <a:rPr lang="en-US" dirty="0" smtClean="0"/>
              <a:t>Brenda Newton</a:t>
            </a:r>
            <a:endParaRPr lang="en-US" dirty="0"/>
          </a:p>
          <a:p>
            <a:r>
              <a:rPr lang="en-US" dirty="0" smtClean="0"/>
              <a:t>Colleen Potter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5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525963"/>
          </a:xfrm>
        </p:spPr>
        <p:txBody>
          <a:bodyPr/>
          <a:lstStyle/>
          <a:p>
            <a:r>
              <a:rPr lang="en-US" dirty="0" smtClean="0"/>
              <a:t>Cheryl Powley</a:t>
            </a:r>
            <a:endParaRPr lang="en-US" dirty="0"/>
          </a:p>
          <a:p>
            <a:r>
              <a:rPr lang="en-US" dirty="0" smtClean="0"/>
              <a:t>Barbara Randle</a:t>
            </a:r>
            <a:endParaRPr lang="en-US" dirty="0"/>
          </a:p>
          <a:p>
            <a:r>
              <a:rPr lang="en-US" dirty="0" smtClean="0"/>
              <a:t>Cindy Scarsdale</a:t>
            </a:r>
          </a:p>
          <a:p>
            <a:r>
              <a:rPr lang="en-US" dirty="0" smtClean="0"/>
              <a:t>Todd Schmidt</a:t>
            </a:r>
            <a:endParaRPr lang="en-US" dirty="0"/>
          </a:p>
          <a:p>
            <a:r>
              <a:rPr lang="en-US" dirty="0" smtClean="0"/>
              <a:t>Julia Simms</a:t>
            </a:r>
            <a:endParaRPr lang="en-US" dirty="0"/>
          </a:p>
          <a:p>
            <a:r>
              <a:rPr lang="en-US" dirty="0" smtClean="0"/>
              <a:t>Dr. Mariana Solares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4525963"/>
          </a:xfrm>
        </p:spPr>
        <p:txBody>
          <a:bodyPr/>
          <a:lstStyle/>
          <a:p>
            <a:r>
              <a:rPr lang="en-US" dirty="0" smtClean="0"/>
              <a:t>Michael Stedelin</a:t>
            </a:r>
            <a:endParaRPr lang="en-US" dirty="0"/>
          </a:p>
          <a:p>
            <a:r>
              <a:rPr lang="en-US" dirty="0" smtClean="0"/>
              <a:t>Candice Stoverink</a:t>
            </a:r>
            <a:endParaRPr lang="en-US" dirty="0"/>
          </a:p>
          <a:p>
            <a:r>
              <a:rPr lang="en-US" dirty="0" smtClean="0"/>
              <a:t>Tara Thornton</a:t>
            </a:r>
            <a:endParaRPr lang="en-US" dirty="0"/>
          </a:p>
          <a:p>
            <a:r>
              <a:rPr lang="en-US" dirty="0" smtClean="0"/>
              <a:t>Matthew Toje</a:t>
            </a:r>
            <a:endParaRPr lang="en-US" dirty="0"/>
          </a:p>
          <a:p>
            <a:r>
              <a:rPr lang="en-US" dirty="0" smtClean="0"/>
              <a:t>Sharon Voyles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8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 Year Honorees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29733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dirty="0" smtClean="0">
                <a:solidFill>
                  <a:srgbClr val="FF0000"/>
                </a:solidFill>
              </a:rPr>
              <a:t>         March  </a:t>
            </a:r>
            <a:r>
              <a:rPr lang="en-US" dirty="0" smtClean="0">
                <a:solidFill>
                  <a:srgbClr val="FF0000"/>
                </a:solidFill>
              </a:rPr>
              <a:t>2015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Melanie Schoenborn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Library and Information Systems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April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18288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Ryan </a:t>
            </a:r>
            <a:r>
              <a:rPr lang="en-US" dirty="0" smtClean="0"/>
              <a:t>Woodson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Campus </a:t>
            </a:r>
            <a:r>
              <a:rPr lang="en-US" dirty="0" smtClean="0">
                <a:solidFill>
                  <a:srgbClr val="FF0000"/>
                </a:solidFill>
              </a:rPr>
              <a:t>Recreation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170959"/>
            <a:ext cx="2110325" cy="260912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124200"/>
            <a:ext cx="2152353" cy="2713788"/>
          </a:xfrm>
          <a:prstGeom prst="rect">
            <a:avLst/>
          </a:prstGeom>
          <a:effectLst>
            <a:glow rad="101600">
              <a:srgbClr val="FF0000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929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Debra Barnard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1242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243584"/>
            <a:ext cx="4267200" cy="283845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Melody Benoist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	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3429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Psychology</a:t>
            </a:r>
            <a:br>
              <a:rPr lang="en-US" sz="3200" dirty="0" smtClean="0">
                <a:solidFill>
                  <a:prstClr val="white"/>
                </a:solidFill>
              </a:rPr>
            </a:br>
            <a:r>
              <a:rPr lang="en-US" sz="3200" dirty="0" smtClean="0">
                <a:solidFill>
                  <a:prstClr val="white"/>
                </a:solidFill>
              </a:rPr>
              <a:t>Department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228" y="2722465"/>
            <a:ext cx="36793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4000" y="1626704"/>
            <a:ext cx="2687397" cy="4037404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9258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Melody Brimm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2971800"/>
            <a:ext cx="2590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62200"/>
            <a:ext cx="4119179" cy="274390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4560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Venessa Brown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8194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the Chancellor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676400"/>
            <a:ext cx="2667000" cy="4006761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4664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Sue Cataldi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3133396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Philosophy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28800"/>
            <a:ext cx="2590800" cy="3778742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5094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Wendy Cauley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89560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Accounts Payable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76400"/>
            <a:ext cx="2688193" cy="40386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3406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Anita Corradini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8956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05000"/>
            <a:ext cx="3152514" cy="3888992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0964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Charlyette Crape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8194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St. Louis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76400"/>
            <a:ext cx="2905411" cy="419932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5212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Robert Dixon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797629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Chemistry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5000"/>
            <a:ext cx="3581400" cy="3581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7642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Tina Federer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28956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College of Arts and Sciences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28800"/>
            <a:ext cx="2612469" cy="3924837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4104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May </a:t>
            </a:r>
            <a:r>
              <a:rPr lang="en-US" dirty="0" smtClean="0">
                <a:solidFill>
                  <a:srgbClr val="FF0000"/>
                </a:solidFill>
              </a:rPr>
              <a:t>2015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31373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</a:t>
            </a:r>
            <a:r>
              <a:rPr lang="en-US" dirty="0" smtClean="0"/>
              <a:t> Ethel </a:t>
            </a:r>
            <a:r>
              <a:rPr lang="en-US" dirty="0" smtClean="0"/>
              <a:t>Coleman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</a:t>
            </a:r>
            <a:r>
              <a:rPr lang="en-US" dirty="0" smtClean="0">
                <a:solidFill>
                  <a:srgbClr val="FF0000"/>
                </a:solidFill>
              </a:rPr>
              <a:t> Head </a:t>
            </a:r>
            <a:r>
              <a:rPr lang="en-US" dirty="0" smtClean="0">
                <a:solidFill>
                  <a:srgbClr val="FF0000"/>
                </a:solidFill>
              </a:rPr>
              <a:t>Start 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6612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June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6612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Wendy Cauley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Accounts Payable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486" y="2895600"/>
            <a:ext cx="3248025" cy="2480397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1" y="2743824"/>
            <a:ext cx="2330450" cy="305808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0235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Gregory Fields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314902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Philosophy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2536031" cy="38100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0633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Floyd Frey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9718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52600"/>
            <a:ext cx="2681838" cy="4029052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8992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Denise Hunt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273478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Human Resources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74" y="1752600"/>
            <a:ext cx="2741575" cy="4118798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0631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Tracey Kane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3048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Housing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28800"/>
            <a:ext cx="2609850" cy="3920901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0186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Stephen Kerber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503324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Lovejoy Library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64" y="2286000"/>
            <a:ext cx="4536226" cy="301942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3254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Alison Lamothe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438400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Foreign Language and Literature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2814399" cy="4228206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1258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Vera McCoy-Sulentic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3048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Music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0"/>
            <a:ext cx="3727646" cy="409069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5376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Beverly Miller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28956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76400"/>
            <a:ext cx="2807970" cy="418319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402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Susan Morgan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048000"/>
            <a:ext cx="2513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Research and Projects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00"/>
            <a:ext cx="2667000" cy="400676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448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Lorna Moy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996595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601934"/>
            <a:ext cx="3548063" cy="2358982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3661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29733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July </a:t>
            </a:r>
            <a:r>
              <a:rPr lang="en-US" dirty="0" smtClean="0">
                <a:solidFill>
                  <a:srgbClr val="FF0000"/>
                </a:solidFill>
              </a:rPr>
              <a:t>2015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87456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/>
              <a:t>   Paula </a:t>
            </a:r>
            <a:r>
              <a:rPr lang="en-US" dirty="0" smtClean="0"/>
              <a:t>Lenhardt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solidFill>
                  <a:srgbClr val="FF0000"/>
                </a:solidFill>
              </a:rPr>
              <a:t>Campus Recreation</a:t>
            </a:r>
            <a:r>
              <a:rPr lang="en-US" sz="2000" dirty="0" smtClean="0">
                <a:solidFill>
                  <a:srgbClr val="FF0000"/>
                </a:solidFill>
              </a:rPr>
              <a:t>	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August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84712" y="1600200"/>
            <a:ext cx="4041775" cy="3951288"/>
          </a:xfrm>
          <a:effectLst>
            <a:glow rad="101600">
              <a:srgbClr val="FF0000"/>
            </a:glow>
          </a:effectLst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Dawn Munsey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School of Business     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557517"/>
            <a:ext cx="2536156" cy="3304318"/>
          </a:xfrm>
          <a:prstGeom prst="rect">
            <a:avLst/>
          </a:prstGeom>
          <a:effectLst>
            <a:glow rad="63500">
              <a:srgbClr val="FF0000"/>
            </a:glow>
            <a:softEdge rad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12" y="2695664"/>
            <a:ext cx="2439988" cy="3182736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360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Gertrude Pannirselvam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297180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Management and Marketing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09800"/>
            <a:ext cx="4191000" cy="3169444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9837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Diana Peters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2514600"/>
            <a:ext cx="281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Public Administration and Policy Analysis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2790825" cy="4192788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633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Judith Ritchey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28194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28800"/>
            <a:ext cx="2531793" cy="3869024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2320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Garry Sammons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164" y="28956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28800"/>
            <a:ext cx="3219450" cy="3962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9173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Teddy Snyder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</a:t>
            </a:r>
            <a:r>
              <a:rPr lang="en-US" dirty="0">
                <a:solidFill>
                  <a:srgbClr val="FF0000"/>
                </a:solidFill>
              </a:rPr>
              <a:t>Years of Service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297180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600"/>
            <a:ext cx="2989326" cy="406020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923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Jacqueline Twitty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2867438"/>
            <a:ext cx="213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Illinois Education Research Council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81200"/>
            <a:ext cx="2971800" cy="3834581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6522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William Winter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30480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the Chancellor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2637472" cy="3962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6273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0"/>
            <a:ext cx="8229600" cy="1143000"/>
          </a:xfrm>
        </p:spPr>
        <p:txBody>
          <a:bodyPr/>
          <a:lstStyle/>
          <a:p>
            <a:r>
              <a:rPr lang="en-US" dirty="0" smtClean="0"/>
              <a:t>25 Year Honorees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Joanne Baker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8194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St. Louis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76400"/>
            <a:ext cx="4422430" cy="416814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5445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Paula Geiger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32252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Bursar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28800"/>
            <a:ext cx="2637473" cy="3962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369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02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</a:t>
            </a:r>
            <a:r>
              <a:rPr lang="en-US" dirty="0" smtClean="0">
                <a:solidFill>
                  <a:srgbClr val="FF0000"/>
                </a:solidFill>
              </a:rPr>
              <a:t> September </a:t>
            </a:r>
            <a:r>
              <a:rPr lang="en-US" dirty="0" smtClean="0">
                <a:solidFill>
                  <a:srgbClr val="FF0000"/>
                </a:solidFill>
              </a:rPr>
              <a:t>2015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6764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Steve Muren</a:t>
            </a:r>
            <a:endParaRPr lang="en-US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       </a:t>
            </a:r>
            <a:r>
              <a:rPr lang="en-US" dirty="0" smtClean="0">
                <a:solidFill>
                  <a:srgbClr val="FF0000"/>
                </a:solidFill>
              </a:rPr>
              <a:t>Electrical &amp; Computer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Engineering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FF0000"/>
                </a:solidFill>
              </a:rPr>
              <a:t> October </a:t>
            </a:r>
            <a:r>
              <a:rPr lang="en-US" dirty="0" smtClean="0">
                <a:solidFill>
                  <a:srgbClr val="FF0000"/>
                </a:solidFill>
              </a:rPr>
              <a:t>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764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    </a:t>
            </a:r>
            <a:r>
              <a:rPr lang="en-US" dirty="0" smtClean="0"/>
              <a:t> Kathy </a:t>
            </a:r>
            <a:r>
              <a:rPr lang="en-US" dirty="0" smtClean="0"/>
              <a:t>Wanstreet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Instructional Services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73" y="3200400"/>
            <a:ext cx="3700615" cy="2534747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790820"/>
            <a:ext cx="2147798" cy="3065813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9585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Ali Kutan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9718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Economics and Finance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76400"/>
            <a:ext cx="2915364" cy="41910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6010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David McDonald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8194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Emergency Management and Safety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05000"/>
            <a:ext cx="3047943" cy="3771624"/>
          </a:xfr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1426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Geesia McIntosh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8194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St. Louis</a:t>
            </a:r>
            <a:endParaRPr lang="en-US" sz="3200" dirty="0"/>
          </a:p>
        </p:txBody>
      </p:sp>
      <p:pic>
        <p:nvPicPr>
          <p:cNvPr id="6" name="Content Placeholder 5" descr="Head Sta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r="2461"/>
          <a:stretch>
            <a:fillRect/>
          </a:stretch>
        </p:blipFill>
        <p:spPr>
          <a:xfrm>
            <a:off x="3886200" y="2362200"/>
            <a:ext cx="4717851" cy="2594637"/>
          </a:xfrm>
          <a:effectLst>
            <a:glow rad="101600">
              <a:srgbClr val="FF0000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87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Leah O’Brien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32766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Chemistry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2738914" cy="41148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6997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Nader Panahshahi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0480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Civil Engineering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057400"/>
            <a:ext cx="4879662" cy="324802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7821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Michelle Pugh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9718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Human Resources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76042"/>
            <a:ext cx="2687717" cy="403788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5456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Valerie Samuels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28194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St. Louis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828800"/>
            <a:ext cx="2679192" cy="3882887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2044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Laura Wolff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180903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Economics and Finance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09800"/>
            <a:ext cx="4536225" cy="301942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7631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09800"/>
            <a:ext cx="8229600" cy="1143000"/>
          </a:xfrm>
        </p:spPr>
        <p:txBody>
          <a:bodyPr/>
          <a:lstStyle/>
          <a:p>
            <a:r>
              <a:rPr lang="en-US" dirty="0" smtClean="0"/>
              <a:t>30 Year Honorees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8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Michele Albert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32642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Purchasing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28800"/>
            <a:ext cx="3427095" cy="4034843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7029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097757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</a:t>
            </a:r>
            <a:r>
              <a:rPr lang="en-US" dirty="0" smtClean="0">
                <a:solidFill>
                  <a:srgbClr val="FF0000"/>
                </a:solidFill>
              </a:rPr>
              <a:t> November </a:t>
            </a:r>
            <a:r>
              <a:rPr lang="en-US" dirty="0" smtClean="0">
                <a:solidFill>
                  <a:srgbClr val="FF0000"/>
                </a:solidFill>
              </a:rPr>
              <a:t>2015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/>
              <a:t>Mae </a:t>
            </a:r>
            <a:r>
              <a:rPr lang="en-US" dirty="0" smtClean="0"/>
              <a:t>Earleen Arnold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</a:rPr>
              <a:t>Student </a:t>
            </a:r>
            <a:r>
              <a:rPr lang="en-US" dirty="0" smtClean="0">
                <a:solidFill>
                  <a:srgbClr val="FF0000"/>
                </a:solidFill>
              </a:rPr>
              <a:t>Financial Aid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</a:t>
            </a:r>
            <a:r>
              <a:rPr lang="en-US" dirty="0" smtClean="0">
                <a:solidFill>
                  <a:srgbClr val="FF0000"/>
                </a:solidFill>
              </a:rPr>
              <a:t> December </a:t>
            </a:r>
            <a:r>
              <a:rPr lang="en-US" dirty="0" smtClean="0">
                <a:solidFill>
                  <a:srgbClr val="FF0000"/>
                </a:solidFill>
              </a:rPr>
              <a:t>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137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</a:t>
            </a:r>
            <a:r>
              <a:rPr lang="en-US" dirty="0" smtClean="0"/>
              <a:t>  Brent </a:t>
            </a:r>
            <a:r>
              <a:rPr lang="en-US" dirty="0" smtClean="0"/>
              <a:t>Vaughn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dirty="0" smtClean="0">
                <a:solidFill>
                  <a:srgbClr val="FF0000"/>
                </a:solidFill>
              </a:rPr>
              <a:t>   Civil </a:t>
            </a:r>
            <a:r>
              <a:rPr lang="en-US" dirty="0" smtClean="0">
                <a:solidFill>
                  <a:srgbClr val="FF0000"/>
                </a:solidFill>
              </a:rPr>
              <a:t>Engineering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667000"/>
            <a:ext cx="1972234" cy="3093354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810" y="2640695"/>
            <a:ext cx="2331547" cy="309335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88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Valerie Goldston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2744615"/>
            <a:ext cx="2571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Theater and Dance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3600"/>
            <a:ext cx="4573073" cy="3043952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4789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Lora Miles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304800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Affairs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76400"/>
            <a:ext cx="2794799" cy="419875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0267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Karen Montgomery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289560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Nursing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57130"/>
            <a:ext cx="3396615" cy="40466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5469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Richard Walker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27432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Vice Chancellor for Administration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2713196" cy="4076163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5604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066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Congratulations to all </a:t>
            </a:r>
          </a:p>
          <a:p>
            <a:pPr algn="ctr"/>
            <a:r>
              <a:rPr lang="en-US" sz="8000" dirty="0" smtClean="0"/>
              <a:t>Honorees!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815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</a:rPr>
              <a:t>  January </a:t>
            </a:r>
            <a:r>
              <a:rPr lang="en-US" dirty="0" smtClean="0">
                <a:solidFill>
                  <a:srgbClr val="FF0000"/>
                </a:solidFill>
              </a:rPr>
              <a:t>2016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/>
              <a:t>Brenda </a:t>
            </a:r>
            <a:r>
              <a:rPr lang="en-US" dirty="0" smtClean="0"/>
              <a:t>Cusanelli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  </a:t>
            </a:r>
            <a:r>
              <a:rPr lang="en-US" dirty="0" smtClean="0">
                <a:solidFill>
                  <a:srgbClr val="FF0000"/>
                </a:solidFill>
              </a:rPr>
              <a:t>Speech </a:t>
            </a:r>
            <a:r>
              <a:rPr lang="en-US" dirty="0" smtClean="0">
                <a:solidFill>
                  <a:srgbClr val="FF0000"/>
                </a:solidFill>
              </a:rPr>
              <a:t>Pathology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February 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137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Anna </a:t>
            </a:r>
            <a:r>
              <a:rPr lang="en-US" dirty="0" smtClean="0"/>
              <a:t>Pavlik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Morris University Center</a:t>
            </a: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87354"/>
            <a:ext cx="2801361" cy="3258363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782957"/>
            <a:ext cx="2862880" cy="291465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2731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1676400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Interim Chancellor </a:t>
            </a:r>
          </a:p>
          <a:p>
            <a:pPr algn="ctr"/>
            <a:r>
              <a:rPr lang="en-US" sz="4000" dirty="0" smtClean="0"/>
              <a:t>Stephen Hansen </a:t>
            </a:r>
          </a:p>
          <a:p>
            <a:pPr algn="ctr"/>
            <a:r>
              <a:rPr lang="en-US" sz="4000" dirty="0" smtClean="0"/>
              <a:t>2016 Service Awards </a:t>
            </a:r>
          </a:p>
          <a:p>
            <a:pPr algn="ctr"/>
            <a:r>
              <a:rPr lang="en-US" sz="4000" dirty="0" smtClean="0"/>
              <a:t>Address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80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10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97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UE Slide Master - Institutiona_Whit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SIUE Slide Master - Institutiona_Whitel</Template>
  <TotalTime>11156</TotalTime>
  <Words>603</Words>
  <Application>Microsoft Office PowerPoint</Application>
  <PresentationFormat>On-screen Show (4:3)</PresentationFormat>
  <Paragraphs>234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Arial</vt:lpstr>
      <vt:lpstr>Calibri</vt:lpstr>
      <vt:lpstr>SIUE Slide Master - Institutiona_Whitel</vt:lpstr>
      <vt:lpstr>PowerPoint Presentation</vt:lpstr>
      <vt:lpstr>Employees of the Month</vt:lpstr>
      <vt:lpstr>Employees of the Month</vt:lpstr>
      <vt:lpstr>Employees of the Month</vt:lpstr>
      <vt:lpstr>Employees of the Month</vt:lpstr>
      <vt:lpstr>Employees of the Month</vt:lpstr>
      <vt:lpstr>Employees of the Month</vt:lpstr>
      <vt:lpstr>PowerPoint Presentation</vt:lpstr>
      <vt:lpstr>  </vt:lpstr>
      <vt:lpstr>Group 1  10 Year Honorees</vt:lpstr>
      <vt:lpstr>Group 2 10 Year Honorees</vt:lpstr>
      <vt:lpstr>Group 3 10 Year Honorees</vt:lpstr>
      <vt:lpstr>PowerPoint Presentation</vt:lpstr>
      <vt:lpstr>Group 1 15 Year Honorees</vt:lpstr>
      <vt:lpstr>Group 2 15 Year Honorees</vt:lpstr>
      <vt:lpstr>Group 3 15 Year Honorees </vt:lpstr>
      <vt:lpstr>Group 4 15 Year Honorees </vt:lpstr>
      <vt:lpstr>Group 5 15 Year Honorees </vt:lpstr>
      <vt:lpstr>20 Year Honorees</vt:lpstr>
      <vt:lpstr>Debra Barnard 20 Years of Service </vt:lpstr>
      <vt:lpstr> Melody Benoist 20 Years of Service </vt:lpstr>
      <vt:lpstr>Melody Brimm 20 Years of Service</vt:lpstr>
      <vt:lpstr>Dr. Venessa Brown 20 Years of Service</vt:lpstr>
      <vt:lpstr>Dr. Sue Cataldi 20 Years of Service</vt:lpstr>
      <vt:lpstr>Wendy Cauley 20 Years of Service</vt:lpstr>
      <vt:lpstr>Anita Corradini 20 Years of Service</vt:lpstr>
      <vt:lpstr>Charlyette Crape 20 Years of Service</vt:lpstr>
      <vt:lpstr>Dr. Robert Dixon 20 Years of Service</vt:lpstr>
      <vt:lpstr> Tina Federer 20 Years of Service</vt:lpstr>
      <vt:lpstr>Dr. Gregory Fields 20 Years of Service</vt:lpstr>
      <vt:lpstr>Floyd Frey 20 Years of Service</vt:lpstr>
      <vt:lpstr>Denise Hunt 20 Years of Service</vt:lpstr>
      <vt:lpstr>Tracey Kane 20 Years of Service</vt:lpstr>
      <vt:lpstr>Dr. Stephen Kerber 20 Years of Service</vt:lpstr>
      <vt:lpstr>Dr. Alison Lamothe 20 Years of Service</vt:lpstr>
      <vt:lpstr>Vera McCoy-Sulentic 20 Years of Service</vt:lpstr>
      <vt:lpstr>Beverly Miller 20 Years of Service</vt:lpstr>
      <vt:lpstr>Dr. Susan Morgan 20 Years of Service</vt:lpstr>
      <vt:lpstr>Lorna Moy 20 Years of Service</vt:lpstr>
      <vt:lpstr>Dr. Gertrude Pannirselvam 20 Years of Service</vt:lpstr>
      <vt:lpstr>Diana Peters 20 Years of Service</vt:lpstr>
      <vt:lpstr>Judith Ritchey 20 Years of Service</vt:lpstr>
      <vt:lpstr>Garry Sammons 20 Years of Service</vt:lpstr>
      <vt:lpstr>Teddy Snyder 20 Years of Service</vt:lpstr>
      <vt:lpstr>Jacqueline Twitty 20 Years of Service</vt:lpstr>
      <vt:lpstr>William Winter 20 Years of Service</vt:lpstr>
      <vt:lpstr>25 Year Honorees</vt:lpstr>
      <vt:lpstr>Joanne Baker 25 Years of Service</vt:lpstr>
      <vt:lpstr>Paula Geiger 25 Years of Service</vt:lpstr>
      <vt:lpstr>Dr. Ali Kutan 25 Years of Service</vt:lpstr>
      <vt:lpstr>David McDonald 25 Years of Service</vt:lpstr>
      <vt:lpstr>Geesia McIntosh 25 Years of Service</vt:lpstr>
      <vt:lpstr>Dr. Leah O’Brien 25 Years of Service</vt:lpstr>
      <vt:lpstr>Dr. Nader Panahshahi 25 Years of Service</vt:lpstr>
      <vt:lpstr>Michelle Pugh 25 Years of Service</vt:lpstr>
      <vt:lpstr>Valerie Samuels 25 Years of Service</vt:lpstr>
      <vt:lpstr>Laura Wolff 25 Years of Service</vt:lpstr>
      <vt:lpstr>30 Year Honorees</vt:lpstr>
      <vt:lpstr>Michele Albert 30 Years of Service</vt:lpstr>
      <vt:lpstr>Valerie Goldston 30 Years of Service</vt:lpstr>
      <vt:lpstr>Lora Miles 30 Years of Service</vt:lpstr>
      <vt:lpstr>Karen Montgomery 30 Years of Service</vt:lpstr>
      <vt:lpstr>Richard Walker 30 Years of Service</vt:lpstr>
      <vt:lpstr>PowerPoint Presentation</vt:lpstr>
    </vt:vector>
  </TitlesOfParts>
  <Company>Southern Illinois University Edwardsville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dbayne</dc:creator>
  <cp:lastModifiedBy>Crowder, Tayanna</cp:lastModifiedBy>
  <cp:revision>577</cp:revision>
  <dcterms:created xsi:type="dcterms:W3CDTF">2012-03-12T21:03:46Z</dcterms:created>
  <dcterms:modified xsi:type="dcterms:W3CDTF">2016-03-01T21:19:59Z</dcterms:modified>
</cp:coreProperties>
</file>