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30298" y="1212850"/>
            <a:ext cx="4883403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400" y="152400"/>
            <a:ext cx="8846693" cy="4846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317865" y="6156959"/>
            <a:ext cx="673773" cy="5486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2927" y="1098550"/>
            <a:ext cx="7518145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3540" y="2971038"/>
            <a:ext cx="5139055" cy="1550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71711" y="6433515"/>
            <a:ext cx="261620" cy="209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ue.edu/humanresources/benefits/vac-sick.s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8612" y="352425"/>
            <a:ext cx="8467725" cy="2085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35826" y="4831079"/>
            <a:ext cx="2022475" cy="1645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6251" y="2508630"/>
            <a:ext cx="7785100" cy="1230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ts val="4715"/>
              </a:lnSpc>
              <a:spcBef>
                <a:spcPts val="95"/>
              </a:spcBef>
            </a:pPr>
            <a:r>
              <a:rPr lang="en-US" sz="4000" b="1" spc="-35" dirty="0" smtClean="0">
                <a:latin typeface="Calibri"/>
                <a:cs typeface="Calibri"/>
              </a:rPr>
              <a:t>How to Maintain Vacation and Sick</a:t>
            </a:r>
          </a:p>
          <a:p>
            <a:pPr marL="12700" algn="r">
              <a:lnSpc>
                <a:spcPts val="4715"/>
              </a:lnSpc>
              <a:spcBef>
                <a:spcPts val="95"/>
              </a:spcBef>
            </a:pPr>
            <a:r>
              <a:rPr lang="en-US" sz="4000" b="1" spc="-35" dirty="0" smtClean="0">
                <a:latin typeface="Calibri"/>
                <a:cs typeface="Calibri"/>
              </a:rPr>
              <a:t>Leave Balances in Banner</a:t>
            </a:r>
            <a:endParaRPr sz="40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49435" y="6465214"/>
            <a:ext cx="12827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9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17831"/>
            <a:ext cx="8281848" cy="2324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6669535" y="2762854"/>
            <a:ext cx="88509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Eddie Cougar</a:t>
            </a:r>
            <a:endParaRPr lang="en-US" sz="800" dirty="0"/>
          </a:p>
        </p:txBody>
      </p:sp>
      <p:sp>
        <p:nvSpPr>
          <p:cNvPr id="24" name="Rectangle 23"/>
          <p:cNvSpPr/>
          <p:nvPr/>
        </p:nvSpPr>
        <p:spPr>
          <a:xfrm>
            <a:off x="521171" y="3270685"/>
            <a:ext cx="369277" cy="7971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40257" y="3225904"/>
            <a:ext cx="5311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800123123</a:t>
            </a:r>
            <a:endParaRPr lang="en-US" sz="600" dirty="0"/>
          </a:p>
        </p:txBody>
      </p:sp>
      <p:sp>
        <p:nvSpPr>
          <p:cNvPr id="26" name="Rectangle 25"/>
          <p:cNvSpPr/>
          <p:nvPr/>
        </p:nvSpPr>
        <p:spPr>
          <a:xfrm>
            <a:off x="947909" y="3264824"/>
            <a:ext cx="704539" cy="53413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80895" y="3223030"/>
            <a:ext cx="13811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</a:rPr>
              <a:t>Eddie Cougar</a:t>
            </a:r>
            <a:endParaRPr lang="en-US" sz="7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130623" y="1877571"/>
            <a:ext cx="1263431" cy="17024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52220" y="2563371"/>
            <a:ext cx="21348" cy="10102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201057" y="3734506"/>
            <a:ext cx="3341968" cy="20454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523846" y="2414000"/>
            <a:ext cx="807939" cy="11804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706029" y="3696434"/>
            <a:ext cx="1348746" cy="21709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65992" y="894992"/>
            <a:ext cx="2164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Date Available </a:t>
            </a:r>
            <a:r>
              <a:rPr lang="en-US" dirty="0" smtClean="0"/>
              <a:t>Employees original hire date.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224066" y="951135"/>
            <a:ext cx="22163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Begin Balance</a:t>
            </a:r>
            <a:r>
              <a:rPr lang="en-US" dirty="0" smtClean="0"/>
              <a:t> Employee’s leave balance at the beginning of the fiscal year.</a:t>
            </a:r>
            <a:endParaRPr lang="en-US" u="sng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6033655" y="762000"/>
            <a:ext cx="25487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Taken                        </a:t>
            </a:r>
            <a:r>
              <a:rPr lang="en-US" dirty="0" smtClean="0"/>
              <a:t>Amount of hours employee has classified as leave. Cumulative total for fiscal year</a:t>
            </a:r>
            <a:r>
              <a:rPr lang="en-US" u="sng" dirty="0" smtClean="0"/>
              <a:t>  </a:t>
            </a:r>
            <a:endParaRPr lang="en-US" u="sng" dirty="0"/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28600" y="55626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Accrued</a:t>
            </a:r>
          </a:p>
          <a:p>
            <a:r>
              <a:rPr lang="en-US" dirty="0" smtClean="0"/>
              <a:t>Amount of hours accrued since beginning of the current fiscal year.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903550" y="5538116"/>
            <a:ext cx="2904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Current Available</a:t>
            </a:r>
          </a:p>
          <a:p>
            <a:r>
              <a:rPr lang="en-US" dirty="0" smtClean="0"/>
              <a:t>Amount of hours available to use toward leave balance for current fiscal year.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963233" y="3732448"/>
            <a:ext cx="33026" cy="20474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71390" y="5537078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Banked</a:t>
            </a:r>
            <a:endParaRPr lang="en-US" u="sng" dirty="0"/>
          </a:p>
          <a:p>
            <a:r>
              <a:rPr lang="en-US" dirty="0" smtClean="0"/>
              <a:t>Amount should always be zero.  This field is not used by SIUE.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583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13" y="3284017"/>
            <a:ext cx="8373208" cy="6021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4800" y="7620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Adding Hours to the Taken Field (Continued)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82350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employee below began the month of January with 50 hours of Vacation </a:t>
            </a:r>
            <a:r>
              <a:rPr lang="en-US" dirty="0" smtClean="0"/>
              <a:t>available (Current Available Hours).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timesheet </a:t>
            </a:r>
            <a:r>
              <a:rPr lang="en-US" dirty="0" smtClean="0"/>
              <a:t>indicating </a:t>
            </a:r>
            <a:r>
              <a:rPr lang="en-US" dirty="0" smtClean="0"/>
              <a:t>15 </a:t>
            </a:r>
            <a:r>
              <a:rPr lang="en-US" dirty="0" smtClean="0"/>
              <a:t>hours of Vacation </a:t>
            </a:r>
            <a:r>
              <a:rPr lang="en-US" dirty="0" smtClean="0"/>
              <a:t>was used during January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These hours </a:t>
            </a:r>
            <a:r>
              <a:rPr lang="en-US" dirty="0" err="1" smtClean="0"/>
              <a:t>areadded</a:t>
            </a:r>
            <a:r>
              <a:rPr lang="en-US" dirty="0" smtClean="0"/>
              <a:t> </a:t>
            </a:r>
            <a:r>
              <a:rPr lang="en-US" dirty="0" smtClean="0"/>
              <a:t>to the cumulative total </a:t>
            </a:r>
            <a:r>
              <a:rPr lang="en-US" dirty="0" smtClean="0"/>
              <a:t>of hours in </a:t>
            </a:r>
            <a:r>
              <a:rPr lang="en-US" dirty="0" smtClean="0"/>
              <a:t>the </a:t>
            </a:r>
            <a:r>
              <a:rPr lang="en-US" dirty="0" smtClean="0"/>
              <a:t>Taken Hours </a:t>
            </a:r>
            <a:r>
              <a:rPr lang="en-US" dirty="0" smtClean="0"/>
              <a:t>field, and the Current Available field will automatically adjust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January ‘Taken Hours’ (10) + Vacation hours used (15) = February ‘Taken Hours’ (25)</a:t>
            </a:r>
            <a:endParaRPr lang="en-US" dirty="0" smtClean="0"/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849" y="4269995"/>
            <a:ext cx="2702547" cy="911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460328" y="2971800"/>
            <a:ext cx="92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January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69996" y="3989419"/>
            <a:ext cx="116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Timesheet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0328" y="5098528"/>
            <a:ext cx="104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February</a:t>
            </a:r>
            <a:endParaRPr lang="en-US" dirty="0"/>
          </a:p>
        </p:txBody>
      </p:sp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8" y="5461220"/>
            <a:ext cx="8373208" cy="6021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17196" y="3715547"/>
            <a:ext cx="462762" cy="6048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50384" y="3712616"/>
            <a:ext cx="462762" cy="60483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03290" y="5883117"/>
            <a:ext cx="462762" cy="6048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350384" y="5883117"/>
            <a:ext cx="538412" cy="5755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4859" y="3627441"/>
            <a:ext cx="925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V250</a:t>
            </a:r>
            <a:endParaRPr 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9089" y="5796477"/>
            <a:ext cx="925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V250</a:t>
            </a:r>
            <a:endParaRPr 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79196" y="3620752"/>
            <a:ext cx="925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Vacation</a:t>
            </a:r>
            <a:endParaRPr 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79195" y="5791200"/>
            <a:ext cx="925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Vacation</a:t>
            </a:r>
            <a:endParaRPr 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274657" y="3708858"/>
            <a:ext cx="462762" cy="6048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365796" y="3620752"/>
            <a:ext cx="925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50.00</a:t>
            </a:r>
            <a:endParaRPr 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79736" y="5879306"/>
            <a:ext cx="462762" cy="6048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370875" y="5791200"/>
            <a:ext cx="925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35.00</a:t>
            </a:r>
            <a:endParaRPr 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049894" y="3708858"/>
            <a:ext cx="462762" cy="6048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141033" y="3620752"/>
            <a:ext cx="925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0.00</a:t>
            </a:r>
            <a:endParaRPr 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128394" y="5879306"/>
            <a:ext cx="462762" cy="6048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219533" y="5791200"/>
            <a:ext cx="925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25.00</a:t>
            </a:r>
            <a:endParaRPr 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05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5" y="3693935"/>
            <a:ext cx="8959950" cy="1633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2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763" y="2414305"/>
            <a:ext cx="2702547" cy="911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57200" y="9906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</a:t>
            </a:r>
            <a:r>
              <a:rPr lang="en-US" dirty="0"/>
              <a:t>C</a:t>
            </a:r>
            <a:r>
              <a:rPr lang="en-US" dirty="0" smtClean="0"/>
              <a:t>hange </a:t>
            </a:r>
            <a:r>
              <a:rPr lang="en-US" dirty="0"/>
              <a:t>D</a:t>
            </a:r>
            <a:r>
              <a:rPr lang="en-US" dirty="0" smtClean="0"/>
              <a:t>escription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810000" y="2940837"/>
            <a:ext cx="3086100" cy="20664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3400" y="1600200"/>
            <a:ext cx="762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After the Taken field has been updated, a change reason must be entered.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timesheet indicates Vacation days were used on the 30</a:t>
            </a:r>
            <a:r>
              <a:rPr lang="en-US" baseline="30000" dirty="0" smtClean="0"/>
              <a:t>th</a:t>
            </a:r>
            <a:r>
              <a:rPr lang="en-US" dirty="0" smtClean="0"/>
              <a:t> and 31</a:t>
            </a:r>
            <a:r>
              <a:rPr lang="en-US" baseline="30000" dirty="0" smtClean="0"/>
              <a:t>st</a:t>
            </a:r>
            <a:r>
              <a:rPr lang="en-US" dirty="0" smtClean="0"/>
              <a:t> of the month.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Indicate the days and hours used in the Change</a:t>
            </a:r>
          </a:p>
          <a:p>
            <a:r>
              <a:rPr lang="en-US" dirty="0"/>
              <a:t> </a:t>
            </a:r>
            <a:r>
              <a:rPr lang="en-US" dirty="0" smtClean="0"/>
              <a:t>     Reason field. 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708763" y="2940837"/>
            <a:ext cx="2667000" cy="151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6509636" y="2330350"/>
            <a:ext cx="228598" cy="6521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019800" y="2320433"/>
            <a:ext cx="724296" cy="6465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1055" y="60960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Attention: The year-to-date on the timesheet should match the YTD in the taken field. </a:t>
            </a:r>
            <a:endParaRPr lang="en-US" b="1" i="1" dirty="0"/>
          </a:p>
        </p:txBody>
      </p:sp>
      <p:sp>
        <p:nvSpPr>
          <p:cNvPr id="33" name="Rectangle 32"/>
          <p:cNvSpPr/>
          <p:nvPr/>
        </p:nvSpPr>
        <p:spPr>
          <a:xfrm>
            <a:off x="240323" y="3957721"/>
            <a:ext cx="369277" cy="45719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59409" y="3891457"/>
            <a:ext cx="5311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800123123</a:t>
            </a:r>
            <a:endParaRPr lang="en-US" sz="600" dirty="0"/>
          </a:p>
        </p:txBody>
      </p:sp>
      <p:sp>
        <p:nvSpPr>
          <p:cNvPr id="36" name="Rectangle 35"/>
          <p:cNvSpPr/>
          <p:nvPr/>
        </p:nvSpPr>
        <p:spPr>
          <a:xfrm>
            <a:off x="667062" y="3962400"/>
            <a:ext cx="641526" cy="47795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18011" y="3876068"/>
            <a:ext cx="13811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</a:rPr>
              <a:t>Eddie Cougar</a:t>
            </a:r>
            <a:endParaRPr lang="en-US" sz="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896100" y="5030122"/>
            <a:ext cx="1981199" cy="4571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781800" y="4809592"/>
            <a:ext cx="3842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 smtClean="0">
              <a:solidFill>
                <a:schemeClr val="bg1">
                  <a:lumMod val="50000"/>
                </a:schemeClr>
              </a:solidFill>
              <a:latin typeface="Adobe Song Std L" panose="02020300000000000000" pitchFamily="18" charset="-128"/>
              <a:ea typeface="Adobe Song Std L" panose="02020300000000000000" pitchFamily="18" charset="-128"/>
              <a:cs typeface="Times New Roman" panose="02020603050405020304" pitchFamily="18" charset="0"/>
            </a:endParaRP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Times New Roman" panose="02020603050405020304" pitchFamily="18" charset="0"/>
              </a:rPr>
              <a:t>1/30 (7.5), 1/31 (7.5)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dobe Song Std L" panose="02020300000000000000" pitchFamily="18" charset="-128"/>
              <a:ea typeface="Adobe Song Std L" panose="020203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990492" y="5007262"/>
            <a:ext cx="222739" cy="45719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562600" y="4825149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" dirty="0" smtClean="0">
              <a:solidFill>
                <a:schemeClr val="tx1">
                  <a:lumMod val="50000"/>
                  <a:lumOff val="50000"/>
                </a:schemeClr>
              </a:solidFill>
              <a:latin typeface="Adobe Song Std L" panose="02020300000000000000" pitchFamily="18" charset="-128"/>
              <a:ea typeface="Adobe Song Std L" panose="02020300000000000000" pitchFamily="18" charset="-128"/>
              <a:cs typeface="Times New Roman" panose="02020603050405020304" pitchFamily="18" charset="0"/>
            </a:endParaRPr>
          </a:p>
          <a:p>
            <a:pPr algn="r"/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Times New Roman" panose="02020603050405020304" pitchFamily="18" charset="0"/>
              </a:rPr>
              <a:t>35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latin typeface="Adobe Song Std L" panose="02020300000000000000" pitchFamily="18" charset="-128"/>
              <a:ea typeface="Adobe Song Std L" panose="020203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111261" y="5007261"/>
            <a:ext cx="184639" cy="4571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904642" y="4825149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" dirty="0" smtClean="0">
              <a:solidFill>
                <a:schemeClr val="tx1">
                  <a:lumMod val="50000"/>
                  <a:lumOff val="50000"/>
                </a:schemeClr>
              </a:solidFill>
              <a:latin typeface="Adobe Song Std L" panose="02020300000000000000" pitchFamily="18" charset="-128"/>
              <a:ea typeface="Adobe Song Std L" panose="02020300000000000000" pitchFamily="18" charset="-128"/>
              <a:cs typeface="Times New Roman" panose="02020603050405020304" pitchFamily="18" charset="0"/>
            </a:endParaRPr>
          </a:p>
          <a:p>
            <a:pPr algn="ctr"/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Times New Roman" panose="02020603050405020304" pitchFamily="18" charset="0"/>
              </a:rPr>
              <a:t>25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latin typeface="Adobe Song Std L" panose="02020300000000000000" pitchFamily="18" charset="-128"/>
              <a:ea typeface="Adobe Song Std L" panose="020203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795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145" y="1594247"/>
            <a:ext cx="7958455" cy="61555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Repeat slides 9-12 for maintaining each Leave </a:t>
            </a:r>
            <a:r>
              <a:rPr lang="en-US" dirty="0" smtClean="0"/>
              <a:t>Code’s </a:t>
            </a:r>
            <a:r>
              <a:rPr lang="en-US" dirty="0" smtClean="0"/>
              <a:t>Taken field.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Click the Save </a:t>
            </a:r>
            <a:r>
              <a:rPr lang="en-US" dirty="0" smtClean="0"/>
              <a:t>icon           .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1137047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Adjusting More Than One Leave Code Balance</a:t>
            </a:r>
            <a:endParaRPr lang="en-US" dirty="0"/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22" y="2717831"/>
            <a:ext cx="8233626" cy="2311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6677679" y="2762854"/>
            <a:ext cx="876948" cy="214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Eddie Cougar</a:t>
            </a:r>
            <a:endParaRPr lang="en-US" sz="800" dirty="0"/>
          </a:p>
        </p:txBody>
      </p:sp>
      <p:sp>
        <p:nvSpPr>
          <p:cNvPr id="19" name="Rectangle 18"/>
          <p:cNvSpPr/>
          <p:nvPr/>
        </p:nvSpPr>
        <p:spPr>
          <a:xfrm>
            <a:off x="524569" y="3270685"/>
            <a:ext cx="365879" cy="79253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45143" y="3225904"/>
            <a:ext cx="526217" cy="183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800123123</a:t>
            </a:r>
            <a:endParaRPr lang="en-US" sz="600" dirty="0"/>
          </a:p>
        </p:txBody>
      </p:sp>
      <p:sp>
        <p:nvSpPr>
          <p:cNvPr id="21" name="Rectangle 20"/>
          <p:cNvSpPr/>
          <p:nvPr/>
        </p:nvSpPr>
        <p:spPr>
          <a:xfrm>
            <a:off x="954391" y="3264825"/>
            <a:ext cx="698057" cy="53102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93603" y="3223031"/>
            <a:ext cx="1368445" cy="198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</a:rPr>
              <a:t>Eddie Cougar</a:t>
            </a:r>
            <a:endParaRPr lang="en-US" sz="7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7010400" y="4800600"/>
            <a:ext cx="1371600" cy="11429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34815"/>
            <a:ext cx="376039" cy="225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3188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1430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7526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Employee Vacation Sick Leave Webpage </a:t>
            </a: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http://www.siue.edu/humanresources/benefits/vac-sick.shtml</a:t>
            </a:r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25908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Office of Human Resources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Phone: 618.650.2190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Fax: 618.2696</a:t>
            </a:r>
          </a:p>
        </p:txBody>
      </p:sp>
    </p:spTree>
    <p:extLst>
      <p:ext uri="{BB962C8B-B14F-4D97-AF65-F5344CB8AC3E}">
        <p14:creationId xmlns:p14="http://schemas.microsoft.com/office/powerpoint/2010/main" val="2549937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949435" y="6465214"/>
            <a:ext cx="12827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9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1010" y="1054894"/>
            <a:ext cx="8772905" cy="1231106"/>
          </a:xfrm>
        </p:spPr>
        <p:txBody>
          <a:bodyPr/>
          <a:lstStyle/>
          <a:p>
            <a:pPr algn="ctr"/>
            <a:r>
              <a:rPr lang="en-US" dirty="0" smtClean="0"/>
              <a:t>Vacation and Sick Leave (VSL)</a:t>
            </a:r>
            <a:br>
              <a:rPr lang="en-US" dirty="0" smtClean="0"/>
            </a:br>
            <a:r>
              <a:rPr lang="en-US" dirty="0" smtClean="0"/>
              <a:t>PEALEAV Administrator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12927" y="2514600"/>
            <a:ext cx="7569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vacation and sick leave that is accrued by most employees is either updated bi-weekly via Department Time Entry or updated semi-monthly via the payroll process.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2927" y="3475672"/>
            <a:ext cx="71118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amount, timing and types of paid leave employees earn are directly related to their position. Leave time is grouped by Leave </a:t>
            </a:r>
            <a:r>
              <a:rPr lang="en-US" dirty="0" smtClean="0"/>
              <a:t>Category.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Extra Help employees and Student Workers do not earn leave </a:t>
            </a:r>
            <a:r>
              <a:rPr lang="en-US" dirty="0" smtClean="0"/>
              <a:t>time.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2927" y="4992469"/>
            <a:ext cx="7264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</a:t>
            </a:r>
            <a:r>
              <a:rPr lang="en-US" dirty="0"/>
              <a:t>all eligible employees, leave benefits are recorded in the Banner Human Resource System. </a:t>
            </a:r>
            <a:r>
              <a:rPr lang="en-US" b="1" dirty="0"/>
              <a:t>Amounts are cumulative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990600"/>
            <a:ext cx="2514600" cy="1846659"/>
          </a:xfrm>
        </p:spPr>
        <p:txBody>
          <a:bodyPr/>
          <a:lstStyle/>
          <a:p>
            <a:pPr algn="l"/>
            <a:r>
              <a:rPr lang="en-US" dirty="0" smtClean="0"/>
              <a:t>Types of Leave </a:t>
            </a:r>
            <a:br>
              <a:rPr lang="en-US" dirty="0" smtClean="0"/>
            </a:br>
            <a:r>
              <a:rPr lang="en-US" dirty="0" smtClean="0"/>
              <a:t>Categories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85110"/>
            <a:ext cx="5600699" cy="613703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75138" y="315346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Chart identifies and describes each of the SIUE leave categories.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66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895600"/>
            <a:ext cx="5563515" cy="2571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927" y="1098550"/>
            <a:ext cx="7518145" cy="615553"/>
          </a:xfrm>
        </p:spPr>
        <p:txBody>
          <a:bodyPr/>
          <a:lstStyle/>
          <a:p>
            <a:pPr algn="ctr"/>
            <a:r>
              <a:rPr lang="en-US" dirty="0" smtClean="0"/>
              <a:t>Maintaining VSL</a:t>
            </a:r>
            <a:endParaRPr lang="en-US" dirty="0"/>
          </a:p>
        </p:txBody>
      </p:sp>
      <p:sp>
        <p:nvSpPr>
          <p:cNvPr id="4" name="object 5"/>
          <p:cNvSpPr txBox="1"/>
          <p:nvPr/>
        </p:nvSpPr>
        <p:spPr>
          <a:xfrm>
            <a:off x="783619" y="1905000"/>
            <a:ext cx="701802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Calibri"/>
                <a:cs typeface="Calibri"/>
              </a:rPr>
              <a:t>Login </a:t>
            </a:r>
            <a:r>
              <a:rPr sz="2000" spc="-15" dirty="0">
                <a:latin typeface="Calibri"/>
                <a:cs typeface="Calibri"/>
              </a:rPr>
              <a:t>into </a:t>
            </a:r>
            <a:r>
              <a:rPr sz="2000" dirty="0">
                <a:latin typeface="Calibri"/>
                <a:cs typeface="Calibri"/>
              </a:rPr>
              <a:t>Banner; </a:t>
            </a:r>
            <a:r>
              <a:rPr sz="2000" spc="-10" dirty="0">
                <a:latin typeface="Calibri"/>
                <a:cs typeface="Calibri"/>
              </a:rPr>
              <a:t>enter </a:t>
            </a:r>
            <a:r>
              <a:rPr sz="2000" spc="-5" dirty="0">
                <a:latin typeface="Calibri"/>
                <a:cs typeface="Calibri"/>
              </a:rPr>
              <a:t>your username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password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select</a:t>
            </a:r>
            <a:endParaRPr sz="20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000" spc="-15" dirty="0" smtClean="0">
                <a:latin typeface="Calibri"/>
                <a:cs typeface="Calibri"/>
              </a:rPr>
              <a:t>“</a:t>
            </a:r>
            <a:r>
              <a:rPr lang="en-US" sz="2000" spc="-15" dirty="0" smtClean="0">
                <a:latin typeface="Calibri"/>
                <a:cs typeface="Calibri"/>
              </a:rPr>
              <a:t>Sign In</a:t>
            </a:r>
            <a:r>
              <a:rPr sz="2000" spc="-15" dirty="0" smtClean="0">
                <a:latin typeface="Calibri"/>
                <a:cs typeface="Calibri"/>
              </a:rPr>
              <a:t>.”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6400800" y="2895600"/>
            <a:ext cx="990600" cy="1239552"/>
          </a:xfrm>
          <a:custGeom>
            <a:avLst/>
            <a:gdLst/>
            <a:ahLst/>
            <a:cxnLst/>
            <a:rect l="l" t="t" r="r" b="b"/>
            <a:pathLst>
              <a:path w="924560" h="1772920">
                <a:moveTo>
                  <a:pt x="19430" y="1649095"/>
                </a:moveTo>
                <a:lnTo>
                  <a:pt x="5461" y="1649857"/>
                </a:lnTo>
                <a:lnTo>
                  <a:pt x="0" y="1655826"/>
                </a:lnTo>
                <a:lnTo>
                  <a:pt x="6350" y="1772665"/>
                </a:lnTo>
                <a:lnTo>
                  <a:pt x="32213" y="1756156"/>
                </a:lnTo>
                <a:lnTo>
                  <a:pt x="29210" y="1756156"/>
                </a:lnTo>
                <a:lnTo>
                  <a:pt x="6603" y="1744471"/>
                </a:lnTo>
                <a:lnTo>
                  <a:pt x="28039" y="1702702"/>
                </a:lnTo>
                <a:lnTo>
                  <a:pt x="25400" y="1654556"/>
                </a:lnTo>
                <a:lnTo>
                  <a:pt x="19430" y="1649095"/>
                </a:lnTo>
                <a:close/>
              </a:path>
              <a:path w="924560" h="1772920">
                <a:moveTo>
                  <a:pt x="28039" y="1702702"/>
                </a:moveTo>
                <a:lnTo>
                  <a:pt x="6603" y="1744471"/>
                </a:lnTo>
                <a:lnTo>
                  <a:pt x="29210" y="1756156"/>
                </a:lnTo>
                <a:lnTo>
                  <a:pt x="32598" y="1749552"/>
                </a:lnTo>
                <a:lnTo>
                  <a:pt x="30606" y="1749552"/>
                </a:lnTo>
                <a:lnTo>
                  <a:pt x="11049" y="1739645"/>
                </a:lnTo>
                <a:lnTo>
                  <a:pt x="29420" y="1727902"/>
                </a:lnTo>
                <a:lnTo>
                  <a:pt x="28039" y="1702702"/>
                </a:lnTo>
                <a:close/>
              </a:path>
              <a:path w="924560" h="1772920">
                <a:moveTo>
                  <a:pt x="91312" y="1688338"/>
                </a:moveTo>
                <a:lnTo>
                  <a:pt x="50682" y="1714310"/>
                </a:lnTo>
                <a:lnTo>
                  <a:pt x="29210" y="1756156"/>
                </a:lnTo>
                <a:lnTo>
                  <a:pt x="32213" y="1756156"/>
                </a:lnTo>
                <a:lnTo>
                  <a:pt x="99060" y="1713483"/>
                </a:lnTo>
                <a:lnTo>
                  <a:pt x="104901" y="1709674"/>
                </a:lnTo>
                <a:lnTo>
                  <a:pt x="106679" y="1701927"/>
                </a:lnTo>
                <a:lnTo>
                  <a:pt x="102869" y="1695958"/>
                </a:lnTo>
                <a:lnTo>
                  <a:pt x="99187" y="1689989"/>
                </a:lnTo>
                <a:lnTo>
                  <a:pt x="91312" y="1688338"/>
                </a:lnTo>
                <a:close/>
              </a:path>
              <a:path w="924560" h="1772920">
                <a:moveTo>
                  <a:pt x="29420" y="1727902"/>
                </a:moveTo>
                <a:lnTo>
                  <a:pt x="11049" y="1739645"/>
                </a:lnTo>
                <a:lnTo>
                  <a:pt x="30606" y="1749552"/>
                </a:lnTo>
                <a:lnTo>
                  <a:pt x="29420" y="1727902"/>
                </a:lnTo>
                <a:close/>
              </a:path>
              <a:path w="924560" h="1772920">
                <a:moveTo>
                  <a:pt x="50682" y="1714310"/>
                </a:moveTo>
                <a:lnTo>
                  <a:pt x="29420" y="1727902"/>
                </a:lnTo>
                <a:lnTo>
                  <a:pt x="30606" y="1749552"/>
                </a:lnTo>
                <a:lnTo>
                  <a:pt x="32598" y="1749552"/>
                </a:lnTo>
                <a:lnTo>
                  <a:pt x="50682" y="1714310"/>
                </a:lnTo>
                <a:close/>
              </a:path>
              <a:path w="924560" h="1772920">
                <a:moveTo>
                  <a:pt x="901826" y="0"/>
                </a:moveTo>
                <a:lnTo>
                  <a:pt x="28039" y="1702702"/>
                </a:lnTo>
                <a:lnTo>
                  <a:pt x="29420" y="1727902"/>
                </a:lnTo>
                <a:lnTo>
                  <a:pt x="50682" y="1714310"/>
                </a:lnTo>
                <a:lnTo>
                  <a:pt x="924432" y="11556"/>
                </a:lnTo>
                <a:lnTo>
                  <a:pt x="9018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8949435" y="6508115"/>
            <a:ext cx="12827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9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fld>
            <a:endParaRPr sz="1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4084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1098549"/>
            <a:ext cx="7518145" cy="615553"/>
          </a:xfrm>
        </p:spPr>
        <p:txBody>
          <a:bodyPr/>
          <a:lstStyle/>
          <a:p>
            <a:pPr algn="ctr"/>
            <a:r>
              <a:rPr lang="en-US" dirty="0" smtClean="0"/>
              <a:t>Maintaining VSL</a:t>
            </a:r>
            <a:endParaRPr lang="en-US" dirty="0"/>
          </a:p>
        </p:txBody>
      </p:sp>
      <p:sp>
        <p:nvSpPr>
          <p:cNvPr id="5" name="object 3"/>
          <p:cNvSpPr txBox="1"/>
          <p:nvPr/>
        </p:nvSpPr>
        <p:spPr>
          <a:xfrm>
            <a:off x="2440004" y="2140721"/>
            <a:ext cx="4532630" cy="6418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6385"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2000" spc="-15" dirty="0" smtClean="0">
                <a:latin typeface="Calibri"/>
                <a:cs typeface="Calibri"/>
              </a:rPr>
              <a:t>Type</a:t>
            </a:r>
            <a:r>
              <a:rPr sz="2000" dirty="0" smtClean="0">
                <a:latin typeface="Calibri"/>
                <a:cs typeface="Calibri"/>
              </a:rPr>
              <a:t> </a:t>
            </a:r>
            <a:r>
              <a:rPr sz="2000" spc="-25" dirty="0" smtClean="0">
                <a:latin typeface="Calibri"/>
                <a:cs typeface="Calibri"/>
              </a:rPr>
              <a:t>P</a:t>
            </a:r>
            <a:r>
              <a:rPr lang="en-US" sz="2000" spc="-25" dirty="0" smtClean="0">
                <a:latin typeface="Calibri"/>
                <a:cs typeface="Calibri"/>
              </a:rPr>
              <a:t>EALEAV</a:t>
            </a:r>
            <a:r>
              <a:rPr sz="2000" spc="-25" dirty="0" smtClean="0">
                <a:latin typeface="Calibri"/>
                <a:cs typeface="Calibri"/>
              </a:rPr>
              <a:t> </a:t>
            </a:r>
            <a:r>
              <a:rPr sz="2000" spc="-5" dirty="0" smtClean="0">
                <a:latin typeface="Calibri"/>
                <a:cs typeface="Calibri"/>
              </a:rPr>
              <a:t>in</a:t>
            </a:r>
            <a:r>
              <a:rPr lang="en-US" sz="2000" spc="-5" dirty="0" smtClean="0">
                <a:latin typeface="Calibri"/>
                <a:cs typeface="Calibri"/>
              </a:rPr>
              <a:t>to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lang="en-US" sz="2000" spc="-5" dirty="0" err="1" smtClean="0">
                <a:cs typeface="Calibri"/>
              </a:rPr>
              <a:t>Searh</a:t>
            </a:r>
            <a:r>
              <a:rPr lang="en-US" sz="2000" spc="-50" dirty="0" smtClean="0">
                <a:cs typeface="Calibri"/>
              </a:rPr>
              <a:t> </a:t>
            </a:r>
            <a:r>
              <a:rPr sz="2000" spc="-5" dirty="0" smtClean="0">
                <a:latin typeface="Calibri"/>
                <a:cs typeface="Calibri"/>
              </a:rPr>
              <a:t>field  </a:t>
            </a:r>
            <a:endParaRPr lang="en-US" sz="2000" spc="-5" dirty="0" smtClean="0">
              <a:latin typeface="Calibri"/>
              <a:cs typeface="Calibri"/>
            </a:endParaRPr>
          </a:p>
          <a:p>
            <a:pPr marL="299085" marR="5080" indent="-286385"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10" dirty="0" smtClean="0">
                <a:latin typeface="Calibri"/>
                <a:cs typeface="Calibri"/>
              </a:rPr>
              <a:t>Press</a:t>
            </a:r>
            <a:r>
              <a:rPr lang="en-US" sz="2000" spc="-10" dirty="0" smtClean="0">
                <a:latin typeface="Calibri"/>
                <a:cs typeface="Calibri"/>
              </a:rPr>
              <a:t> the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Enter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 smtClean="0">
                <a:latin typeface="Calibri"/>
                <a:cs typeface="Calibri"/>
              </a:rPr>
              <a:t>key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124200"/>
            <a:ext cx="7306312" cy="29591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0" name="Straight Arrow Connector 9"/>
          <p:cNvCxnSpPr/>
          <p:nvPr/>
        </p:nvCxnSpPr>
        <p:spPr>
          <a:xfrm flipH="1">
            <a:off x="2440004" y="2971800"/>
            <a:ext cx="2512996" cy="12208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657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99" y="2469658"/>
            <a:ext cx="7971281" cy="39311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2699" y="840537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Enter Employee’s Information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1250848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Enter employee’s university ID (800 #) into the ID field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The other fields of information will automatically populate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66800" y="1848333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       </a:t>
            </a:r>
            <a:r>
              <a:rPr lang="en-US" dirty="0" smtClean="0"/>
              <a:t>   (</a:t>
            </a:r>
            <a:r>
              <a:rPr lang="en-US" dirty="0" smtClean="0"/>
              <a:t>Next </a:t>
            </a:r>
            <a:r>
              <a:rPr lang="en-US" dirty="0" smtClean="0"/>
              <a:t>Section</a:t>
            </a:r>
            <a:r>
              <a:rPr lang="en-US" dirty="0" smtClean="0"/>
              <a:t>) or the Go button                      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91200" y="3331641"/>
            <a:ext cx="1295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Eddie Cougar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473908" y="4122928"/>
            <a:ext cx="1381153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</a:rPr>
              <a:t>Eddie Cougar</a:t>
            </a:r>
            <a:endParaRPr lang="en-US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flipV="1">
            <a:off x="1580546" y="4017441"/>
            <a:ext cx="724937" cy="45719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73908" y="3946047"/>
            <a:ext cx="938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800123123</a:t>
            </a:r>
            <a:endParaRPr lang="en-US" sz="9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171" y="1928184"/>
            <a:ext cx="342625" cy="239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" name="Straight Arrow Connector 20"/>
          <p:cNvCxnSpPr/>
          <p:nvPr/>
        </p:nvCxnSpPr>
        <p:spPr>
          <a:xfrm>
            <a:off x="4759480" y="2195921"/>
            <a:ext cx="3080199" cy="17559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1000" y="2394546"/>
            <a:ext cx="1253087" cy="15619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8928" y="4800600"/>
            <a:ext cx="838200" cy="1115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4" name="Picture 3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704" y="1932234"/>
            <a:ext cx="1009791" cy="22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9293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5779" y="11430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Employee’s Leave Information will Populate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757946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accruable leave is associated with a code. (Please see the next slide for details about each Leave Code.) 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52" y="2876146"/>
            <a:ext cx="8281848" cy="2324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6769687" y="2921169"/>
            <a:ext cx="88509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Eddie Cougar</a:t>
            </a:r>
            <a:endParaRPr lang="en-US" sz="800" dirty="0"/>
          </a:p>
        </p:txBody>
      </p:sp>
      <p:sp>
        <p:nvSpPr>
          <p:cNvPr id="19" name="Rectangle 18"/>
          <p:cNvSpPr/>
          <p:nvPr/>
        </p:nvSpPr>
        <p:spPr>
          <a:xfrm>
            <a:off x="621323" y="3429000"/>
            <a:ext cx="369277" cy="7971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0409" y="3384219"/>
            <a:ext cx="5311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800123123</a:t>
            </a:r>
            <a:endParaRPr lang="en-US" sz="600" dirty="0"/>
          </a:p>
        </p:txBody>
      </p:sp>
      <p:sp>
        <p:nvSpPr>
          <p:cNvPr id="21" name="Rectangle 20"/>
          <p:cNvSpPr/>
          <p:nvPr/>
        </p:nvSpPr>
        <p:spPr>
          <a:xfrm>
            <a:off x="1048061" y="3423139"/>
            <a:ext cx="704539" cy="53413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81047" y="3381345"/>
            <a:ext cx="13811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</a:rPr>
              <a:t>Eddie Cougar</a:t>
            </a:r>
            <a:endParaRPr lang="en-US" sz="7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725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9283" y="1996083"/>
            <a:ext cx="5139055" cy="30777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COMP = Comp Time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245751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Leave Codes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795145" y="2464951"/>
            <a:ext cx="513905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0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 smtClean="0"/>
              <a:t>EXSK = Extended Sick</a:t>
            </a:r>
            <a:endParaRPr lang="en-US" kern="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789283" y="2933819"/>
            <a:ext cx="513905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0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 smtClean="0"/>
              <a:t>SICK = Sick Days (earned after 1997)</a:t>
            </a:r>
            <a:endParaRPr lang="en-US" kern="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789282" y="3402687"/>
            <a:ext cx="513905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0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 smtClean="0"/>
              <a:t>SK84 = Sick Days (earned prior to 1984</a:t>
            </a:r>
            <a:endParaRPr lang="en-US" kern="0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789281" y="3871555"/>
            <a:ext cx="513905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0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 smtClean="0"/>
              <a:t>SK97 = Sick Days (earned between 1984-1997)</a:t>
            </a:r>
            <a:endParaRPr lang="en-US" kern="0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789281" y="4340423"/>
            <a:ext cx="513905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0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 smtClean="0"/>
              <a:t>V250 = Vacation Days</a:t>
            </a:r>
            <a:endParaRPr lang="en-US" kern="0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1789281" y="4800600"/>
            <a:ext cx="513905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0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 smtClean="0"/>
              <a:t>Temp = </a:t>
            </a:r>
            <a:r>
              <a:rPr lang="en-US" kern="0" dirty="0" smtClean="0"/>
              <a:t>Temporary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916314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71859"/>
            <a:ext cx="8915400" cy="2366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86471" y="1251466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Adding Hours to the Taken Field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8475" y="1715869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Leave </a:t>
            </a:r>
            <a:r>
              <a:rPr lang="en-US" dirty="0" smtClean="0"/>
              <a:t>balances are maintained by adding </a:t>
            </a:r>
            <a:r>
              <a:rPr lang="en-US" dirty="0" smtClean="0"/>
              <a:t>hours, </a:t>
            </a:r>
            <a:r>
              <a:rPr lang="en-US" dirty="0" smtClean="0"/>
              <a:t>the employee has </a:t>
            </a:r>
            <a:r>
              <a:rPr lang="en-US" dirty="0" smtClean="0"/>
              <a:t>used, </a:t>
            </a:r>
            <a:r>
              <a:rPr lang="en-US" dirty="0" smtClean="0"/>
              <a:t>to the Taken field. </a:t>
            </a:r>
            <a:r>
              <a:rPr lang="en-US" dirty="0"/>
              <a:t>(Please see the next slide for details about each Leave </a:t>
            </a:r>
            <a:r>
              <a:rPr lang="en-US" dirty="0" smtClean="0"/>
              <a:t>Code</a:t>
            </a:r>
            <a:r>
              <a:rPr lang="en-US" dirty="0"/>
              <a:t> </a:t>
            </a:r>
            <a:r>
              <a:rPr lang="en-US" dirty="0" smtClean="0"/>
              <a:t>field) 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7010400" y="2457271"/>
            <a:ext cx="609600" cy="9717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1703" y="6248400"/>
            <a:ext cx="729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*Adjust the hours in the Taken Field ONLY*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26903" y="2922052"/>
            <a:ext cx="533400" cy="15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2686" y="2890978"/>
            <a:ext cx="76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dobe Song Std L" panose="02020300000000000000" pitchFamily="18" charset="-128"/>
                <a:ea typeface="Adobe Song Std L" panose="02020300000000000000" pitchFamily="18" charset="-128"/>
                <a:cs typeface="Times New Roman" panose="02020603050405020304" pitchFamily="18" charset="0"/>
              </a:rPr>
              <a:t>800123123</a:t>
            </a:r>
            <a:endParaRPr lang="en-US" sz="700" dirty="0">
              <a:latin typeface="Adobe Song Std L" panose="02020300000000000000" pitchFamily="18" charset="-128"/>
              <a:ea typeface="Adobe Song Std L" panose="020203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7398" y="2966503"/>
            <a:ext cx="861401" cy="4571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85130" y="2927510"/>
            <a:ext cx="45719" cy="125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1999" y="2743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 smtClean="0">
              <a:solidFill>
                <a:schemeClr val="accent1">
                  <a:lumMod val="75000"/>
                </a:schemeClr>
              </a:solidFill>
              <a:latin typeface="Adobe Song Std L" panose="02020300000000000000" pitchFamily="18" charset="-128"/>
              <a:ea typeface="Adobe Song Std L" panose="02020300000000000000" pitchFamily="18" charset="-128"/>
              <a:cs typeface="Times New Roman" panose="02020603050405020304" pitchFamily="18" charset="0"/>
            </a:endParaRPr>
          </a:p>
          <a:p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Times New Roman" panose="02020603050405020304" pitchFamily="18" charset="0"/>
              </a:rPr>
              <a:t>Eddie Cougar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dobe Song Std L" panose="02020300000000000000" pitchFamily="18" charset="-128"/>
              <a:ea typeface="Adobe Song Std L" panose="020203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521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18881</TotalTime>
  <Words>620</Words>
  <Application>Microsoft Office PowerPoint</Application>
  <PresentationFormat>On-screen Show (4:3)</PresentationFormat>
  <Paragraphs>98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Adobe Song Std L</vt:lpstr>
      <vt:lpstr>Arial</vt:lpstr>
      <vt:lpstr>Calibri</vt:lpstr>
      <vt:lpstr>Century Gothic</vt:lpstr>
      <vt:lpstr>Courier New</vt:lpstr>
      <vt:lpstr>Times New Roman</vt:lpstr>
      <vt:lpstr>Office Theme</vt:lpstr>
      <vt:lpstr>PowerPoint Presentation</vt:lpstr>
      <vt:lpstr>Vacation and Sick Leave (VSL) PEALEAV Administrator</vt:lpstr>
      <vt:lpstr>Types of Leave  Categories</vt:lpstr>
      <vt:lpstr>Maintaining VSL</vt:lpstr>
      <vt:lpstr>Maintaining VSL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Sherrie Senkfor</dc:creator>
  <cp:lastModifiedBy>Howard, Donte</cp:lastModifiedBy>
  <cp:revision>89</cp:revision>
  <dcterms:created xsi:type="dcterms:W3CDTF">2017-08-28T16:13:40Z</dcterms:created>
  <dcterms:modified xsi:type="dcterms:W3CDTF">2018-05-14T14:10:17Z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2014-03-27T00:00:00Z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2017-08-28T00:00:00Z</vt:filetime>
  </property>
</Properties>
</file>