
<file path=[Content_Types].xml><?xml version="1.0" encoding="utf-8"?>
<Types xmlns="http://schemas.openxmlformats.org/package/2006/content-types">
  <Default Extension="png" ContentType="image/png"/>
  <Default Extension="tmp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130298" y="1212850"/>
            <a:ext cx="4883403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52400" y="152400"/>
            <a:ext cx="8846693" cy="48463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317865" y="6156959"/>
            <a:ext cx="673773" cy="5486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12927" y="1098550"/>
            <a:ext cx="7518145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3540" y="2971038"/>
            <a:ext cx="5139055" cy="1550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71711" y="6433515"/>
            <a:ext cx="261620" cy="2095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tm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iue.edu/humanresources/benefits/vac-sick.s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8612" y="352425"/>
            <a:ext cx="8467725" cy="20859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735826" y="4831079"/>
            <a:ext cx="2022475" cy="16459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46251" y="2508630"/>
            <a:ext cx="7785100" cy="12304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r">
              <a:lnSpc>
                <a:spcPts val="4715"/>
              </a:lnSpc>
              <a:spcBef>
                <a:spcPts val="95"/>
              </a:spcBef>
            </a:pPr>
            <a:r>
              <a:rPr lang="en-US" sz="4000" b="1" spc="-35" dirty="0" smtClean="0">
                <a:latin typeface="Calibri"/>
                <a:cs typeface="Calibri"/>
              </a:rPr>
              <a:t>How to Maintain Vacation and Sick</a:t>
            </a:r>
          </a:p>
          <a:p>
            <a:pPr marL="12700" algn="r">
              <a:lnSpc>
                <a:spcPts val="4715"/>
              </a:lnSpc>
              <a:spcBef>
                <a:spcPts val="95"/>
              </a:spcBef>
            </a:pPr>
            <a:r>
              <a:rPr lang="en-US" sz="4000" b="1" spc="-35" dirty="0" smtClean="0">
                <a:latin typeface="Calibri"/>
                <a:cs typeface="Calibri"/>
              </a:rPr>
              <a:t>Leave Balances in Banner</a:t>
            </a:r>
            <a:endParaRPr sz="4000" dirty="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49435" y="6465214"/>
            <a:ext cx="12827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9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1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35" y="2717125"/>
            <a:ext cx="8153400" cy="26992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56104" y="3583885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 smtClean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  <a:p>
            <a:r>
              <a:rPr lang="en-US" sz="900" dirty="0" smtClean="0">
                <a:latin typeface="Adobe Song Std L" panose="02020300000000000000" pitchFamily="18" charset="-128"/>
                <a:ea typeface="Adobe Song Std L" panose="02020300000000000000" pitchFamily="18" charset="-128"/>
                <a:cs typeface="Times New Roman" panose="02020603050405020304" pitchFamily="18" charset="0"/>
              </a:rPr>
              <a:t>800123123</a:t>
            </a:r>
            <a:endParaRPr lang="en-US" sz="900" dirty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82935" y="3583885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 smtClean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  <a:p>
            <a:r>
              <a:rPr lang="en-US" sz="900" dirty="0" smtClean="0">
                <a:latin typeface="Adobe Song Std L" panose="02020300000000000000" pitchFamily="18" charset="-128"/>
                <a:ea typeface="Adobe Song Std L" panose="02020300000000000000" pitchFamily="18" charset="-128"/>
                <a:cs typeface="Times New Roman" panose="02020603050405020304" pitchFamily="18" charset="0"/>
              </a:rPr>
              <a:t>Cougar, Eddie</a:t>
            </a:r>
            <a:endParaRPr lang="en-US" sz="900" dirty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3689" y="3762689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 smtClean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  <a:p>
            <a:r>
              <a:rPr lang="en-US" sz="900" dirty="0" smtClean="0">
                <a:latin typeface="Adobe Song Std L" panose="02020300000000000000" pitchFamily="18" charset="-128"/>
                <a:ea typeface="Adobe Song Std L" panose="02020300000000000000" pitchFamily="18" charset="-128"/>
                <a:cs typeface="Times New Roman" panose="02020603050405020304" pitchFamily="18" charset="0"/>
              </a:rPr>
              <a:t>24</a:t>
            </a:r>
            <a:endParaRPr lang="en-US" sz="900" dirty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5735" y="3771399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 smtClean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  <a:p>
            <a:r>
              <a:rPr lang="en-US" sz="900" dirty="0" smtClean="0">
                <a:latin typeface="Adobe Song Std L" panose="02020300000000000000" pitchFamily="18" charset="-128"/>
                <a:ea typeface="Adobe Song Std L" panose="02020300000000000000" pitchFamily="18" charset="-128"/>
                <a:cs typeface="Times New Roman" panose="02020603050405020304" pitchFamily="18" charset="0"/>
              </a:rPr>
              <a:t>Civil Service 7.5hr </a:t>
            </a:r>
            <a:r>
              <a:rPr lang="en-US" sz="900" dirty="0" err="1" smtClean="0">
                <a:latin typeface="Adobe Song Std L" panose="02020300000000000000" pitchFamily="18" charset="-128"/>
                <a:ea typeface="Adobe Song Std L" panose="02020300000000000000" pitchFamily="18" charset="-128"/>
                <a:cs typeface="Times New Roman" panose="02020603050405020304" pitchFamily="18" charset="0"/>
              </a:rPr>
              <a:t>SemiMonth</a:t>
            </a:r>
            <a:endParaRPr lang="en-US" sz="900" dirty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047238" y="1802725"/>
            <a:ext cx="1247041" cy="263727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868835" y="2488525"/>
            <a:ext cx="299945" cy="1828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524000" y="4698325"/>
            <a:ext cx="3518837" cy="10067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6006397" y="2570586"/>
            <a:ext cx="761702" cy="188113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873368" y="4744800"/>
            <a:ext cx="2039505" cy="10464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65992" y="894992"/>
            <a:ext cx="2164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Date Available </a:t>
            </a:r>
            <a:r>
              <a:rPr lang="en-US" dirty="0" smtClean="0"/>
              <a:t>Employees original hire date.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224066" y="951135"/>
            <a:ext cx="22163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Begin Balance</a:t>
            </a:r>
            <a:r>
              <a:rPr lang="en-US" dirty="0" smtClean="0"/>
              <a:t> Employee’s leave balance at the beginning of the fiscal year.</a:t>
            </a:r>
            <a:endParaRPr lang="en-US" u="sng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6033655" y="762000"/>
            <a:ext cx="25487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Taken                        </a:t>
            </a:r>
            <a:r>
              <a:rPr lang="en-US" dirty="0" smtClean="0"/>
              <a:t>Amount of hours employee has classified as leave. Cumulative total for fiscal year</a:t>
            </a:r>
            <a:r>
              <a:rPr lang="en-US" u="sng" dirty="0" smtClean="0"/>
              <a:t>  </a:t>
            </a:r>
            <a:endParaRPr lang="en-US" u="sng" dirty="0"/>
          </a:p>
          <a:p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28600" y="5562600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Accrued</a:t>
            </a:r>
          </a:p>
          <a:p>
            <a:r>
              <a:rPr lang="en-US" dirty="0" smtClean="0"/>
              <a:t>Amount of hours accrued since beginning of the current fiscal year.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903550" y="5538116"/>
            <a:ext cx="29048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Current Available</a:t>
            </a:r>
          </a:p>
          <a:p>
            <a:r>
              <a:rPr lang="en-US" dirty="0" smtClean="0"/>
              <a:t>Amount of hours available to use toward leave balance for current fiscal year.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7187936" y="4760019"/>
            <a:ext cx="721617" cy="9450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971390" y="5537078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Banked</a:t>
            </a:r>
            <a:endParaRPr lang="en-US" u="sng" dirty="0"/>
          </a:p>
          <a:p>
            <a:r>
              <a:rPr lang="en-US" dirty="0" smtClean="0"/>
              <a:t>Amount should always be zero.  This field is not used by SIUE.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583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9906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Adding Hours to the Taken Field (Continued)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8475" y="1515070"/>
            <a:ext cx="800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employee below began the month of January with 50 hours of Vacation available.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He submitted a timesheet indicating he used 15 hours of Vacation during the month of January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These hours should be added to the cumulative total in the Taken field, and the Current Available field will automatically adjust.</a:t>
            </a: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193931"/>
            <a:ext cx="2543530" cy="16671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47277" y="4839888"/>
            <a:ext cx="3048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 smtClean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  <a:p>
            <a:r>
              <a:rPr lang="en-US" sz="1000" dirty="0" smtClean="0">
                <a:latin typeface="Adobe Song Std L" panose="02020300000000000000" pitchFamily="18" charset="-128"/>
                <a:ea typeface="Adobe Song Std L" panose="02020300000000000000" pitchFamily="18" charset="-128"/>
                <a:cs typeface="Times New Roman" panose="02020603050405020304" pitchFamily="18" charset="0"/>
              </a:rPr>
              <a:t>10</a:t>
            </a:r>
            <a:endParaRPr lang="en-US" sz="1000" dirty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90277" y="4839888"/>
            <a:ext cx="3048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 smtClean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  <a:p>
            <a:r>
              <a:rPr lang="en-US" sz="1000" dirty="0" smtClean="0">
                <a:latin typeface="Adobe Song Std L" panose="02020300000000000000" pitchFamily="18" charset="-128"/>
                <a:ea typeface="Adobe Song Std L" panose="02020300000000000000" pitchFamily="18" charset="-128"/>
                <a:cs typeface="Times New Roman" panose="02020603050405020304" pitchFamily="18" charset="0"/>
              </a:rPr>
              <a:t>50</a:t>
            </a:r>
            <a:endParaRPr lang="en-US" sz="1000" dirty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270" y="4193931"/>
            <a:ext cx="2543530" cy="166710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849585" y="4839888"/>
            <a:ext cx="3048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 smtClean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  <a:p>
            <a:r>
              <a:rPr lang="en-US" sz="1000" dirty="0" smtClean="0">
                <a:latin typeface="Adobe Song Std L" panose="02020300000000000000" pitchFamily="18" charset="-128"/>
                <a:ea typeface="Adobe Song Std L" panose="02020300000000000000" pitchFamily="18" charset="-128"/>
                <a:cs typeface="Times New Roman" panose="02020603050405020304" pitchFamily="18" charset="0"/>
              </a:rPr>
              <a:t>25</a:t>
            </a:r>
            <a:endParaRPr lang="en-US" sz="1000" dirty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92585" y="4839888"/>
            <a:ext cx="3048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 smtClean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  <a:p>
            <a:r>
              <a:rPr lang="en-US" sz="1000" dirty="0" smtClean="0">
                <a:latin typeface="Adobe Song Std L" panose="02020300000000000000" pitchFamily="18" charset="-128"/>
                <a:ea typeface="Adobe Song Std L" panose="02020300000000000000" pitchFamily="18" charset="-128"/>
                <a:cs typeface="Times New Roman" panose="02020603050405020304" pitchFamily="18" charset="0"/>
              </a:rPr>
              <a:t>35</a:t>
            </a:r>
            <a:endParaRPr lang="en-US" sz="1000" dirty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4313004"/>
            <a:ext cx="2702547" cy="91160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113802" y="3730687"/>
            <a:ext cx="925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January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91028" y="3730687"/>
            <a:ext cx="1168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Timesheet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894878" y="3730687"/>
            <a:ext cx="1040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February</a:t>
            </a:r>
            <a:endParaRPr lang="en-US" dirty="0"/>
          </a:p>
        </p:txBody>
      </p:sp>
      <p:sp>
        <p:nvSpPr>
          <p:cNvPr id="17" name="Curved Down Arrow 16"/>
          <p:cNvSpPr/>
          <p:nvPr/>
        </p:nvSpPr>
        <p:spPr>
          <a:xfrm>
            <a:off x="2592548" y="3730687"/>
            <a:ext cx="762000" cy="307731"/>
          </a:xfrm>
          <a:prstGeom prst="curved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urved Down Arrow 17"/>
          <p:cNvSpPr/>
          <p:nvPr/>
        </p:nvSpPr>
        <p:spPr>
          <a:xfrm>
            <a:off x="5596398" y="3733463"/>
            <a:ext cx="762000" cy="307731"/>
          </a:xfrm>
          <a:prstGeom prst="curved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305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9906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 </a:t>
            </a:r>
            <a:r>
              <a:rPr lang="en-US" dirty="0"/>
              <a:t>C</a:t>
            </a:r>
            <a:r>
              <a:rPr lang="en-US" dirty="0" smtClean="0"/>
              <a:t>hange </a:t>
            </a:r>
            <a:r>
              <a:rPr lang="en-US" dirty="0"/>
              <a:t>D</a:t>
            </a:r>
            <a:r>
              <a:rPr lang="en-US" dirty="0" smtClean="0"/>
              <a:t>escription</a:t>
            </a: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472924"/>
            <a:ext cx="8153400" cy="26992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59169" y="4339684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 smtClean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  <a:p>
            <a:r>
              <a:rPr lang="en-US" sz="900" dirty="0" smtClean="0">
                <a:latin typeface="Adobe Song Std L" panose="02020300000000000000" pitchFamily="18" charset="-128"/>
                <a:ea typeface="Adobe Song Std L" panose="02020300000000000000" pitchFamily="18" charset="-128"/>
                <a:cs typeface="Times New Roman" panose="02020603050405020304" pitchFamily="18" charset="0"/>
              </a:rPr>
              <a:t>800123123</a:t>
            </a:r>
            <a:endParaRPr lang="en-US" sz="900" dirty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0" y="433968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 smtClean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  <a:p>
            <a:r>
              <a:rPr lang="en-US" sz="900" dirty="0" smtClean="0">
                <a:latin typeface="Adobe Song Std L" panose="02020300000000000000" pitchFamily="18" charset="-128"/>
                <a:ea typeface="Adobe Song Std L" panose="02020300000000000000" pitchFamily="18" charset="-128"/>
                <a:cs typeface="Times New Roman" panose="02020603050405020304" pitchFamily="18" charset="0"/>
              </a:rPr>
              <a:t>Cougar, Eddie</a:t>
            </a:r>
            <a:endParaRPr lang="en-US" sz="900" dirty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76754" y="451848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 smtClean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  <a:p>
            <a:r>
              <a:rPr lang="en-US" sz="900" dirty="0" smtClean="0">
                <a:latin typeface="Adobe Song Std L" panose="02020300000000000000" pitchFamily="18" charset="-128"/>
                <a:ea typeface="Adobe Song Std L" panose="02020300000000000000" pitchFamily="18" charset="-128"/>
                <a:cs typeface="Times New Roman" panose="02020603050405020304" pitchFamily="18" charset="0"/>
              </a:rPr>
              <a:t>24</a:t>
            </a:r>
            <a:endParaRPr lang="en-US" sz="900" dirty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28800" y="4527198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 smtClean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  <a:p>
            <a:r>
              <a:rPr lang="en-US" sz="900" dirty="0" smtClean="0">
                <a:latin typeface="Adobe Song Std L" panose="02020300000000000000" pitchFamily="18" charset="-128"/>
                <a:ea typeface="Adobe Song Std L" panose="02020300000000000000" pitchFamily="18" charset="-128"/>
                <a:cs typeface="Times New Roman" panose="02020603050405020304" pitchFamily="18" charset="0"/>
              </a:rPr>
              <a:t>Civil Service 7.5hr </a:t>
            </a:r>
            <a:r>
              <a:rPr lang="en-US" sz="900" dirty="0" err="1" smtClean="0">
                <a:latin typeface="Adobe Song Std L" panose="02020300000000000000" pitchFamily="18" charset="-128"/>
                <a:ea typeface="Adobe Song Std L" panose="02020300000000000000" pitchFamily="18" charset="-128"/>
                <a:cs typeface="Times New Roman" panose="02020603050405020304" pitchFamily="18" charset="0"/>
              </a:rPr>
              <a:t>SemiMonth</a:t>
            </a:r>
            <a:endParaRPr lang="en-US" sz="900" dirty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539512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 smtClean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  <a:p>
            <a:r>
              <a:rPr lang="en-US" sz="900" dirty="0" smtClean="0">
                <a:latin typeface="Adobe Song Std L" panose="02020300000000000000" pitchFamily="18" charset="-128"/>
                <a:ea typeface="Adobe Song Std L" panose="02020300000000000000" pitchFamily="18" charset="-128"/>
                <a:cs typeface="Times New Roman" panose="02020603050405020304" pitchFamily="18" charset="0"/>
              </a:rPr>
              <a:t>V250</a:t>
            </a:r>
            <a:endParaRPr lang="en-US" sz="900" dirty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81200" y="539111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00" dirty="0" smtClean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  <a:p>
            <a:pPr algn="ctr"/>
            <a:r>
              <a:rPr lang="en-US" sz="900" dirty="0" smtClean="0">
                <a:latin typeface="Adobe Song Std L" panose="02020300000000000000" pitchFamily="18" charset="-128"/>
                <a:ea typeface="Adobe Song Std L" panose="02020300000000000000" pitchFamily="18" charset="-128"/>
                <a:cs typeface="Times New Roman" panose="02020603050405020304" pitchFamily="18" charset="0"/>
              </a:rPr>
              <a:t>17-DEC-2012</a:t>
            </a:r>
            <a:endParaRPr lang="en-US" sz="900" dirty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71800" y="539111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00" dirty="0" smtClean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  <a:p>
            <a:pPr algn="ctr"/>
            <a:r>
              <a:rPr lang="en-US" sz="900" dirty="0">
                <a:latin typeface="Adobe Song Std L" panose="02020300000000000000" pitchFamily="18" charset="-128"/>
                <a:ea typeface="Adobe Song Std L" panose="02020300000000000000" pitchFamily="18" charset="-128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86200" y="539111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00" dirty="0" smtClean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  <a:p>
            <a:pPr algn="ctr"/>
            <a:r>
              <a:rPr lang="en-US" sz="900" dirty="0" smtClean="0">
                <a:latin typeface="Adobe Song Std L" panose="02020300000000000000" pitchFamily="18" charset="-128"/>
                <a:ea typeface="Adobe Song Std L" panose="02020300000000000000" pitchFamily="18" charset="-128"/>
                <a:cs typeface="Times New Roman" panose="02020603050405020304" pitchFamily="18" charset="0"/>
              </a:rPr>
              <a:t>60</a:t>
            </a:r>
            <a:endParaRPr lang="en-US" sz="900" dirty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48200" y="539111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900" dirty="0" smtClean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  <a:p>
            <a:pPr algn="r"/>
            <a:r>
              <a:rPr lang="en-US" sz="900" dirty="0" smtClean="0">
                <a:latin typeface="Adobe Song Std L" panose="02020300000000000000" pitchFamily="18" charset="-128"/>
                <a:ea typeface="Adobe Song Std L" panose="02020300000000000000" pitchFamily="18" charset="-128"/>
                <a:cs typeface="Times New Roman" panose="02020603050405020304" pitchFamily="18" charset="0"/>
              </a:rPr>
              <a:t>20</a:t>
            </a:r>
            <a:endParaRPr lang="en-US" sz="900" dirty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91200" y="539111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 smtClean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  <a:p>
            <a:pPr algn="ctr"/>
            <a:r>
              <a:rPr lang="en-US" sz="900" dirty="0" smtClean="0">
                <a:latin typeface="Adobe Song Std L" panose="02020300000000000000" pitchFamily="18" charset="-128"/>
                <a:ea typeface="Adobe Song Std L" panose="02020300000000000000" pitchFamily="18" charset="-128"/>
                <a:cs typeface="Times New Roman" panose="02020603050405020304" pitchFamily="18" charset="0"/>
              </a:rPr>
              <a:t>25</a:t>
            </a:r>
            <a:endParaRPr lang="en-US" sz="900" dirty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53200" y="539111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 smtClean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  <a:p>
            <a:pPr algn="r"/>
            <a:r>
              <a:rPr lang="en-US" sz="900" dirty="0" smtClean="0">
                <a:latin typeface="Adobe Song Std L" panose="02020300000000000000" pitchFamily="18" charset="-128"/>
                <a:ea typeface="Adobe Song Std L" panose="02020300000000000000" pitchFamily="18" charset="-128"/>
                <a:cs typeface="Times New Roman" panose="02020603050405020304" pitchFamily="18" charset="0"/>
              </a:rPr>
              <a:t>35</a:t>
            </a:r>
            <a:endParaRPr lang="en-US" sz="900" dirty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19" name="Picture 18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2441195"/>
            <a:ext cx="2702547" cy="91160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467600" y="539111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 smtClean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  <a:p>
            <a:pPr algn="r"/>
            <a:r>
              <a:rPr lang="en-US" sz="900" dirty="0" smtClean="0">
                <a:latin typeface="Adobe Song Std L" panose="02020300000000000000" pitchFamily="18" charset="-128"/>
                <a:ea typeface="Adobe Song Std L" panose="02020300000000000000" pitchFamily="18" charset="-128"/>
                <a:cs typeface="Times New Roman" panose="02020603050405020304" pitchFamily="18" charset="0"/>
              </a:rPr>
              <a:t>0.00</a:t>
            </a:r>
            <a:endParaRPr lang="en-US" sz="900" dirty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67962" y="5574268"/>
            <a:ext cx="3842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 smtClean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  <a:p>
            <a:r>
              <a:rPr lang="en-US" sz="900" dirty="0" smtClean="0">
                <a:latin typeface="Adobe Song Std L" panose="02020300000000000000" pitchFamily="18" charset="-128"/>
                <a:ea typeface="Adobe Song Std L" panose="02020300000000000000" pitchFamily="18" charset="-128"/>
                <a:cs typeface="Times New Roman" panose="02020603050405020304" pitchFamily="18" charset="0"/>
              </a:rPr>
              <a:t>1/30 (7.5), 1/31 (7.5)</a:t>
            </a:r>
            <a:endParaRPr lang="en-US" sz="900" dirty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90600" y="5395127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00" dirty="0" smtClean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  <a:p>
            <a:r>
              <a:rPr lang="en-US" sz="900" dirty="0" smtClean="0">
                <a:latin typeface="Adobe Song Std L" panose="02020300000000000000" pitchFamily="18" charset="-128"/>
                <a:ea typeface="Adobe Song Std L" panose="02020300000000000000" pitchFamily="18" charset="-128"/>
                <a:cs typeface="Times New Roman" panose="02020603050405020304" pitchFamily="18" charset="0"/>
              </a:rPr>
              <a:t>Vacation</a:t>
            </a:r>
            <a:endParaRPr lang="en-US" sz="900" dirty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428750" y="3048849"/>
            <a:ext cx="268166" cy="269273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33400" y="1600200"/>
            <a:ext cx="762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After the Taken field has been updated, a change reason must be entered.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timesheet indicates Vacation days were used on the 30</a:t>
            </a:r>
            <a:r>
              <a:rPr lang="en-US" baseline="30000" dirty="0" smtClean="0"/>
              <a:t>th</a:t>
            </a:r>
            <a:r>
              <a:rPr lang="en-US" dirty="0" smtClean="0"/>
              <a:t> and 31</a:t>
            </a:r>
            <a:r>
              <a:rPr lang="en-US" baseline="30000" dirty="0" smtClean="0"/>
              <a:t>st</a:t>
            </a:r>
            <a:r>
              <a:rPr lang="en-US" dirty="0" smtClean="0"/>
              <a:t> of the month.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Indicate the days and hours used in the Change</a:t>
            </a:r>
          </a:p>
          <a:p>
            <a:r>
              <a:rPr lang="en-US" dirty="0"/>
              <a:t> </a:t>
            </a:r>
            <a:r>
              <a:rPr lang="en-US" dirty="0" smtClean="0"/>
              <a:t>     Reason field. 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5715001" y="2973197"/>
            <a:ext cx="2667000" cy="1513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6553202" y="2244871"/>
            <a:ext cx="228598" cy="65212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060456" y="2244871"/>
            <a:ext cx="721344" cy="60820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7253654" y="3011023"/>
            <a:ext cx="457200" cy="756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705768" y="3000665"/>
            <a:ext cx="45719" cy="860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456076" y="2948821"/>
            <a:ext cx="4978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latin typeface="Times New Roman" panose="02020603050405020304" pitchFamily="18" charset="0"/>
                <a:ea typeface="Adobe Ming Std L" panose="02020300000000000000" pitchFamily="18" charset="-128"/>
                <a:cs typeface="Times New Roman" panose="02020603050405020304" pitchFamily="18" charset="0"/>
              </a:rPr>
              <a:t>25.00</a:t>
            </a:r>
            <a:endParaRPr lang="en-US" sz="700" dirty="0">
              <a:latin typeface="Times New Roman" panose="02020603050405020304" pitchFamily="18" charset="0"/>
              <a:ea typeface="Adobe Ming Std L" panose="020203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1055" y="6326403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Attention: The year-to-date on the timesheet should match the YTD in the taken field.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973795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145" y="1295400"/>
            <a:ext cx="7958455" cy="61555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Repeat slides 9-12 for maintaining each Leave Code Taken field.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Click the Save icon (     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8382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Adjusting More Than One Leave Code Balance</a:t>
            </a:r>
            <a:endParaRPr lang="en-US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500357"/>
            <a:ext cx="7543800" cy="415886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828800" y="6310357"/>
            <a:ext cx="609600" cy="76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52600" y="6278835"/>
            <a:ext cx="609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1/15 (7.5)</a:t>
            </a:r>
            <a:endParaRPr lang="en-US" sz="800" dirty="0"/>
          </a:p>
        </p:txBody>
      </p:sp>
      <p:sp>
        <p:nvSpPr>
          <p:cNvPr id="10" name="Rectangle 9"/>
          <p:cNvSpPr/>
          <p:nvPr/>
        </p:nvSpPr>
        <p:spPr>
          <a:xfrm>
            <a:off x="1828800" y="2646011"/>
            <a:ext cx="457200" cy="76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752600" y="2455447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 smtClean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  <a:p>
            <a:r>
              <a:rPr lang="en-US" sz="900" dirty="0" smtClean="0">
                <a:latin typeface="Adobe Song Std L" panose="02020300000000000000" pitchFamily="18" charset="-128"/>
                <a:ea typeface="Adobe Song Std L" panose="02020300000000000000" pitchFamily="18" charset="-128"/>
                <a:cs typeface="Times New Roman" panose="02020603050405020304" pitchFamily="18" charset="0"/>
              </a:rPr>
              <a:t>800123123</a:t>
            </a:r>
            <a:endParaRPr lang="en-US" sz="900" dirty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65888" y="2640113"/>
            <a:ext cx="863112" cy="820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133600" y="2455447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900" dirty="0" smtClean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  <a:p>
            <a:pPr algn="r"/>
            <a:r>
              <a:rPr lang="en-US" sz="900" dirty="0" smtClean="0">
                <a:latin typeface="Adobe Song Std L" panose="02020300000000000000" pitchFamily="18" charset="-128"/>
                <a:ea typeface="Adobe Song Std L" panose="02020300000000000000" pitchFamily="18" charset="-128"/>
                <a:cs typeface="Times New Roman" panose="02020603050405020304" pitchFamily="18" charset="0"/>
              </a:rPr>
              <a:t>Eddie Cougar</a:t>
            </a:r>
            <a:endParaRPr lang="en-US" sz="900" dirty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057400"/>
            <a:ext cx="7543800" cy="487018"/>
          </a:xfrm>
          <a:prstGeom prst="rect">
            <a:avLst/>
          </a:prstGeom>
        </p:spPr>
      </p:pic>
      <p:pic>
        <p:nvPicPr>
          <p:cNvPr id="16" name="Picture 1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644627"/>
            <a:ext cx="277417" cy="264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1882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1430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Additional Resources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17526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Employee Vacation Sick Leave Webpage </a:t>
            </a:r>
            <a:endParaRPr lang="en-US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http://www.siue.edu/humanresources/benefits/vac-sick.shtml</a:t>
            </a:r>
            <a:r>
              <a:rPr lang="en-US" dirty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2590800"/>
            <a:ext cx="487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Office of Human Resources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Phone: 618.650.2190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Fax: 618.2696</a:t>
            </a:r>
          </a:p>
        </p:txBody>
      </p:sp>
    </p:spTree>
    <p:extLst>
      <p:ext uri="{BB962C8B-B14F-4D97-AF65-F5344CB8AC3E}">
        <p14:creationId xmlns:p14="http://schemas.microsoft.com/office/powerpoint/2010/main" val="2549937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949435" y="6465214"/>
            <a:ext cx="12827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9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2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11010" y="1054894"/>
            <a:ext cx="8772905" cy="1231106"/>
          </a:xfrm>
        </p:spPr>
        <p:txBody>
          <a:bodyPr/>
          <a:lstStyle/>
          <a:p>
            <a:pPr algn="ctr"/>
            <a:r>
              <a:rPr lang="en-US" dirty="0" smtClean="0"/>
              <a:t>Vacation and Sick Leave (VSL)</a:t>
            </a:r>
            <a:br>
              <a:rPr lang="en-US" dirty="0" smtClean="0"/>
            </a:br>
            <a:r>
              <a:rPr lang="en-US" dirty="0" smtClean="0"/>
              <a:t>PEALEAV </a:t>
            </a:r>
            <a:r>
              <a:rPr lang="en-US" dirty="0" smtClean="0"/>
              <a:t>Administrator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12927" y="2514600"/>
            <a:ext cx="75690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vacation and sick leave that is </a:t>
            </a:r>
            <a:r>
              <a:rPr lang="en-US" dirty="0" smtClean="0"/>
              <a:t>accrued </a:t>
            </a:r>
            <a:r>
              <a:rPr lang="en-US" dirty="0" smtClean="0"/>
              <a:t>by most employees is either updated bi-weekly via Department Time Entry or updated </a:t>
            </a:r>
            <a:r>
              <a:rPr lang="en-US" dirty="0" smtClean="0"/>
              <a:t>semi-monthly </a:t>
            </a:r>
            <a:r>
              <a:rPr lang="en-US" dirty="0" smtClean="0"/>
              <a:t>via </a:t>
            </a:r>
            <a:r>
              <a:rPr lang="en-US" dirty="0" smtClean="0"/>
              <a:t>the payroll process.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12927" y="3475672"/>
            <a:ext cx="71118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amount, timing and types of paid leave employees earn are directly related to their position. Leave time is grouped by Leave </a:t>
            </a:r>
            <a:r>
              <a:rPr lang="en-US" dirty="0" smtClean="0"/>
              <a:t>Category.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Extra Help employees and Student Workers do not earn leave </a:t>
            </a:r>
            <a:r>
              <a:rPr lang="en-US" dirty="0" smtClean="0"/>
              <a:t>time.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12927" y="4992469"/>
            <a:ext cx="7264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For </a:t>
            </a:r>
            <a:r>
              <a:rPr lang="en-US" dirty="0"/>
              <a:t>all eligible employees, leave benefits are recorded in the Banner Human Resource System. </a:t>
            </a:r>
            <a:r>
              <a:rPr lang="en-US" b="1" dirty="0"/>
              <a:t>Amounts are cumulative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990600"/>
            <a:ext cx="2514600" cy="1846659"/>
          </a:xfrm>
        </p:spPr>
        <p:txBody>
          <a:bodyPr/>
          <a:lstStyle/>
          <a:p>
            <a:pPr algn="l"/>
            <a:r>
              <a:rPr lang="en-US" dirty="0" smtClean="0"/>
              <a:t>Types of Leave </a:t>
            </a:r>
            <a:br>
              <a:rPr lang="en-US" dirty="0" smtClean="0"/>
            </a:br>
            <a:r>
              <a:rPr lang="en-US" dirty="0" smtClean="0"/>
              <a:t>Categories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685110"/>
            <a:ext cx="5600699" cy="613703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375138" y="3153460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Chart identifies and describes each of the SIUE leave categories.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166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927" y="1098550"/>
            <a:ext cx="7518145" cy="615553"/>
          </a:xfrm>
        </p:spPr>
        <p:txBody>
          <a:bodyPr/>
          <a:lstStyle/>
          <a:p>
            <a:pPr algn="ctr"/>
            <a:r>
              <a:rPr lang="en-US" dirty="0" smtClean="0"/>
              <a:t>Maintaining VSL</a:t>
            </a:r>
            <a:endParaRPr lang="en-US" dirty="0"/>
          </a:p>
        </p:txBody>
      </p:sp>
      <p:sp>
        <p:nvSpPr>
          <p:cNvPr id="4" name="object 5"/>
          <p:cNvSpPr txBox="1"/>
          <p:nvPr/>
        </p:nvSpPr>
        <p:spPr>
          <a:xfrm>
            <a:off x="783619" y="1905000"/>
            <a:ext cx="7018020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spc="-5" dirty="0">
                <a:latin typeface="Calibri"/>
                <a:cs typeface="Calibri"/>
              </a:rPr>
              <a:t>Login </a:t>
            </a:r>
            <a:r>
              <a:rPr sz="2000" spc="-15" dirty="0">
                <a:latin typeface="Calibri"/>
                <a:cs typeface="Calibri"/>
              </a:rPr>
              <a:t>into </a:t>
            </a:r>
            <a:r>
              <a:rPr sz="2000" dirty="0">
                <a:latin typeface="Calibri"/>
                <a:cs typeface="Calibri"/>
              </a:rPr>
              <a:t>Banner; </a:t>
            </a:r>
            <a:r>
              <a:rPr sz="2000" spc="-10" dirty="0">
                <a:latin typeface="Calibri"/>
                <a:cs typeface="Calibri"/>
              </a:rPr>
              <a:t>enter </a:t>
            </a:r>
            <a:r>
              <a:rPr sz="2000" spc="-5" dirty="0">
                <a:latin typeface="Calibri"/>
                <a:cs typeface="Calibri"/>
              </a:rPr>
              <a:t>your username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15" dirty="0">
                <a:latin typeface="Calibri"/>
                <a:cs typeface="Calibri"/>
              </a:rPr>
              <a:t>password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select</a:t>
            </a:r>
            <a:endParaRPr sz="2000" dirty="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2000" spc="-15" dirty="0">
                <a:latin typeface="Calibri"/>
                <a:cs typeface="Calibri"/>
              </a:rPr>
              <a:t>“Connect.”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5" name="object 3"/>
          <p:cNvSpPr/>
          <p:nvPr/>
        </p:nvSpPr>
        <p:spPr>
          <a:xfrm>
            <a:off x="1098803" y="2594077"/>
            <a:ext cx="6605016" cy="37368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4"/>
          <p:cNvSpPr/>
          <p:nvPr/>
        </p:nvSpPr>
        <p:spPr>
          <a:xfrm>
            <a:off x="1290319" y="2785427"/>
            <a:ext cx="6221603" cy="3352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6"/>
          <p:cNvSpPr/>
          <p:nvPr/>
        </p:nvSpPr>
        <p:spPr>
          <a:xfrm>
            <a:off x="3927347" y="2604745"/>
            <a:ext cx="1117091" cy="19705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7"/>
          <p:cNvSpPr/>
          <p:nvPr/>
        </p:nvSpPr>
        <p:spPr>
          <a:xfrm>
            <a:off x="4076572" y="2627224"/>
            <a:ext cx="924560" cy="1772920"/>
          </a:xfrm>
          <a:custGeom>
            <a:avLst/>
            <a:gdLst/>
            <a:ahLst/>
            <a:cxnLst/>
            <a:rect l="l" t="t" r="r" b="b"/>
            <a:pathLst>
              <a:path w="924560" h="1772920">
                <a:moveTo>
                  <a:pt x="19430" y="1649095"/>
                </a:moveTo>
                <a:lnTo>
                  <a:pt x="5461" y="1649857"/>
                </a:lnTo>
                <a:lnTo>
                  <a:pt x="0" y="1655826"/>
                </a:lnTo>
                <a:lnTo>
                  <a:pt x="6350" y="1772665"/>
                </a:lnTo>
                <a:lnTo>
                  <a:pt x="32213" y="1756156"/>
                </a:lnTo>
                <a:lnTo>
                  <a:pt x="29210" y="1756156"/>
                </a:lnTo>
                <a:lnTo>
                  <a:pt x="6603" y="1744471"/>
                </a:lnTo>
                <a:lnTo>
                  <a:pt x="28039" y="1702702"/>
                </a:lnTo>
                <a:lnTo>
                  <a:pt x="25400" y="1654556"/>
                </a:lnTo>
                <a:lnTo>
                  <a:pt x="19430" y="1649095"/>
                </a:lnTo>
                <a:close/>
              </a:path>
              <a:path w="924560" h="1772920">
                <a:moveTo>
                  <a:pt x="28039" y="1702702"/>
                </a:moveTo>
                <a:lnTo>
                  <a:pt x="6603" y="1744471"/>
                </a:lnTo>
                <a:lnTo>
                  <a:pt x="29210" y="1756156"/>
                </a:lnTo>
                <a:lnTo>
                  <a:pt x="32598" y="1749552"/>
                </a:lnTo>
                <a:lnTo>
                  <a:pt x="30606" y="1749552"/>
                </a:lnTo>
                <a:lnTo>
                  <a:pt x="11049" y="1739645"/>
                </a:lnTo>
                <a:lnTo>
                  <a:pt x="29420" y="1727902"/>
                </a:lnTo>
                <a:lnTo>
                  <a:pt x="28039" y="1702702"/>
                </a:lnTo>
                <a:close/>
              </a:path>
              <a:path w="924560" h="1772920">
                <a:moveTo>
                  <a:pt x="91312" y="1688338"/>
                </a:moveTo>
                <a:lnTo>
                  <a:pt x="50682" y="1714310"/>
                </a:lnTo>
                <a:lnTo>
                  <a:pt x="29210" y="1756156"/>
                </a:lnTo>
                <a:lnTo>
                  <a:pt x="32213" y="1756156"/>
                </a:lnTo>
                <a:lnTo>
                  <a:pt x="99060" y="1713483"/>
                </a:lnTo>
                <a:lnTo>
                  <a:pt x="104901" y="1709674"/>
                </a:lnTo>
                <a:lnTo>
                  <a:pt x="106679" y="1701927"/>
                </a:lnTo>
                <a:lnTo>
                  <a:pt x="102869" y="1695958"/>
                </a:lnTo>
                <a:lnTo>
                  <a:pt x="99187" y="1689989"/>
                </a:lnTo>
                <a:lnTo>
                  <a:pt x="91312" y="1688338"/>
                </a:lnTo>
                <a:close/>
              </a:path>
              <a:path w="924560" h="1772920">
                <a:moveTo>
                  <a:pt x="29420" y="1727902"/>
                </a:moveTo>
                <a:lnTo>
                  <a:pt x="11049" y="1739645"/>
                </a:lnTo>
                <a:lnTo>
                  <a:pt x="30606" y="1749552"/>
                </a:lnTo>
                <a:lnTo>
                  <a:pt x="29420" y="1727902"/>
                </a:lnTo>
                <a:close/>
              </a:path>
              <a:path w="924560" h="1772920">
                <a:moveTo>
                  <a:pt x="50682" y="1714310"/>
                </a:moveTo>
                <a:lnTo>
                  <a:pt x="29420" y="1727902"/>
                </a:lnTo>
                <a:lnTo>
                  <a:pt x="30606" y="1749552"/>
                </a:lnTo>
                <a:lnTo>
                  <a:pt x="32598" y="1749552"/>
                </a:lnTo>
                <a:lnTo>
                  <a:pt x="50682" y="1714310"/>
                </a:lnTo>
                <a:close/>
              </a:path>
              <a:path w="924560" h="1772920">
                <a:moveTo>
                  <a:pt x="901826" y="0"/>
                </a:moveTo>
                <a:lnTo>
                  <a:pt x="28039" y="1702702"/>
                </a:lnTo>
                <a:lnTo>
                  <a:pt x="29420" y="1727902"/>
                </a:lnTo>
                <a:lnTo>
                  <a:pt x="50682" y="1714310"/>
                </a:lnTo>
                <a:lnTo>
                  <a:pt x="924432" y="11556"/>
                </a:lnTo>
                <a:lnTo>
                  <a:pt x="90182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8"/>
          <p:cNvSpPr txBox="1"/>
          <p:nvPr/>
        </p:nvSpPr>
        <p:spPr>
          <a:xfrm>
            <a:off x="8949435" y="6508115"/>
            <a:ext cx="128270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39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4</a:t>
            </a:fld>
            <a:endParaRPr sz="12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4084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1098549"/>
            <a:ext cx="7518145" cy="615553"/>
          </a:xfrm>
        </p:spPr>
        <p:txBody>
          <a:bodyPr/>
          <a:lstStyle/>
          <a:p>
            <a:pPr algn="ctr"/>
            <a:r>
              <a:rPr lang="en-US" dirty="0" smtClean="0"/>
              <a:t>Maintaining VSL</a:t>
            </a:r>
            <a:endParaRPr lang="en-US" dirty="0"/>
          </a:p>
        </p:txBody>
      </p:sp>
      <p:sp>
        <p:nvSpPr>
          <p:cNvPr id="5" name="object 3"/>
          <p:cNvSpPr txBox="1"/>
          <p:nvPr/>
        </p:nvSpPr>
        <p:spPr>
          <a:xfrm>
            <a:off x="2440004" y="2140721"/>
            <a:ext cx="4532630" cy="6418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marR="5080" indent="-286385">
              <a:spcBef>
                <a:spcPts val="10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2000" spc="-15" dirty="0" smtClean="0">
                <a:latin typeface="Calibri"/>
                <a:cs typeface="Calibri"/>
              </a:rPr>
              <a:t>Type</a:t>
            </a:r>
            <a:r>
              <a:rPr sz="2000" dirty="0" smtClean="0">
                <a:latin typeface="Calibri"/>
                <a:cs typeface="Calibri"/>
              </a:rPr>
              <a:t> </a:t>
            </a:r>
            <a:r>
              <a:rPr sz="2000" spc="-25" dirty="0" smtClean="0">
                <a:latin typeface="Calibri"/>
                <a:cs typeface="Calibri"/>
              </a:rPr>
              <a:t>P</a:t>
            </a:r>
            <a:r>
              <a:rPr lang="en-US" sz="2000" spc="-25" dirty="0" smtClean="0">
                <a:latin typeface="Calibri"/>
                <a:cs typeface="Calibri"/>
              </a:rPr>
              <a:t>EALEAV</a:t>
            </a:r>
            <a:r>
              <a:rPr sz="2000" spc="-25" dirty="0" smtClean="0">
                <a:latin typeface="Calibri"/>
                <a:cs typeface="Calibri"/>
              </a:rPr>
              <a:t> </a:t>
            </a:r>
            <a:r>
              <a:rPr sz="2000" spc="-5" dirty="0" smtClean="0">
                <a:latin typeface="Calibri"/>
                <a:cs typeface="Calibri"/>
              </a:rPr>
              <a:t>in</a:t>
            </a:r>
            <a:r>
              <a:rPr lang="en-US" sz="2000" spc="-5" dirty="0" smtClean="0">
                <a:latin typeface="Calibri"/>
                <a:cs typeface="Calibri"/>
              </a:rPr>
              <a:t>to</a:t>
            </a:r>
            <a:r>
              <a:rPr sz="2000" spc="-5" dirty="0" smtClean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lang="en-US" sz="2000" spc="-5" dirty="0" smtClean="0">
                <a:cs typeface="Calibri"/>
              </a:rPr>
              <a:t>Go</a:t>
            </a:r>
            <a:r>
              <a:rPr lang="en-US" sz="2000" spc="-95" dirty="0" smtClean="0">
                <a:cs typeface="Calibri"/>
              </a:rPr>
              <a:t> </a:t>
            </a:r>
            <a:r>
              <a:rPr lang="en-US" sz="2000" spc="-50" dirty="0" smtClean="0">
                <a:cs typeface="Calibri"/>
              </a:rPr>
              <a:t>To… </a:t>
            </a:r>
            <a:r>
              <a:rPr sz="2000" spc="-5" dirty="0" smtClean="0">
                <a:latin typeface="Calibri"/>
                <a:cs typeface="Calibri"/>
              </a:rPr>
              <a:t>field  </a:t>
            </a:r>
            <a:endParaRPr lang="en-US" sz="2000" spc="-5" dirty="0" smtClean="0">
              <a:latin typeface="Calibri"/>
              <a:cs typeface="Calibri"/>
            </a:endParaRPr>
          </a:p>
          <a:p>
            <a:pPr marL="299085" marR="5080" indent="-286385">
              <a:spcBef>
                <a:spcPts val="10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2000" spc="-10" dirty="0" smtClean="0">
                <a:latin typeface="Calibri"/>
                <a:cs typeface="Calibri"/>
              </a:rPr>
              <a:t>Press</a:t>
            </a:r>
            <a:r>
              <a:rPr lang="en-US" sz="2000" spc="-10" dirty="0" smtClean="0">
                <a:latin typeface="Calibri"/>
                <a:cs typeface="Calibri"/>
              </a:rPr>
              <a:t> the</a:t>
            </a:r>
            <a:r>
              <a:rPr sz="2000" spc="-10" dirty="0" smtClean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Enter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25" dirty="0" smtClean="0">
                <a:latin typeface="Calibri"/>
                <a:cs typeface="Calibri"/>
              </a:rPr>
              <a:t>key</a:t>
            </a:r>
            <a:endParaRPr sz="2000" dirty="0">
              <a:latin typeface="Calibri"/>
              <a:cs typeface="Calibri"/>
            </a:endParaRP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6730" y="3342933"/>
            <a:ext cx="4801270" cy="2448267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H="1">
            <a:off x="3429000" y="3000033"/>
            <a:ext cx="609600" cy="685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8657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1219200"/>
            <a:ext cx="708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Enter Employee’s Information</a:t>
            </a:r>
            <a:endParaRPr lang="en-US" sz="2000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183197"/>
            <a:ext cx="8153400" cy="269927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35369" y="4049957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 smtClean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  <a:p>
            <a:r>
              <a:rPr lang="en-US" sz="900" dirty="0" smtClean="0">
                <a:latin typeface="Adobe Song Std L" panose="02020300000000000000" pitchFamily="18" charset="-128"/>
                <a:ea typeface="Adobe Song Std L" panose="02020300000000000000" pitchFamily="18" charset="-128"/>
                <a:cs typeface="Times New Roman" panose="02020603050405020304" pitchFamily="18" charset="0"/>
              </a:rPr>
              <a:t>800123123</a:t>
            </a:r>
            <a:endParaRPr lang="en-US" sz="900" dirty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62200" y="4049957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 smtClean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  <a:p>
            <a:r>
              <a:rPr lang="en-US" sz="900" dirty="0" smtClean="0">
                <a:latin typeface="Adobe Song Std L" panose="02020300000000000000" pitchFamily="18" charset="-128"/>
                <a:ea typeface="Adobe Song Std L" panose="02020300000000000000" pitchFamily="18" charset="-128"/>
                <a:cs typeface="Times New Roman" panose="02020603050405020304" pitchFamily="18" charset="0"/>
              </a:rPr>
              <a:t>Cougar, Eddie</a:t>
            </a:r>
            <a:endParaRPr lang="en-US" sz="900" dirty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52954" y="4228761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 smtClean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  <a:p>
            <a:r>
              <a:rPr lang="en-US" sz="900" dirty="0" smtClean="0">
                <a:latin typeface="Adobe Song Std L" panose="02020300000000000000" pitchFamily="18" charset="-128"/>
                <a:ea typeface="Adobe Song Std L" panose="02020300000000000000" pitchFamily="18" charset="-128"/>
                <a:cs typeface="Times New Roman" panose="02020603050405020304" pitchFamily="18" charset="0"/>
              </a:rPr>
              <a:t>24</a:t>
            </a:r>
            <a:endParaRPr lang="en-US" sz="900" dirty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5000" y="4237471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 smtClean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  <a:p>
            <a:r>
              <a:rPr lang="en-US" sz="900" dirty="0" smtClean="0">
                <a:latin typeface="Adobe Song Std L" panose="02020300000000000000" pitchFamily="18" charset="-128"/>
                <a:ea typeface="Adobe Song Std L" panose="02020300000000000000" pitchFamily="18" charset="-128"/>
                <a:cs typeface="Times New Roman" panose="02020603050405020304" pitchFamily="18" charset="0"/>
              </a:rPr>
              <a:t>Civil Service 7.5hr </a:t>
            </a:r>
            <a:r>
              <a:rPr lang="en-US" sz="900" dirty="0" err="1" smtClean="0">
                <a:latin typeface="Adobe Song Std L" panose="02020300000000000000" pitchFamily="18" charset="-128"/>
                <a:ea typeface="Adobe Song Std L" panose="02020300000000000000" pitchFamily="18" charset="-128"/>
                <a:cs typeface="Times New Roman" panose="02020603050405020304" pitchFamily="18" charset="0"/>
              </a:rPr>
              <a:t>SemiMonth</a:t>
            </a:r>
            <a:endParaRPr lang="en-US" sz="900" dirty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827944" y="3030580"/>
            <a:ext cx="1235318" cy="118947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066800" y="18288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Enter employee’s university ID (800 #) into the ID field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The other fields of information will automatically populate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066800" y="2426285"/>
            <a:ext cx="385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Click        (Next Block) </a:t>
            </a:r>
            <a:endParaRPr lang="en-US" dirty="0"/>
          </a:p>
        </p:txBody>
      </p:sp>
      <p:sp>
        <p:nvSpPr>
          <p:cNvPr id="20" name="object 13"/>
          <p:cNvSpPr/>
          <p:nvPr/>
        </p:nvSpPr>
        <p:spPr>
          <a:xfrm>
            <a:off x="1957145" y="2476500"/>
            <a:ext cx="274637" cy="266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590800" y="3130258"/>
            <a:ext cx="245086" cy="5506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9293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612531" y="3962400"/>
            <a:ext cx="304800" cy="761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79" y="2667000"/>
            <a:ext cx="8328049" cy="32657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5779" y="965708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Employee’s Leave Information will Populate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580654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Each accruable leave is associated with a code. (Please see the next slide for details about each Leave Code.)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676400" y="2829211"/>
            <a:ext cx="457200" cy="1425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438400" y="2851667"/>
            <a:ext cx="838200" cy="1201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47092" y="2829211"/>
            <a:ext cx="762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400300" y="2851667"/>
            <a:ext cx="45719" cy="1250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563857" y="2667001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 smtClean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  <a:p>
            <a:r>
              <a:rPr lang="en-US" sz="900" dirty="0" smtClean="0">
                <a:latin typeface="Adobe Song Std L" panose="02020300000000000000" pitchFamily="18" charset="-128"/>
                <a:ea typeface="Adobe Song Std L" panose="02020300000000000000" pitchFamily="18" charset="-128"/>
                <a:cs typeface="Times New Roman" panose="02020603050405020304" pitchFamily="18" charset="0"/>
              </a:rPr>
              <a:t>800123123</a:t>
            </a:r>
            <a:endParaRPr lang="en-US" sz="900" dirty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37373" y="2667001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 smtClean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  <a:p>
            <a:r>
              <a:rPr lang="en-US" sz="900" dirty="0" smtClean="0">
                <a:latin typeface="Adobe Song Std L" panose="02020300000000000000" pitchFamily="18" charset="-128"/>
                <a:ea typeface="Adobe Song Std L" panose="02020300000000000000" pitchFamily="18" charset="-128"/>
                <a:cs typeface="Times New Roman" panose="02020603050405020304" pitchFamily="18" charset="0"/>
              </a:rPr>
              <a:t>Cougar, Eddie</a:t>
            </a:r>
            <a:endParaRPr lang="en-US" sz="900" dirty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725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9283" y="1996083"/>
            <a:ext cx="5139055" cy="30777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COMP = Comp Time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1245751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Leave Codes</a:t>
            </a:r>
            <a:endParaRPr lang="en-US" dirty="0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1795145" y="2464951"/>
            <a:ext cx="5139055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kern="0" dirty="0" smtClean="0"/>
              <a:t>EXSK = Extended Sick</a:t>
            </a:r>
            <a:endParaRPr lang="en-US" kern="0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1789283" y="2933819"/>
            <a:ext cx="5139055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kern="0" dirty="0" smtClean="0"/>
              <a:t>SICK = Sick Days (earned after 1997)</a:t>
            </a:r>
            <a:endParaRPr lang="en-US" kern="0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1789282" y="3402687"/>
            <a:ext cx="5139055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kern="0" dirty="0" smtClean="0"/>
              <a:t>SK84 = Sick Days (earned prior to 1984</a:t>
            </a:r>
            <a:endParaRPr lang="en-US" kern="0" dirty="0"/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1789281" y="3871555"/>
            <a:ext cx="5139055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kern="0" dirty="0" smtClean="0"/>
              <a:t>SK97 = Sick Days (earned between 1984-1997)</a:t>
            </a:r>
            <a:endParaRPr lang="en-US" kern="0" dirty="0"/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1789281" y="4340423"/>
            <a:ext cx="5139055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kern="0" dirty="0" smtClean="0"/>
              <a:t>V250 = Vacation Days</a:t>
            </a:r>
            <a:endParaRPr lang="en-US" kern="0" dirty="0"/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1789281" y="4875311"/>
            <a:ext cx="5139055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000" b="0" i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kern="0" dirty="0" smtClean="0"/>
              <a:t>Temp </a:t>
            </a:r>
            <a:r>
              <a:rPr lang="en-US" kern="0" dirty="0" smtClean="0"/>
              <a:t>= </a:t>
            </a:r>
            <a:r>
              <a:rPr lang="en-US" kern="0" dirty="0" err="1" smtClean="0"/>
              <a:t>Tempory</a:t>
            </a:r>
            <a:r>
              <a:rPr lang="en-US" kern="0" dirty="0" smtClean="0"/>
              <a:t> 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916314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6471" y="1050667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Adding Hours to the Taken Field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8475" y="1515070"/>
            <a:ext cx="800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Vacation and Sick Leave balances are maintained by adding hours the employee has used to the Taken field. </a:t>
            </a:r>
            <a:r>
              <a:rPr lang="en-US" dirty="0"/>
              <a:t>(Please see the next slide for details about each Leave </a:t>
            </a:r>
            <a:r>
              <a:rPr lang="en-US" dirty="0" smtClean="0"/>
              <a:t>Code</a:t>
            </a:r>
            <a:r>
              <a:rPr lang="en-US" dirty="0"/>
              <a:t> </a:t>
            </a:r>
            <a:r>
              <a:rPr lang="en-US" dirty="0" smtClean="0"/>
              <a:t>field) </a:t>
            </a:r>
          </a:p>
        </p:txBody>
      </p:sp>
      <p:sp>
        <p:nvSpPr>
          <p:cNvPr id="7" name="Rectangle 6"/>
          <p:cNvSpPr/>
          <p:nvPr/>
        </p:nvSpPr>
        <p:spPr>
          <a:xfrm>
            <a:off x="631703" y="3973201"/>
            <a:ext cx="304800" cy="761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51" y="2677801"/>
            <a:ext cx="8328049" cy="326579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695572" y="2840012"/>
            <a:ext cx="457200" cy="1425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457572" y="2862468"/>
            <a:ext cx="838200" cy="1201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666264" y="2840012"/>
            <a:ext cx="762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419472" y="2862468"/>
            <a:ext cx="45719" cy="1250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583029" y="2677802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 smtClean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  <a:p>
            <a:r>
              <a:rPr lang="en-US" sz="900" dirty="0" smtClean="0">
                <a:latin typeface="Adobe Song Std L" panose="02020300000000000000" pitchFamily="18" charset="-128"/>
                <a:ea typeface="Adobe Song Std L" panose="02020300000000000000" pitchFamily="18" charset="-128"/>
                <a:cs typeface="Times New Roman" panose="02020603050405020304" pitchFamily="18" charset="0"/>
              </a:rPr>
              <a:t>800123123</a:t>
            </a:r>
            <a:endParaRPr lang="en-US" sz="900" dirty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56545" y="2677802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 smtClean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  <a:p>
            <a:r>
              <a:rPr lang="en-US" sz="900" dirty="0" smtClean="0">
                <a:latin typeface="Adobe Song Std L" panose="02020300000000000000" pitchFamily="18" charset="-128"/>
                <a:ea typeface="Adobe Song Std L" panose="02020300000000000000" pitchFamily="18" charset="-128"/>
                <a:cs typeface="Times New Roman" panose="02020603050405020304" pitchFamily="18" charset="0"/>
              </a:rPr>
              <a:t>Eddie Cougar</a:t>
            </a:r>
            <a:endParaRPr lang="en-US" sz="900" dirty="0">
              <a:latin typeface="Adobe Song Std L" panose="02020300000000000000" pitchFamily="18" charset="-128"/>
              <a:ea typeface="Adobe Song Std L" panose="02020300000000000000" pitchFamily="18" charset="-128"/>
              <a:cs typeface="Times New Roman" panose="02020603050405020304" pitchFamily="18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6400800" y="2449201"/>
            <a:ext cx="685800" cy="132183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31703" y="6248400"/>
            <a:ext cx="7293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*Adjust the hours in the Taken Field ONLY*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03521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9107</TotalTime>
  <Words>613</Words>
  <Application>Microsoft Office PowerPoint</Application>
  <PresentationFormat>On-screen Show (4:3)</PresentationFormat>
  <Paragraphs>132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Adobe Ming Std L</vt:lpstr>
      <vt:lpstr>Adobe Song Std L</vt:lpstr>
      <vt:lpstr>Arial</vt:lpstr>
      <vt:lpstr>Calibri</vt:lpstr>
      <vt:lpstr>Century Gothic</vt:lpstr>
      <vt:lpstr>Courier New</vt:lpstr>
      <vt:lpstr>Times New Roman</vt:lpstr>
      <vt:lpstr>Office Theme</vt:lpstr>
      <vt:lpstr>PowerPoint Presentation</vt:lpstr>
      <vt:lpstr>Vacation and Sick Leave (VSL) PEALEAV Administrator</vt:lpstr>
      <vt:lpstr>Types of Leave  Categories</vt:lpstr>
      <vt:lpstr>Maintaining VSL</vt:lpstr>
      <vt:lpstr>Maintaining VSL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Sherrie Senkfor</dc:creator>
  <cp:lastModifiedBy>Howard, Donte</cp:lastModifiedBy>
  <cp:revision>70</cp:revision>
  <dcterms:created xsi:type="dcterms:W3CDTF">2017-08-28T16:13:40Z</dcterms:created>
  <dcterms:modified xsi:type="dcterms:W3CDTF">2017-09-22T14:39:04Z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2014-03-27T00:00:00Z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2017-08-28T00:00:00Z</vt:filetime>
  </property>
</Properties>
</file>